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915" r:id="rId5"/>
    <p:sldId id="346" r:id="rId6"/>
    <p:sldId id="928" r:id="rId7"/>
    <p:sldId id="862" r:id="rId8"/>
    <p:sldId id="912" r:id="rId9"/>
    <p:sldId id="763" r:id="rId10"/>
    <p:sldId id="929" r:id="rId11"/>
    <p:sldId id="930" r:id="rId12"/>
    <p:sldId id="931" r:id="rId13"/>
    <p:sldId id="902" r:id="rId14"/>
    <p:sldId id="919" r:id="rId15"/>
    <p:sldId id="909" r:id="rId16"/>
  </p:sldIdLst>
  <p:sldSz cx="12192000" cy="6858000"/>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9DD2F-5B8F-83D2-F465-CD50FAF371E9}" name="Valérie Vanwormhoudt" initials="VV" userId="S::valerie.vanwormhoudt@MyCercleSAS.onmicrosoft.com::27052b32-0483-4417-b39c-dddf7ab913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0000"/>
    <a:srgbClr val="F0CF34"/>
    <a:srgbClr val="5B876B"/>
    <a:srgbClr val="F1C717"/>
    <a:srgbClr val="008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87DAD-45BD-4EE7-8552-A79A6B16561B}" v="151" dt="2026-04-16T09:36:38.15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2941" autoAdjust="0"/>
  </p:normalViewPr>
  <p:slideViewPr>
    <p:cSldViewPr snapToGrid="0">
      <p:cViewPr varScale="1">
        <p:scale>
          <a:sx n="59" d="100"/>
          <a:sy n="59" d="100"/>
        </p:scale>
        <p:origin x="756" y="44"/>
      </p:cViewPr>
      <p:guideLst/>
    </p:cSldViewPr>
  </p:slideViewPr>
  <p:notesTextViewPr>
    <p:cViewPr>
      <p:scale>
        <a:sx n="400" d="100"/>
        <a:sy n="400" d="100"/>
      </p:scale>
      <p:origin x="0" y="0"/>
    </p:cViewPr>
  </p:notesTextViewPr>
  <p:notesViewPr>
    <p:cSldViewPr snapToGrid="0">
      <p:cViewPr varScale="1">
        <p:scale>
          <a:sx n="58" d="100"/>
          <a:sy n="58" d="100"/>
        </p:scale>
        <p:origin x="331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érie Vanwormhoudt" userId="27052b32-0483-4417-b39c-dddf7ab91363" providerId="ADAL" clId="{2A9B00F8-7FED-446D-B01D-7A234D60BA0C}"/>
    <pc:docChg chg="undo custSel modSld">
      <pc:chgData name="Valérie Vanwormhoudt" userId="27052b32-0483-4417-b39c-dddf7ab91363" providerId="ADAL" clId="{2A9B00F8-7FED-446D-B01D-7A234D60BA0C}" dt="2026-04-16T09:44:16.084" v="179" actId="20577"/>
      <pc:docMkLst>
        <pc:docMk/>
      </pc:docMkLst>
      <pc:sldChg chg="modSp modAnim">
        <pc:chgData name="Valérie Vanwormhoudt" userId="27052b32-0483-4417-b39c-dddf7ab91363" providerId="ADAL" clId="{2A9B00F8-7FED-446D-B01D-7A234D60BA0C}" dt="2026-04-16T09:15:34.594" v="22" actId="255"/>
        <pc:sldMkLst>
          <pc:docMk/>
          <pc:sldMk cId="3163916481" sldId="346"/>
        </pc:sldMkLst>
        <pc:spChg chg="mod">
          <ac:chgData name="Valérie Vanwormhoudt" userId="27052b32-0483-4417-b39c-dddf7ab91363" providerId="ADAL" clId="{2A9B00F8-7FED-446D-B01D-7A234D60BA0C}" dt="2026-04-16T09:15:34.594" v="22" actId="255"/>
          <ac:spMkLst>
            <pc:docMk/>
            <pc:sldMk cId="3163916481" sldId="346"/>
            <ac:spMk id="2" creationId="{75050034-D89C-FC28-A18F-8B81B16305C8}"/>
          </ac:spMkLst>
        </pc:spChg>
        <pc:spChg chg="mod">
          <ac:chgData name="Valérie Vanwormhoudt" userId="27052b32-0483-4417-b39c-dddf7ab91363" providerId="ADAL" clId="{2A9B00F8-7FED-446D-B01D-7A234D60BA0C}" dt="2026-04-16T09:14:51.544" v="16" actId="6549"/>
          <ac:spMkLst>
            <pc:docMk/>
            <pc:sldMk cId="3163916481" sldId="346"/>
            <ac:spMk id="3" creationId="{0775CF73-15C4-0889-DAA5-E6AE93A7EAA0}"/>
          </ac:spMkLst>
        </pc:spChg>
      </pc:sldChg>
      <pc:sldChg chg="modSp mod modAnim">
        <pc:chgData name="Valérie Vanwormhoudt" userId="27052b32-0483-4417-b39c-dddf7ab91363" providerId="ADAL" clId="{2A9B00F8-7FED-446D-B01D-7A234D60BA0C}" dt="2026-04-16T09:18:11.793" v="49" actId="403"/>
        <pc:sldMkLst>
          <pc:docMk/>
          <pc:sldMk cId="1267328351" sldId="763"/>
        </pc:sldMkLst>
        <pc:spChg chg="mod">
          <ac:chgData name="Valérie Vanwormhoudt" userId="27052b32-0483-4417-b39c-dddf7ab91363" providerId="ADAL" clId="{2A9B00F8-7FED-446D-B01D-7A234D60BA0C}" dt="2026-04-16T09:17:14.774" v="32" actId="255"/>
          <ac:spMkLst>
            <pc:docMk/>
            <pc:sldMk cId="1267328351" sldId="763"/>
            <ac:spMk id="5" creationId="{3F2C2B8F-F565-08E9-146E-030DAF654BDB}"/>
          </ac:spMkLst>
        </pc:spChg>
        <pc:spChg chg="mod">
          <ac:chgData name="Valérie Vanwormhoudt" userId="27052b32-0483-4417-b39c-dddf7ab91363" providerId="ADAL" clId="{2A9B00F8-7FED-446D-B01D-7A234D60BA0C}" dt="2026-04-16T09:18:11.793" v="49" actId="403"/>
          <ac:spMkLst>
            <pc:docMk/>
            <pc:sldMk cId="1267328351" sldId="763"/>
            <ac:spMk id="25" creationId="{C81F4075-3C82-F3E5-CBD6-B6B4D972FD46}"/>
          </ac:spMkLst>
        </pc:spChg>
      </pc:sldChg>
      <pc:sldChg chg="modSp mod">
        <pc:chgData name="Valérie Vanwormhoudt" userId="27052b32-0483-4417-b39c-dddf7ab91363" providerId="ADAL" clId="{2A9B00F8-7FED-446D-B01D-7A234D60BA0C}" dt="2026-04-16T09:16:36.525" v="27" actId="255"/>
        <pc:sldMkLst>
          <pc:docMk/>
          <pc:sldMk cId="1053831629" sldId="862"/>
        </pc:sldMkLst>
        <pc:spChg chg="mod">
          <ac:chgData name="Valérie Vanwormhoudt" userId="27052b32-0483-4417-b39c-dddf7ab91363" providerId="ADAL" clId="{2A9B00F8-7FED-446D-B01D-7A234D60BA0C}" dt="2026-04-16T09:16:36.525" v="27" actId="255"/>
          <ac:spMkLst>
            <pc:docMk/>
            <pc:sldMk cId="1053831629" sldId="862"/>
            <ac:spMk id="12" creationId="{5DBBF675-77D9-DC4C-977F-9128CFFC91EE}"/>
          </ac:spMkLst>
        </pc:spChg>
      </pc:sldChg>
      <pc:sldChg chg="delSp modSp mod">
        <pc:chgData name="Valérie Vanwormhoudt" userId="27052b32-0483-4417-b39c-dddf7ab91363" providerId="ADAL" clId="{2A9B00F8-7FED-446D-B01D-7A234D60BA0C}" dt="2026-04-16T09:32:35.649" v="113" actId="478"/>
        <pc:sldMkLst>
          <pc:docMk/>
          <pc:sldMk cId="2592381922" sldId="902"/>
        </pc:sldMkLst>
        <pc:spChg chg="mod">
          <ac:chgData name="Valérie Vanwormhoudt" userId="27052b32-0483-4417-b39c-dddf7ab91363" providerId="ADAL" clId="{2A9B00F8-7FED-446D-B01D-7A234D60BA0C}" dt="2026-04-16T09:31:01.771" v="100" actId="255"/>
          <ac:spMkLst>
            <pc:docMk/>
            <pc:sldMk cId="2592381922" sldId="902"/>
            <ac:spMk id="2" creationId="{E1378621-F92C-687E-FD14-D068404D17F0}"/>
          </ac:spMkLst>
        </pc:spChg>
        <pc:spChg chg="mod">
          <ac:chgData name="Valérie Vanwormhoudt" userId="27052b32-0483-4417-b39c-dddf7ab91363" providerId="ADAL" clId="{2A9B00F8-7FED-446D-B01D-7A234D60BA0C}" dt="2026-04-16T09:31:48.069" v="104" actId="255"/>
          <ac:spMkLst>
            <pc:docMk/>
            <pc:sldMk cId="2592381922" sldId="902"/>
            <ac:spMk id="9" creationId="{8124485A-0044-F7D3-395D-96975FDB8212}"/>
          </ac:spMkLst>
        </pc:spChg>
        <pc:spChg chg="mod">
          <ac:chgData name="Valérie Vanwormhoudt" userId="27052b32-0483-4417-b39c-dddf7ab91363" providerId="ADAL" clId="{2A9B00F8-7FED-446D-B01D-7A234D60BA0C}" dt="2026-04-16T09:32:28.629" v="111"/>
          <ac:spMkLst>
            <pc:docMk/>
            <pc:sldMk cId="2592381922" sldId="902"/>
            <ac:spMk id="13" creationId="{F5D12B06-3F37-319D-8A4E-98BCDBE8C204}"/>
          </ac:spMkLst>
        </pc:spChg>
        <pc:spChg chg="mod">
          <ac:chgData name="Valérie Vanwormhoudt" userId="27052b32-0483-4417-b39c-dddf7ab91363" providerId="ADAL" clId="{2A9B00F8-7FED-446D-B01D-7A234D60BA0C}" dt="2026-04-16T09:32:18.912" v="110" actId="255"/>
          <ac:spMkLst>
            <pc:docMk/>
            <pc:sldMk cId="2592381922" sldId="902"/>
            <ac:spMk id="15" creationId="{214AB861-CB92-3689-F9B4-1E858FFA72B3}"/>
          </ac:spMkLst>
        </pc:spChg>
        <pc:spChg chg="del mod">
          <ac:chgData name="Valérie Vanwormhoudt" userId="27052b32-0483-4417-b39c-dddf7ab91363" providerId="ADAL" clId="{2A9B00F8-7FED-446D-B01D-7A234D60BA0C}" dt="2026-04-16T09:32:35.649" v="113" actId="478"/>
          <ac:spMkLst>
            <pc:docMk/>
            <pc:sldMk cId="2592381922" sldId="902"/>
            <ac:spMk id="16" creationId="{08593412-3CD0-925F-3BBF-1420D1F5872B}"/>
          </ac:spMkLst>
        </pc:spChg>
      </pc:sldChg>
      <pc:sldChg chg="modSp mod modAnim">
        <pc:chgData name="Valérie Vanwormhoudt" userId="27052b32-0483-4417-b39c-dddf7ab91363" providerId="ADAL" clId="{2A9B00F8-7FED-446D-B01D-7A234D60BA0C}" dt="2026-04-16T09:44:16.084" v="179" actId="20577"/>
        <pc:sldMkLst>
          <pc:docMk/>
          <pc:sldMk cId="3477021289" sldId="909"/>
        </pc:sldMkLst>
        <pc:spChg chg="mod">
          <ac:chgData name="Valérie Vanwormhoudt" userId="27052b32-0483-4417-b39c-dddf7ab91363" providerId="ADAL" clId="{2A9B00F8-7FED-446D-B01D-7A234D60BA0C}" dt="2026-04-16T09:44:16.084" v="179" actId="20577"/>
          <ac:spMkLst>
            <pc:docMk/>
            <pc:sldMk cId="3477021289" sldId="909"/>
            <ac:spMk id="5" creationId="{7BD2FB1C-5D39-DE13-CFA3-02690A6D39A4}"/>
          </ac:spMkLst>
        </pc:spChg>
        <pc:spChg chg="mod">
          <ac:chgData name="Valérie Vanwormhoudt" userId="27052b32-0483-4417-b39c-dddf7ab91363" providerId="ADAL" clId="{2A9B00F8-7FED-446D-B01D-7A234D60BA0C}" dt="2026-04-16T09:35:00.026" v="147" actId="255"/>
          <ac:spMkLst>
            <pc:docMk/>
            <pc:sldMk cId="3477021289" sldId="909"/>
            <ac:spMk id="6" creationId="{8EC60CF7-BEFC-680D-239F-E5432DD645DF}"/>
          </ac:spMkLst>
        </pc:spChg>
        <pc:spChg chg="mod">
          <ac:chgData name="Valérie Vanwormhoudt" userId="27052b32-0483-4417-b39c-dddf7ab91363" providerId="ADAL" clId="{2A9B00F8-7FED-446D-B01D-7A234D60BA0C}" dt="2026-04-16T09:36:29.990" v="177" actId="20577"/>
          <ac:spMkLst>
            <pc:docMk/>
            <pc:sldMk cId="3477021289" sldId="909"/>
            <ac:spMk id="10" creationId="{5BB39B6D-0111-8AFD-5C07-3EB17F977E62}"/>
          </ac:spMkLst>
        </pc:spChg>
      </pc:sldChg>
      <pc:sldChg chg="modSp mod">
        <pc:chgData name="Valérie Vanwormhoudt" userId="27052b32-0483-4417-b39c-dddf7ab91363" providerId="ADAL" clId="{2A9B00F8-7FED-446D-B01D-7A234D60BA0C}" dt="2026-04-16T09:16:52.272" v="29" actId="255"/>
        <pc:sldMkLst>
          <pc:docMk/>
          <pc:sldMk cId="3138894577" sldId="912"/>
        </pc:sldMkLst>
        <pc:spChg chg="mod">
          <ac:chgData name="Valérie Vanwormhoudt" userId="27052b32-0483-4417-b39c-dddf7ab91363" providerId="ADAL" clId="{2A9B00F8-7FED-446D-B01D-7A234D60BA0C}" dt="2026-04-16T09:16:52.272" v="29" actId="255"/>
          <ac:spMkLst>
            <pc:docMk/>
            <pc:sldMk cId="3138894577" sldId="912"/>
            <ac:spMk id="7" creationId="{42B4FD86-ACC5-C3C0-2B69-EEA2EB5C182B}"/>
          </ac:spMkLst>
        </pc:spChg>
      </pc:sldChg>
      <pc:sldChg chg="modSp mod modAnim">
        <pc:chgData name="Valérie Vanwormhoudt" userId="27052b32-0483-4417-b39c-dddf7ab91363" providerId="ADAL" clId="{2A9B00F8-7FED-446D-B01D-7A234D60BA0C}" dt="2026-04-16T09:14:09.675" v="13" actId="113"/>
        <pc:sldMkLst>
          <pc:docMk/>
          <pc:sldMk cId="1819701592" sldId="915"/>
        </pc:sldMkLst>
        <pc:spChg chg="mod">
          <ac:chgData name="Valérie Vanwormhoudt" userId="27052b32-0483-4417-b39c-dddf7ab91363" providerId="ADAL" clId="{2A9B00F8-7FED-446D-B01D-7A234D60BA0C}" dt="2026-04-16T09:13:20.086" v="8" actId="6549"/>
          <ac:spMkLst>
            <pc:docMk/>
            <pc:sldMk cId="1819701592" sldId="915"/>
            <ac:spMk id="3" creationId="{C980B0AB-0089-AFC5-B23D-23275B165427}"/>
          </ac:spMkLst>
        </pc:spChg>
        <pc:spChg chg="mod">
          <ac:chgData name="Valérie Vanwormhoudt" userId="27052b32-0483-4417-b39c-dddf7ab91363" providerId="ADAL" clId="{2A9B00F8-7FED-446D-B01D-7A234D60BA0C}" dt="2026-04-16T09:14:09.675" v="13" actId="113"/>
          <ac:spMkLst>
            <pc:docMk/>
            <pc:sldMk cId="1819701592" sldId="915"/>
            <ac:spMk id="5" creationId="{021B34FC-43C6-27C6-F3C9-7F1495EAA21D}"/>
          </ac:spMkLst>
        </pc:spChg>
      </pc:sldChg>
      <pc:sldChg chg="modSp mod modAnim">
        <pc:chgData name="Valérie Vanwormhoudt" userId="27052b32-0483-4417-b39c-dddf7ab91363" providerId="ADAL" clId="{2A9B00F8-7FED-446D-B01D-7A234D60BA0C}" dt="2026-04-16T09:34:44.652" v="144"/>
        <pc:sldMkLst>
          <pc:docMk/>
          <pc:sldMk cId="82327745" sldId="919"/>
        </pc:sldMkLst>
        <pc:spChg chg="mod">
          <ac:chgData name="Valérie Vanwormhoudt" userId="27052b32-0483-4417-b39c-dddf7ab91363" providerId="ADAL" clId="{2A9B00F8-7FED-446D-B01D-7A234D60BA0C}" dt="2026-04-16T09:33:09.243" v="116" actId="255"/>
          <ac:spMkLst>
            <pc:docMk/>
            <pc:sldMk cId="82327745" sldId="919"/>
            <ac:spMk id="6" creationId="{91AB34EE-EAC3-79DD-497A-D44558E587CF}"/>
          </ac:spMkLst>
        </pc:spChg>
        <pc:spChg chg="mod">
          <ac:chgData name="Valérie Vanwormhoudt" userId="27052b32-0483-4417-b39c-dddf7ab91363" providerId="ADAL" clId="{2A9B00F8-7FED-446D-B01D-7A234D60BA0C}" dt="2026-04-16T09:34:44.652" v="144"/>
          <ac:spMkLst>
            <pc:docMk/>
            <pc:sldMk cId="82327745" sldId="919"/>
            <ac:spMk id="11" creationId="{386F0091-6A8D-7824-7FD9-B379E9FAB796}"/>
          </ac:spMkLst>
        </pc:spChg>
        <pc:spChg chg="mod">
          <ac:chgData name="Valérie Vanwormhoudt" userId="27052b32-0483-4417-b39c-dddf7ab91363" providerId="ADAL" clId="{2A9B00F8-7FED-446D-B01D-7A234D60BA0C}" dt="2026-04-16T09:34:24.158" v="143" actId="1076"/>
          <ac:spMkLst>
            <pc:docMk/>
            <pc:sldMk cId="82327745" sldId="919"/>
            <ac:spMk id="24" creationId="{8FAA1262-5D58-DDFB-DC10-9B987BCFE604}"/>
          </ac:spMkLst>
        </pc:spChg>
      </pc:sldChg>
      <pc:sldChg chg="modSp mod">
        <pc:chgData name="Valérie Vanwormhoudt" userId="27052b32-0483-4417-b39c-dddf7ab91363" providerId="ADAL" clId="{2A9B00F8-7FED-446D-B01D-7A234D60BA0C}" dt="2026-04-16T09:16:09.162" v="25" actId="255"/>
        <pc:sldMkLst>
          <pc:docMk/>
          <pc:sldMk cId="3032006142" sldId="928"/>
        </pc:sldMkLst>
        <pc:spChg chg="mod">
          <ac:chgData name="Valérie Vanwormhoudt" userId="27052b32-0483-4417-b39c-dddf7ab91363" providerId="ADAL" clId="{2A9B00F8-7FED-446D-B01D-7A234D60BA0C}" dt="2026-04-16T09:16:09.162" v="25" actId="255"/>
          <ac:spMkLst>
            <pc:docMk/>
            <pc:sldMk cId="3032006142" sldId="928"/>
            <ac:spMk id="2" creationId="{FA91D7F3-0BD8-5C03-30AB-E3562FAC7227}"/>
          </ac:spMkLst>
        </pc:spChg>
      </pc:sldChg>
      <pc:sldChg chg="modSp mod">
        <pc:chgData name="Valérie Vanwormhoudt" userId="27052b32-0483-4417-b39c-dddf7ab91363" providerId="ADAL" clId="{2A9B00F8-7FED-446D-B01D-7A234D60BA0C}" dt="2026-04-16T09:19:03.698" v="56" actId="6549"/>
        <pc:sldMkLst>
          <pc:docMk/>
          <pc:sldMk cId="927856827" sldId="929"/>
        </pc:sldMkLst>
        <pc:spChg chg="mod">
          <ac:chgData name="Valérie Vanwormhoudt" userId="27052b32-0483-4417-b39c-dddf7ab91363" providerId="ADAL" clId="{2A9B00F8-7FED-446D-B01D-7A234D60BA0C}" dt="2026-04-16T09:19:03.698" v="56" actId="6549"/>
          <ac:spMkLst>
            <pc:docMk/>
            <pc:sldMk cId="927856827" sldId="929"/>
            <ac:spMk id="2" creationId="{1B1E9DCF-62B8-4754-E4D7-29E419839D73}"/>
          </ac:spMkLst>
        </pc:spChg>
        <pc:spChg chg="mod">
          <ac:chgData name="Valérie Vanwormhoudt" userId="27052b32-0483-4417-b39c-dddf7ab91363" providerId="ADAL" clId="{2A9B00F8-7FED-446D-B01D-7A234D60BA0C}" dt="2026-04-16T09:18:28.937" v="51" actId="255"/>
          <ac:spMkLst>
            <pc:docMk/>
            <pc:sldMk cId="927856827" sldId="929"/>
            <ac:spMk id="9" creationId="{856D2506-1191-F646-D18C-8C3C2B0E95BD}"/>
          </ac:spMkLst>
        </pc:spChg>
        <pc:spChg chg="mod">
          <ac:chgData name="Valérie Vanwormhoudt" userId="27052b32-0483-4417-b39c-dddf7ab91363" providerId="ADAL" clId="{2A9B00F8-7FED-446D-B01D-7A234D60BA0C}" dt="2026-04-16T09:18:44.750" v="53" actId="255"/>
          <ac:spMkLst>
            <pc:docMk/>
            <pc:sldMk cId="927856827" sldId="929"/>
            <ac:spMk id="11" creationId="{36C06A0A-A1D6-5B18-BC6C-85E05767247A}"/>
          </ac:spMkLst>
        </pc:spChg>
        <pc:spChg chg="mod">
          <ac:chgData name="Valérie Vanwormhoudt" userId="27052b32-0483-4417-b39c-dddf7ab91363" providerId="ADAL" clId="{2A9B00F8-7FED-446D-B01D-7A234D60BA0C}" dt="2026-04-10T10:16:25.483" v="0"/>
          <ac:spMkLst>
            <pc:docMk/>
            <pc:sldMk cId="927856827" sldId="929"/>
            <ac:spMk id="13" creationId="{86BEFD08-CD34-96AA-4C8F-F24082196E38}"/>
          </ac:spMkLst>
        </pc:spChg>
        <pc:spChg chg="mod">
          <ac:chgData name="Valérie Vanwormhoudt" userId="27052b32-0483-4417-b39c-dddf7ab91363" providerId="ADAL" clId="{2A9B00F8-7FED-446D-B01D-7A234D60BA0C}" dt="2026-04-10T10:16:39.123" v="1"/>
          <ac:spMkLst>
            <pc:docMk/>
            <pc:sldMk cId="927856827" sldId="929"/>
            <ac:spMk id="14" creationId="{C7E5A85A-9237-5E78-4DB5-0F5298B6E2B4}"/>
          </ac:spMkLst>
        </pc:spChg>
      </pc:sldChg>
      <pc:sldChg chg="modSp mod modAnim">
        <pc:chgData name="Valérie Vanwormhoudt" userId="27052b32-0483-4417-b39c-dddf7ab91363" providerId="ADAL" clId="{2A9B00F8-7FED-446D-B01D-7A234D60BA0C}" dt="2026-04-16T09:29:18.382" v="79" actId="6549"/>
        <pc:sldMkLst>
          <pc:docMk/>
          <pc:sldMk cId="1268161713" sldId="930"/>
        </pc:sldMkLst>
        <pc:spChg chg="mod">
          <ac:chgData name="Valérie Vanwormhoudt" userId="27052b32-0483-4417-b39c-dddf7ab91363" providerId="ADAL" clId="{2A9B00F8-7FED-446D-B01D-7A234D60BA0C}" dt="2026-04-16T09:19:21.777" v="58" actId="255"/>
          <ac:spMkLst>
            <pc:docMk/>
            <pc:sldMk cId="1268161713" sldId="930"/>
            <ac:spMk id="6" creationId="{9A23D6AF-0A48-CF8C-2C20-29E7D9F05A50}"/>
          </ac:spMkLst>
        </pc:spChg>
        <pc:spChg chg="mod">
          <ac:chgData name="Valérie Vanwormhoudt" userId="27052b32-0483-4417-b39c-dddf7ab91363" providerId="ADAL" clId="{2A9B00F8-7FED-446D-B01D-7A234D60BA0C}" dt="2026-04-16T09:29:18.382" v="79" actId="6549"/>
          <ac:spMkLst>
            <pc:docMk/>
            <pc:sldMk cId="1268161713" sldId="930"/>
            <ac:spMk id="11" creationId="{04FD297A-8CA1-E2C5-1C8B-58CE4CBC7D22}"/>
          </ac:spMkLst>
        </pc:spChg>
      </pc:sldChg>
      <pc:sldChg chg="modSp mod modAnim">
        <pc:chgData name="Valérie Vanwormhoudt" userId="27052b32-0483-4417-b39c-dddf7ab91363" providerId="ADAL" clId="{2A9B00F8-7FED-446D-B01D-7A234D60BA0C}" dt="2026-04-16T09:30:34.721" v="97" actId="6549"/>
        <pc:sldMkLst>
          <pc:docMk/>
          <pc:sldMk cId="1089121421" sldId="931"/>
        </pc:sldMkLst>
        <pc:spChg chg="mod">
          <ac:chgData name="Valérie Vanwormhoudt" userId="27052b32-0483-4417-b39c-dddf7ab91363" providerId="ADAL" clId="{2A9B00F8-7FED-446D-B01D-7A234D60BA0C}" dt="2026-04-16T09:30:34.721" v="97" actId="6549"/>
          <ac:spMkLst>
            <pc:docMk/>
            <pc:sldMk cId="1089121421" sldId="931"/>
            <ac:spMk id="2" creationId="{EE7A3506-C26B-7C09-BDFD-50404A5C9777}"/>
          </ac:spMkLst>
        </pc:spChg>
        <pc:spChg chg="mod">
          <ac:chgData name="Valérie Vanwormhoudt" userId="27052b32-0483-4417-b39c-dddf7ab91363" providerId="ADAL" clId="{2A9B00F8-7FED-446D-B01D-7A234D60BA0C}" dt="2026-04-16T09:29:39.132" v="81" actId="255"/>
          <ac:spMkLst>
            <pc:docMk/>
            <pc:sldMk cId="1089121421" sldId="931"/>
            <ac:spMk id="5" creationId="{47040540-6B97-FAA0-5C94-00EE386BB8E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E70C8A2-606E-4D0F-91FA-AD097BAFC76D}" type="datetimeFigureOut">
              <a:rPr lang="fr-FR" smtClean="0"/>
              <a:t>16/04/2026</a:t>
            </a:fld>
            <a:endParaRPr lang="fr-FR" dirty="0"/>
          </a:p>
        </p:txBody>
      </p:sp>
      <p:sp>
        <p:nvSpPr>
          <p:cNvPr id="4" name="Espace réservé de l'image des diapositives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9"/>
            <a:ext cx="2971800" cy="499011"/>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9446679"/>
            <a:ext cx="2971800" cy="499011"/>
          </a:xfrm>
          <a:prstGeom prst="rect">
            <a:avLst/>
          </a:prstGeom>
        </p:spPr>
        <p:txBody>
          <a:bodyPr vert="horz" lIns="91440" tIns="45720" rIns="91440" bIns="45720" rtlCol="0" anchor="b"/>
          <a:lstStyle>
            <a:lvl1pPr algn="r">
              <a:defRPr sz="1200"/>
            </a:lvl1pPr>
          </a:lstStyle>
          <a:p>
            <a:fld id="{211E4FA2-2A4B-4FC2-8859-7A03DDA177EC}" type="slidenum">
              <a:rPr lang="fr-FR" smtClean="0"/>
              <a:t>‹N°›</a:t>
            </a:fld>
            <a:endParaRPr lang="fr-FR" dirty="0"/>
          </a:p>
        </p:txBody>
      </p:sp>
    </p:spTree>
    <p:extLst>
      <p:ext uri="{BB962C8B-B14F-4D97-AF65-F5344CB8AC3E}">
        <p14:creationId xmlns:p14="http://schemas.microsoft.com/office/powerpoint/2010/main" val="15183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55079-9701-76DC-8DFF-F274ADD00EB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3B934C-9776-ECED-D817-2A2196EF2B0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8D17E5F8-A417-4857-1153-5BD84B109C4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85D658F-B4FE-402B-1724-4AC9F38BC6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98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7BBB0-5C35-3EA8-546B-3ADC67C5536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10630F-ADFE-2360-CE2E-D99EBDBC5C1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7FA66C76-93F9-39F8-EE50-54BABBC54C06}"/>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1544E972-4463-A558-A070-DA881B2393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91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B14BC-B751-7FA7-B199-28D18DB387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3DE195-59BF-2B6C-F54D-6CD0FC476004}"/>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AE3AEA58-D86D-72E9-D04C-43C25BB8AF69}"/>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441C0159-D2BB-8BBF-B6BF-D89FED6D93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25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36DEA-DD02-DD55-4952-EC8B7CD3308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641E64-45D1-123B-0F0B-68B82225C000}"/>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D66BCD44-4AB8-A401-7383-0AFBAE522C35}"/>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0E49362F-3F3A-C8F8-CF68-898A264644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97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086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95BB0-364C-6207-CF59-781CB6E37D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9E159E-CC9F-3F35-FC18-6D647CD3388B}"/>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531CF9E3-F00E-9524-381B-FD6BFBF22D38}"/>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0359878D-2A28-173D-1F77-33CABF083E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97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CB692-210A-F630-7F65-E34439F1EF6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4EE723-A2E3-96CB-3E56-3E7FD80B1B82}"/>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EDA34638-CC15-55C4-B504-6E0CC1223BC0}"/>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1464D85D-DCD5-92A8-209C-7AB7870ADE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2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B0FC5-671C-6330-319A-6F75F948BD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A18CFF-D5EA-33BA-0106-9397438919BE}"/>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BAD0834-DCB8-5203-77CB-54CCDC963337}"/>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AFBBD3B3-9C9B-0CA1-9253-AF9915754D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09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BDEDF-A85C-1BF3-2A8B-5733F6048F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4E2754-D61B-3046-68DF-9D8FA0B4130A}"/>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4A1BCC89-0E2B-59E7-4EC8-1432C3726314}"/>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EBEF54B9-86F6-4E91-C559-6A146DB91B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16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38EA-F065-5D9F-681C-DF078E2107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519C6A-9423-A567-3DC1-E940024AD7F4}"/>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3EEC11A0-EFE4-5AB9-F036-F5A1A803F931}"/>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CF6FA2FA-3DD4-6A1F-B894-E8BDD3934D1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55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19914-9234-92B8-323C-60C70FCA6D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A61005-5DBA-0CB5-0307-1B70B6A7785F}"/>
              </a:ext>
            </a:extLst>
          </p:cNvPr>
          <p:cNvSpPr>
            <a:spLocks noGrp="1" noRot="1" noChangeAspect="1"/>
          </p:cNvSpPr>
          <p:nvPr>
            <p:ph type="sldImg"/>
          </p:nvPr>
        </p:nvSpPr>
        <p:spPr/>
        <p:txBody>
          <a:bodyPr/>
          <a:lstStyle/>
          <a:p>
            <a:endParaRPr lang="fr-FR"/>
          </a:p>
        </p:txBody>
      </p:sp>
      <p:sp>
        <p:nvSpPr>
          <p:cNvPr id="3" name="Espace réservé des notes 2">
            <a:extLst>
              <a:ext uri="{FF2B5EF4-FFF2-40B4-BE49-F238E27FC236}">
                <a16:creationId xmlns:a16="http://schemas.microsoft.com/office/drawing/2014/main" id="{BC33CED4-CE58-9460-3430-F90E0888EF44}"/>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D3571891-BFF3-9E77-D270-D4217BB730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52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F300A-75F8-8779-1589-DD78A268D07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F594F1-8D1A-1C63-1237-8EBDDDBDA2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AFF672-82A2-DA36-0633-86B6D450E559}"/>
              </a:ext>
            </a:extLst>
          </p:cNvPr>
          <p:cNvSpPr>
            <a:spLocks noGrp="1"/>
          </p:cNvSpPr>
          <p:nvPr>
            <p:ph type="body" idx="1"/>
          </p:nvPr>
        </p:nvSpPr>
        <p:spPr/>
        <p:txBody>
          <a:bodyPr/>
          <a:lstStyle/>
          <a:p>
            <a:endParaRPr lang="fr-FR" dirty="0"/>
          </a:p>
          <a:p>
            <a:endParaRPr lang="fr-FR" dirty="0"/>
          </a:p>
        </p:txBody>
      </p:sp>
      <p:sp>
        <p:nvSpPr>
          <p:cNvPr id="4" name="Espace réservé du numéro de diapositive 3">
            <a:extLst>
              <a:ext uri="{FF2B5EF4-FFF2-40B4-BE49-F238E27FC236}">
                <a16:creationId xmlns:a16="http://schemas.microsoft.com/office/drawing/2014/main" id="{D6082C2E-5162-B9E1-EFAC-BAFA7E88E1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1E4FA2-2A4B-4FC2-8859-7A03DDA177E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00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23C32-9411-4D89-B479-1422F396A9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7A85DF5-FC0B-4AB9-A8EE-CA17A04A88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8019AC0-34A7-4929-B1E8-F155595CD1DB}"/>
              </a:ext>
            </a:extLst>
          </p:cNvPr>
          <p:cNvSpPr>
            <a:spLocks noGrp="1"/>
          </p:cNvSpPr>
          <p:nvPr>
            <p:ph type="dt" sz="half" idx="10"/>
          </p:nvPr>
        </p:nvSpPr>
        <p:spPr/>
        <p:txBody>
          <a:bodyPr/>
          <a:lstStyle/>
          <a:p>
            <a:fld id="{5DBCDE1C-52F2-40DD-9448-DF7D6B392807}" type="datetime1">
              <a:rPr lang="fr-FR" smtClean="0"/>
              <a:t>16/04/2026</a:t>
            </a:fld>
            <a:endParaRPr lang="fr-FR" dirty="0"/>
          </a:p>
        </p:txBody>
      </p:sp>
      <p:sp>
        <p:nvSpPr>
          <p:cNvPr id="5" name="Espace réservé du pied de page 4">
            <a:extLst>
              <a:ext uri="{FF2B5EF4-FFF2-40B4-BE49-F238E27FC236}">
                <a16:creationId xmlns:a16="http://schemas.microsoft.com/office/drawing/2014/main" id="{D1902486-63B5-44C3-BAE8-28FC3CCFBDB0}"/>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C93E115F-E443-4937-AE2E-B6F0FF0A0900}"/>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21479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3AB01-2DE8-4E6A-B27C-B1AE5ACCE1E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C72AF9D-6885-4D22-8782-8A0D02FE67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994B64-EF13-49EA-A09D-6CA623CD1F53}"/>
              </a:ext>
            </a:extLst>
          </p:cNvPr>
          <p:cNvSpPr>
            <a:spLocks noGrp="1"/>
          </p:cNvSpPr>
          <p:nvPr>
            <p:ph type="dt" sz="half" idx="10"/>
          </p:nvPr>
        </p:nvSpPr>
        <p:spPr/>
        <p:txBody>
          <a:bodyPr/>
          <a:lstStyle/>
          <a:p>
            <a:fld id="{3E6DB506-DC14-4021-9044-340B97488E29}" type="datetime1">
              <a:rPr lang="fr-FR" smtClean="0"/>
              <a:t>16/04/2026</a:t>
            </a:fld>
            <a:endParaRPr lang="fr-FR" dirty="0"/>
          </a:p>
        </p:txBody>
      </p:sp>
      <p:sp>
        <p:nvSpPr>
          <p:cNvPr id="5" name="Espace réservé du pied de page 4">
            <a:extLst>
              <a:ext uri="{FF2B5EF4-FFF2-40B4-BE49-F238E27FC236}">
                <a16:creationId xmlns:a16="http://schemas.microsoft.com/office/drawing/2014/main" id="{DAA0DDA1-4934-4CDC-A8A9-0B85126820A7}"/>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EFEF93B7-444A-433B-AA85-C5869607999C}"/>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510629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F83C7AF-2B80-4DA7-B2D9-4D96A293F8B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61B7944-38CC-43B9-A9F6-063137C004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237942-1A0F-4AF7-A7D9-041015479361}"/>
              </a:ext>
            </a:extLst>
          </p:cNvPr>
          <p:cNvSpPr>
            <a:spLocks noGrp="1"/>
          </p:cNvSpPr>
          <p:nvPr>
            <p:ph type="dt" sz="half" idx="10"/>
          </p:nvPr>
        </p:nvSpPr>
        <p:spPr/>
        <p:txBody>
          <a:bodyPr/>
          <a:lstStyle/>
          <a:p>
            <a:fld id="{41C1E139-7F08-4FBD-B3EA-8BA434EB2F22}" type="datetime1">
              <a:rPr lang="fr-FR" smtClean="0"/>
              <a:t>16/04/2026</a:t>
            </a:fld>
            <a:endParaRPr lang="fr-FR" dirty="0"/>
          </a:p>
        </p:txBody>
      </p:sp>
      <p:sp>
        <p:nvSpPr>
          <p:cNvPr id="5" name="Espace réservé du pied de page 4">
            <a:extLst>
              <a:ext uri="{FF2B5EF4-FFF2-40B4-BE49-F238E27FC236}">
                <a16:creationId xmlns:a16="http://schemas.microsoft.com/office/drawing/2014/main" id="{2F212996-26E3-4989-B209-D4F3611326D5}"/>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2856E13B-9C1F-4B9C-AEEF-1CA777C11617}"/>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56113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A2911-01F7-43AC-BD9B-F854BE2B6A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8AD944-0B0E-4E74-80C0-3409E7112BB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8F63BE-2762-4062-AAFC-3F9F06C6F051}"/>
              </a:ext>
            </a:extLst>
          </p:cNvPr>
          <p:cNvSpPr>
            <a:spLocks noGrp="1"/>
          </p:cNvSpPr>
          <p:nvPr>
            <p:ph type="dt" sz="half" idx="10"/>
          </p:nvPr>
        </p:nvSpPr>
        <p:spPr/>
        <p:txBody>
          <a:bodyPr/>
          <a:lstStyle/>
          <a:p>
            <a:fld id="{540D6844-A2FD-4037-BC54-BC3BEA0E0ADE}" type="datetime1">
              <a:rPr lang="fr-FR" smtClean="0"/>
              <a:t>16/04/2026</a:t>
            </a:fld>
            <a:endParaRPr lang="fr-FR" dirty="0"/>
          </a:p>
        </p:txBody>
      </p:sp>
      <p:sp>
        <p:nvSpPr>
          <p:cNvPr id="5" name="Espace réservé du pied de page 4">
            <a:extLst>
              <a:ext uri="{FF2B5EF4-FFF2-40B4-BE49-F238E27FC236}">
                <a16:creationId xmlns:a16="http://schemas.microsoft.com/office/drawing/2014/main" id="{FFE68A13-0CCD-4A44-AAEF-A78A700E913A}"/>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753B70B5-A0A9-4E5D-B1E5-387854E2A8D8}"/>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67993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EE2D1-4A34-426B-A217-25B18F96094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D5F6AF-56DB-4674-B175-66287F1717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AAD4865-0B2B-4046-8253-2F42A2230CA7}"/>
              </a:ext>
            </a:extLst>
          </p:cNvPr>
          <p:cNvSpPr>
            <a:spLocks noGrp="1"/>
          </p:cNvSpPr>
          <p:nvPr>
            <p:ph type="dt" sz="half" idx="10"/>
          </p:nvPr>
        </p:nvSpPr>
        <p:spPr/>
        <p:txBody>
          <a:bodyPr/>
          <a:lstStyle/>
          <a:p>
            <a:fld id="{C9C12CC7-43C4-488C-9FD0-07302704C5A2}" type="datetime1">
              <a:rPr lang="fr-FR" smtClean="0"/>
              <a:t>16/04/2026</a:t>
            </a:fld>
            <a:endParaRPr lang="fr-FR" dirty="0"/>
          </a:p>
        </p:txBody>
      </p:sp>
      <p:sp>
        <p:nvSpPr>
          <p:cNvPr id="5" name="Espace réservé du pied de page 4">
            <a:extLst>
              <a:ext uri="{FF2B5EF4-FFF2-40B4-BE49-F238E27FC236}">
                <a16:creationId xmlns:a16="http://schemas.microsoft.com/office/drawing/2014/main" id="{48D8A742-00E8-45AC-844D-5B55AC2088E5}"/>
              </a:ext>
            </a:extLst>
          </p:cNvPr>
          <p:cNvSpPr>
            <a:spLocks noGrp="1"/>
          </p:cNvSpPr>
          <p:nvPr>
            <p:ph type="ftr" sz="quarter" idx="11"/>
          </p:nvPr>
        </p:nvSpPr>
        <p:spPr/>
        <p:txBody>
          <a:bodyPr/>
          <a:lstStyle/>
          <a:p>
            <a:r>
              <a:rPr lang="fr-FR" dirty="0"/>
              <a:t>Libre de droits</a:t>
            </a:r>
          </a:p>
        </p:txBody>
      </p:sp>
      <p:sp>
        <p:nvSpPr>
          <p:cNvPr id="6" name="Espace réservé du numéro de diapositive 5">
            <a:extLst>
              <a:ext uri="{FF2B5EF4-FFF2-40B4-BE49-F238E27FC236}">
                <a16:creationId xmlns:a16="http://schemas.microsoft.com/office/drawing/2014/main" id="{D159E82D-64C5-4AB9-92B7-A12EB5C69701}"/>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744543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CF4668-67E2-4836-A33A-C786581284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3D29DB-3B88-4A5D-BF9A-0214508D0FF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32FC6A8-36AF-4745-9E4F-A00AE322AB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183D983-5293-4F8B-B346-597C5A583B32}"/>
              </a:ext>
            </a:extLst>
          </p:cNvPr>
          <p:cNvSpPr>
            <a:spLocks noGrp="1"/>
          </p:cNvSpPr>
          <p:nvPr>
            <p:ph type="dt" sz="half" idx="10"/>
          </p:nvPr>
        </p:nvSpPr>
        <p:spPr/>
        <p:txBody>
          <a:bodyPr/>
          <a:lstStyle/>
          <a:p>
            <a:fld id="{30A5696B-6E9B-40CA-B96F-C4B1D16628BB}" type="datetime1">
              <a:rPr lang="fr-FR" smtClean="0"/>
              <a:t>16/04/2026</a:t>
            </a:fld>
            <a:endParaRPr lang="fr-FR" dirty="0"/>
          </a:p>
        </p:txBody>
      </p:sp>
      <p:sp>
        <p:nvSpPr>
          <p:cNvPr id="6" name="Espace réservé du pied de page 5">
            <a:extLst>
              <a:ext uri="{FF2B5EF4-FFF2-40B4-BE49-F238E27FC236}">
                <a16:creationId xmlns:a16="http://schemas.microsoft.com/office/drawing/2014/main" id="{81C5E59B-69E9-4F86-B7F0-9C5970112356}"/>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CDEC24C8-9AC6-4247-A51F-D3DABDE0DB73}"/>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97112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3079B-88B6-4BE4-BBE9-97C42C88A0F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89042C0-572E-4DA2-B1DB-5C023B967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D436812-8300-44FC-84E1-082BE7884C0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C1EDF78-AAE4-4DE9-9608-89BD528D0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5F8C1F-6DA0-4432-8E10-47B4638AF7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85524C6-83CD-431D-A107-68D00AF7AA9E}"/>
              </a:ext>
            </a:extLst>
          </p:cNvPr>
          <p:cNvSpPr>
            <a:spLocks noGrp="1"/>
          </p:cNvSpPr>
          <p:nvPr>
            <p:ph type="dt" sz="half" idx="10"/>
          </p:nvPr>
        </p:nvSpPr>
        <p:spPr/>
        <p:txBody>
          <a:bodyPr/>
          <a:lstStyle/>
          <a:p>
            <a:fld id="{F8141974-D0CE-4C01-A82E-AB60533AB66A}" type="datetime1">
              <a:rPr lang="fr-FR" smtClean="0"/>
              <a:t>16/04/2026</a:t>
            </a:fld>
            <a:endParaRPr lang="fr-FR" dirty="0"/>
          </a:p>
        </p:txBody>
      </p:sp>
      <p:sp>
        <p:nvSpPr>
          <p:cNvPr id="8" name="Espace réservé du pied de page 7">
            <a:extLst>
              <a:ext uri="{FF2B5EF4-FFF2-40B4-BE49-F238E27FC236}">
                <a16:creationId xmlns:a16="http://schemas.microsoft.com/office/drawing/2014/main" id="{F784FC64-464A-40DF-A18E-06C100742C39}"/>
              </a:ext>
            </a:extLst>
          </p:cNvPr>
          <p:cNvSpPr>
            <a:spLocks noGrp="1"/>
          </p:cNvSpPr>
          <p:nvPr>
            <p:ph type="ftr" sz="quarter" idx="11"/>
          </p:nvPr>
        </p:nvSpPr>
        <p:spPr/>
        <p:txBody>
          <a:bodyPr/>
          <a:lstStyle/>
          <a:p>
            <a:r>
              <a:rPr lang="fr-FR" dirty="0"/>
              <a:t>Libre de droits</a:t>
            </a:r>
          </a:p>
        </p:txBody>
      </p:sp>
      <p:sp>
        <p:nvSpPr>
          <p:cNvPr id="9" name="Espace réservé du numéro de diapositive 8">
            <a:extLst>
              <a:ext uri="{FF2B5EF4-FFF2-40B4-BE49-F238E27FC236}">
                <a16:creationId xmlns:a16="http://schemas.microsoft.com/office/drawing/2014/main" id="{273B1D5C-17C0-452C-BD3B-5FAA560AB6B0}"/>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268940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94F26-B5D4-4CE7-8A85-CD57723A3E1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E17748B-F52F-496C-BD11-3394822C5881}"/>
              </a:ext>
            </a:extLst>
          </p:cNvPr>
          <p:cNvSpPr>
            <a:spLocks noGrp="1"/>
          </p:cNvSpPr>
          <p:nvPr>
            <p:ph type="dt" sz="half" idx="10"/>
          </p:nvPr>
        </p:nvSpPr>
        <p:spPr/>
        <p:txBody>
          <a:bodyPr/>
          <a:lstStyle/>
          <a:p>
            <a:fld id="{57061D21-A788-4B8D-9CD0-78CC583B12AB}" type="datetime1">
              <a:rPr lang="fr-FR" smtClean="0"/>
              <a:t>16/04/2026</a:t>
            </a:fld>
            <a:endParaRPr lang="fr-FR" dirty="0"/>
          </a:p>
        </p:txBody>
      </p:sp>
      <p:sp>
        <p:nvSpPr>
          <p:cNvPr id="4" name="Espace réservé du pied de page 3">
            <a:extLst>
              <a:ext uri="{FF2B5EF4-FFF2-40B4-BE49-F238E27FC236}">
                <a16:creationId xmlns:a16="http://schemas.microsoft.com/office/drawing/2014/main" id="{5DCD1313-09E9-41BE-AB16-5FA664C65C42}"/>
              </a:ext>
            </a:extLst>
          </p:cNvPr>
          <p:cNvSpPr>
            <a:spLocks noGrp="1"/>
          </p:cNvSpPr>
          <p:nvPr>
            <p:ph type="ftr" sz="quarter" idx="11"/>
          </p:nvPr>
        </p:nvSpPr>
        <p:spPr/>
        <p:txBody>
          <a:bodyPr/>
          <a:lstStyle/>
          <a:p>
            <a:r>
              <a:rPr lang="fr-FR" dirty="0"/>
              <a:t>Libre de droits</a:t>
            </a:r>
          </a:p>
        </p:txBody>
      </p:sp>
      <p:sp>
        <p:nvSpPr>
          <p:cNvPr id="5" name="Espace réservé du numéro de diapositive 4">
            <a:extLst>
              <a:ext uri="{FF2B5EF4-FFF2-40B4-BE49-F238E27FC236}">
                <a16:creationId xmlns:a16="http://schemas.microsoft.com/office/drawing/2014/main" id="{225B3157-8A44-4564-B5B7-6F254C21AC34}"/>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70693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087DE60-70B3-4D6B-838F-389F16A739C8}"/>
              </a:ext>
            </a:extLst>
          </p:cNvPr>
          <p:cNvSpPr>
            <a:spLocks noGrp="1"/>
          </p:cNvSpPr>
          <p:nvPr>
            <p:ph type="dt" sz="half" idx="10"/>
          </p:nvPr>
        </p:nvSpPr>
        <p:spPr/>
        <p:txBody>
          <a:bodyPr/>
          <a:lstStyle/>
          <a:p>
            <a:fld id="{7200E9BD-24E9-4538-BFB7-8BC796593A73}" type="datetime1">
              <a:rPr lang="fr-FR" smtClean="0"/>
              <a:t>16/04/2026</a:t>
            </a:fld>
            <a:endParaRPr lang="fr-FR" dirty="0"/>
          </a:p>
        </p:txBody>
      </p:sp>
      <p:sp>
        <p:nvSpPr>
          <p:cNvPr id="3" name="Espace réservé du pied de page 2">
            <a:extLst>
              <a:ext uri="{FF2B5EF4-FFF2-40B4-BE49-F238E27FC236}">
                <a16:creationId xmlns:a16="http://schemas.microsoft.com/office/drawing/2014/main" id="{7F55B05E-1377-4789-82D3-1F35AA2C5159}"/>
              </a:ext>
            </a:extLst>
          </p:cNvPr>
          <p:cNvSpPr>
            <a:spLocks noGrp="1"/>
          </p:cNvSpPr>
          <p:nvPr>
            <p:ph type="ftr" sz="quarter" idx="11"/>
          </p:nvPr>
        </p:nvSpPr>
        <p:spPr/>
        <p:txBody>
          <a:bodyPr/>
          <a:lstStyle/>
          <a:p>
            <a:r>
              <a:rPr lang="fr-FR" dirty="0"/>
              <a:t>Libre de droits</a:t>
            </a:r>
          </a:p>
        </p:txBody>
      </p:sp>
      <p:sp>
        <p:nvSpPr>
          <p:cNvPr id="4" name="Espace réservé du numéro de diapositive 3">
            <a:extLst>
              <a:ext uri="{FF2B5EF4-FFF2-40B4-BE49-F238E27FC236}">
                <a16:creationId xmlns:a16="http://schemas.microsoft.com/office/drawing/2014/main" id="{32F7FB97-6BB1-4E0B-831F-B9E43CF49703}"/>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58651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6F2BD-0C0A-4755-B732-D4C33993CE5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0899A8-A6B9-46F4-9F49-D49820015D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F2DE54C-C417-4070-A6D3-BB8628DFE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297D756-88E0-42E5-AD04-F789A81A2A24}"/>
              </a:ext>
            </a:extLst>
          </p:cNvPr>
          <p:cNvSpPr>
            <a:spLocks noGrp="1"/>
          </p:cNvSpPr>
          <p:nvPr>
            <p:ph type="dt" sz="half" idx="10"/>
          </p:nvPr>
        </p:nvSpPr>
        <p:spPr/>
        <p:txBody>
          <a:bodyPr/>
          <a:lstStyle/>
          <a:p>
            <a:fld id="{A002B423-8784-4560-97EE-08FEB3D3E942}" type="datetime1">
              <a:rPr lang="fr-FR" smtClean="0"/>
              <a:t>16/04/2026</a:t>
            </a:fld>
            <a:endParaRPr lang="fr-FR" dirty="0"/>
          </a:p>
        </p:txBody>
      </p:sp>
      <p:sp>
        <p:nvSpPr>
          <p:cNvPr id="6" name="Espace réservé du pied de page 5">
            <a:extLst>
              <a:ext uri="{FF2B5EF4-FFF2-40B4-BE49-F238E27FC236}">
                <a16:creationId xmlns:a16="http://schemas.microsoft.com/office/drawing/2014/main" id="{DD0BA53A-0D1C-4EE6-9023-242A327F75F6}"/>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6135C913-FE73-4E86-AF2D-CDE888B31B78}"/>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38612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CCC728-A279-4DC6-A17F-BE5F10FB88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B10B1B-AB65-4966-A5C1-95F840C468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1E709AAA-9148-41EF-AAF7-A2E8843D4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7EB65B-1C39-4556-B65B-A6D03ECD5230}"/>
              </a:ext>
            </a:extLst>
          </p:cNvPr>
          <p:cNvSpPr>
            <a:spLocks noGrp="1"/>
          </p:cNvSpPr>
          <p:nvPr>
            <p:ph type="dt" sz="half" idx="10"/>
          </p:nvPr>
        </p:nvSpPr>
        <p:spPr/>
        <p:txBody>
          <a:bodyPr/>
          <a:lstStyle/>
          <a:p>
            <a:fld id="{45D938E3-8490-4770-B78D-9CE670B3D41C}" type="datetime1">
              <a:rPr lang="fr-FR" smtClean="0"/>
              <a:t>16/04/2026</a:t>
            </a:fld>
            <a:endParaRPr lang="fr-FR" dirty="0"/>
          </a:p>
        </p:txBody>
      </p:sp>
      <p:sp>
        <p:nvSpPr>
          <p:cNvPr id="6" name="Espace réservé du pied de page 5">
            <a:extLst>
              <a:ext uri="{FF2B5EF4-FFF2-40B4-BE49-F238E27FC236}">
                <a16:creationId xmlns:a16="http://schemas.microsoft.com/office/drawing/2014/main" id="{20CBA73A-3D9D-4794-A010-EDE1775AA032}"/>
              </a:ext>
            </a:extLst>
          </p:cNvPr>
          <p:cNvSpPr>
            <a:spLocks noGrp="1"/>
          </p:cNvSpPr>
          <p:nvPr>
            <p:ph type="ftr" sz="quarter" idx="11"/>
          </p:nvPr>
        </p:nvSpPr>
        <p:spPr/>
        <p:txBody>
          <a:bodyPr/>
          <a:lstStyle/>
          <a:p>
            <a:r>
              <a:rPr lang="fr-FR" dirty="0"/>
              <a:t>Libre de droits</a:t>
            </a:r>
          </a:p>
        </p:txBody>
      </p:sp>
      <p:sp>
        <p:nvSpPr>
          <p:cNvPr id="7" name="Espace réservé du numéro de diapositive 6">
            <a:extLst>
              <a:ext uri="{FF2B5EF4-FFF2-40B4-BE49-F238E27FC236}">
                <a16:creationId xmlns:a16="http://schemas.microsoft.com/office/drawing/2014/main" id="{11FE2F6C-0FDD-4C4E-858A-2D3B6699F8DB}"/>
              </a:ext>
            </a:extLst>
          </p:cNvPr>
          <p:cNvSpPr>
            <a:spLocks noGrp="1"/>
          </p:cNvSpPr>
          <p:nvPr>
            <p:ph type="sldNum" sz="quarter" idx="12"/>
          </p:nvPr>
        </p:nvSpPr>
        <p:spPr/>
        <p:txBody>
          <a:bodyPr/>
          <a:lstStyle/>
          <a:p>
            <a:fld id="{4DF7D97E-71B9-4DB7-9BC9-BF255CF45BEE}" type="slidenum">
              <a:rPr lang="fr-FR" smtClean="0"/>
              <a:t>‹N°›</a:t>
            </a:fld>
            <a:endParaRPr lang="fr-FR" dirty="0"/>
          </a:p>
        </p:txBody>
      </p:sp>
    </p:spTree>
    <p:extLst>
      <p:ext uri="{BB962C8B-B14F-4D97-AF65-F5344CB8AC3E}">
        <p14:creationId xmlns:p14="http://schemas.microsoft.com/office/powerpoint/2010/main" val="149773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6D55FD-B2F2-4282-AAA4-0B332DFD1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D365259-A640-4386-84BD-CC315A07EF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41C576-B502-4B5C-AA06-3921A26DC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D84C1-EF59-46EC-99FF-24FFDE65E955}" type="datetime1">
              <a:rPr lang="fr-FR" smtClean="0"/>
              <a:t>16/04/2026</a:t>
            </a:fld>
            <a:endParaRPr lang="fr-FR" dirty="0"/>
          </a:p>
        </p:txBody>
      </p:sp>
      <p:sp>
        <p:nvSpPr>
          <p:cNvPr id="5" name="Espace réservé du pied de page 4">
            <a:extLst>
              <a:ext uri="{FF2B5EF4-FFF2-40B4-BE49-F238E27FC236}">
                <a16:creationId xmlns:a16="http://schemas.microsoft.com/office/drawing/2014/main" id="{F41CE043-A41B-4BEB-862E-885E88DDA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Libre de droits</a:t>
            </a:r>
          </a:p>
        </p:txBody>
      </p:sp>
      <p:sp>
        <p:nvSpPr>
          <p:cNvPr id="6" name="Espace réservé du numéro de diapositive 5">
            <a:extLst>
              <a:ext uri="{FF2B5EF4-FFF2-40B4-BE49-F238E27FC236}">
                <a16:creationId xmlns:a16="http://schemas.microsoft.com/office/drawing/2014/main" id="{9033CA2C-F87F-4E1C-A50D-C9430FD422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7D97E-71B9-4DB7-9BC9-BF255CF45BEE}" type="slidenum">
              <a:rPr lang="fr-FR" smtClean="0"/>
              <a:t>‹N°›</a:t>
            </a:fld>
            <a:endParaRPr lang="fr-FR" dirty="0"/>
          </a:p>
        </p:txBody>
      </p:sp>
    </p:spTree>
    <p:extLst>
      <p:ext uri="{BB962C8B-B14F-4D97-AF65-F5344CB8AC3E}">
        <p14:creationId xmlns:p14="http://schemas.microsoft.com/office/powerpoint/2010/main" val="329508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labeltransmission.org/" TargetMode="External"/><Relationship Id="rId4" Type="http://schemas.openxmlformats.org/officeDocument/2006/relationships/hyperlink" Target="https://carbones-factures.org/la-concurrence-environnementale-est-dans-linteret-des-pouvoirs-public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arbones-factures.org/tutoriel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arbones-factures.org/rentabilite-emission-produitfinanci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D9110C-E967-A7BB-1DE3-35477F0A83F0}"/>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021B34FC-43C6-27C6-F3C9-7F1495EAA21D}"/>
              </a:ext>
            </a:extLst>
          </p:cNvPr>
          <p:cNvSpPr txBox="1"/>
          <p:nvPr/>
        </p:nvSpPr>
        <p:spPr>
          <a:xfrm>
            <a:off x="3549034" y="5293531"/>
            <a:ext cx="8348676" cy="707886"/>
          </a:xfrm>
          <a:prstGeom prst="rect">
            <a:avLst/>
          </a:prstGeom>
          <a:solidFill>
            <a:schemeClr val="bg1"/>
          </a:solidFill>
          <a:ln w="76200">
            <a:noFill/>
          </a:ln>
        </p:spPr>
        <p:txBody>
          <a:bodyPr wrap="square" rtlCol="0">
            <a:spAutoFit/>
          </a:bodyPr>
          <a:lstStyle/>
          <a:p>
            <a:pPr lvl="0">
              <a:defRPr/>
            </a:pPr>
            <a:r>
              <a:rPr lang="en-US" sz="2000"/>
              <a:t>Developed by volunteer experts in carbon economics, the tools and services of </a:t>
            </a:r>
            <a:r>
              <a:rPr lang="en-US" sz="2000" b="1" i="1"/>
              <a:t>Carbones sur factures</a:t>
            </a:r>
            <a:r>
              <a:rPr lang="en-US" sz="2000" b="1"/>
              <a:t> </a:t>
            </a:r>
            <a:r>
              <a:rPr lang="en-US" sz="2000"/>
              <a:t>are open and free, available at </a:t>
            </a:r>
            <a:r>
              <a:rPr lang="en-US" sz="2000" b="1"/>
              <a:t>carbones-factures.org</a:t>
            </a:r>
            <a:r>
              <a:rPr lang="en-US" sz="2000"/>
              <a:t>.</a:t>
            </a:r>
            <a:endParaRPr kumimoji="0" lang="fr-FR" sz="20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C980B0AB-0089-AFC5-B23D-23275B165427}"/>
              </a:ext>
            </a:extLst>
          </p:cNvPr>
          <p:cNvSpPr txBox="1"/>
          <p:nvPr/>
        </p:nvSpPr>
        <p:spPr>
          <a:xfrm>
            <a:off x="559398" y="1044469"/>
            <a:ext cx="10951882" cy="2124428"/>
          </a:xfrm>
          <a:prstGeom prst="rect">
            <a:avLst/>
          </a:prstGeom>
          <a:solidFill>
            <a:schemeClr val="bg1"/>
          </a:solidFill>
          <a:ln w="76200">
            <a:noFill/>
          </a:ln>
        </p:spPr>
        <p:txBody>
          <a:bodyPr wrap="square" rtlCol="0">
            <a:spAutoFit/>
          </a:bodyPr>
          <a:lstStyle/>
          <a:p>
            <a:pPr algn="ctr">
              <a:lnSpc>
                <a:spcPct val="115000"/>
              </a:lnSpc>
              <a:defRPr/>
            </a:pPr>
            <a:r>
              <a:rPr lang="fr-FR" sz="32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ZEN environmental competition rebalances climate and biodiversity</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fr-FR" sz="3200" b="1" i="0" u="none" strike="noStrike" kern="100" cap="none" spc="0" normalizeH="0" baseline="0" noProof="0">
              <a:ln>
                <a:noFill/>
              </a:ln>
              <a:solidFill>
                <a:prstClr val="black"/>
              </a:solidFill>
              <a:effectLst/>
              <a:uLnTx/>
              <a:uFillTx/>
              <a:latin typeface="Calibri" panose="020F050202020403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fr-FR" sz="2000" b="1" i="0" u="none" strike="noStrike" kern="100" cap="none" spc="0" normalizeH="0" baseline="0" noProof="0" dirty="0">
              <a:ln>
                <a:noFill/>
              </a:ln>
              <a:solidFill>
                <a:srgbClr val="0070C0"/>
              </a:solidFill>
              <a:effectLst/>
              <a:uLnTx/>
              <a:uFillTx/>
              <a:latin typeface="Calibri" panose="020F0502020204030204" pitchFamily="34" charset="0"/>
              <a:ea typeface="Aptos" panose="020B0004020202020204" pitchFamily="34" charset="0"/>
              <a:cs typeface="Times New Roman" panose="02020603050405020304" pitchFamily="18" charset="0"/>
            </a:endParaRPr>
          </a:p>
        </p:txBody>
      </p:sp>
      <p:pic>
        <p:nvPicPr>
          <p:cNvPr id="6" name="Image 5" descr="Une image contenant texte, Graphique, graphisme, clipart&#10;&#10;Le contenu généré par l’IA peut être incorrect.">
            <a:extLst>
              <a:ext uri="{FF2B5EF4-FFF2-40B4-BE49-F238E27FC236}">
                <a16:creationId xmlns:a16="http://schemas.microsoft.com/office/drawing/2014/main" id="{DA546801-8BB8-769C-4080-4C2320493FF2}"/>
              </a:ext>
            </a:extLst>
          </p:cNvPr>
          <p:cNvPicPr>
            <a:picLocks noChangeAspect="1"/>
          </p:cNvPicPr>
          <p:nvPr/>
        </p:nvPicPr>
        <p:blipFill>
          <a:blip r:embed="rId3"/>
          <a:stretch>
            <a:fillRect/>
          </a:stretch>
        </p:blipFill>
        <p:spPr>
          <a:xfrm>
            <a:off x="559398" y="5241043"/>
            <a:ext cx="2660477" cy="1068151"/>
          </a:xfrm>
          <a:prstGeom prst="rect">
            <a:avLst/>
          </a:prstGeom>
        </p:spPr>
      </p:pic>
    </p:spTree>
    <p:extLst>
      <p:ext uri="{BB962C8B-B14F-4D97-AF65-F5344CB8AC3E}">
        <p14:creationId xmlns:p14="http://schemas.microsoft.com/office/powerpoint/2010/main" val="181970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EE3407-90B9-C0A2-BA94-EE19896D2256}"/>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616B7EC-BDC2-47B7-479D-0247FC8F0725}"/>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678E4E81-5536-F9E2-17D0-92720C3A4AD6}"/>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 name="ZoneTexte 1">
            <a:extLst>
              <a:ext uri="{FF2B5EF4-FFF2-40B4-BE49-F238E27FC236}">
                <a16:creationId xmlns:a16="http://schemas.microsoft.com/office/drawing/2014/main" id="{E1378621-F92C-687E-FD14-D068404D17F0}"/>
              </a:ext>
            </a:extLst>
          </p:cNvPr>
          <p:cNvSpPr txBox="1"/>
          <p:nvPr/>
        </p:nvSpPr>
        <p:spPr>
          <a:xfrm>
            <a:off x="527868" y="283780"/>
            <a:ext cx="10944293" cy="933589"/>
          </a:xfrm>
          <a:prstGeom prst="rect">
            <a:avLst/>
          </a:prstGeom>
          <a:noFill/>
        </p:spPr>
        <p:txBody>
          <a:bodyPr wrap="square">
            <a:spAutoFit/>
          </a:bodyPr>
          <a:lstStyle/>
          <a:p>
            <a:pPr lvl="0">
              <a:spcAft>
                <a:spcPts val="800"/>
              </a:spcAft>
              <a:defRPr/>
            </a:pPr>
            <a:r>
              <a:rPr kumimoji="0" lang="fr-FR" sz="22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8</a:t>
            </a:r>
            <a:r>
              <a:rPr kumimoji="0" lang="fr-FR" sz="2200" b="1" i="0" u="none" strike="noStrike" kern="0" cap="none" spc="0" normalizeH="0" baseline="0" noProof="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r>
              <a:rPr lang="fr-FR" sz="2400" b="1"/>
              <a:t>To the public authorities*…</a:t>
            </a:r>
            <a:endParaRPr lang="fr-FR" sz="2400" b="1" kern="0" dirty="0">
              <a:solidFill>
                <a:prstClr val="black"/>
              </a:solidFill>
              <a:ea typeface="Times New Roman" panose="02020603050405020304" pitchFamily="18" charset="0"/>
              <a:cs typeface="Aptos" panose="020B0004020202020204" pitchFamily="34" charset="0"/>
            </a:endParaRPr>
          </a:p>
          <a:p>
            <a:pPr lvl="0">
              <a:spcAft>
                <a:spcPts val="800"/>
              </a:spcAft>
              <a:defRPr/>
            </a:pPr>
            <a:r>
              <a:rPr lang="fr-FR" sz="2400" b="1" kern="0">
                <a:solidFill>
                  <a:prstClr val="black"/>
                </a:solidFill>
                <a:ea typeface="Times New Roman" panose="02020603050405020304" pitchFamily="18" charset="0"/>
                <a:cs typeface="Aptos" panose="020B0004020202020204" pitchFamily="34" charset="0"/>
              </a:rPr>
              <a:t>	</a:t>
            </a:r>
            <a:r>
              <a:rPr lang="en-US" sz="2400" b="1"/>
              <a:t>…to liberalise environmental competition within their territory**</a:t>
            </a:r>
            <a:endParaRPr kumimoji="0" lang="fr-FR" sz="24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
        <p:nvSpPr>
          <p:cNvPr id="9" name="ZoneTexte 8">
            <a:extLst>
              <a:ext uri="{FF2B5EF4-FFF2-40B4-BE49-F238E27FC236}">
                <a16:creationId xmlns:a16="http://schemas.microsoft.com/office/drawing/2014/main" id="{8124485A-0044-F7D3-395D-96975FDB8212}"/>
              </a:ext>
            </a:extLst>
          </p:cNvPr>
          <p:cNvSpPr txBox="1"/>
          <p:nvPr/>
        </p:nvSpPr>
        <p:spPr>
          <a:xfrm>
            <a:off x="527867" y="1167184"/>
            <a:ext cx="11074852" cy="1015663"/>
          </a:xfrm>
          <a:prstGeom prst="rect">
            <a:avLst/>
          </a:prstGeom>
          <a:solidFill>
            <a:schemeClr val="bg1"/>
          </a:solidFill>
          <a:ln w="28575">
            <a:noFill/>
          </a:ln>
        </p:spPr>
        <p:txBody>
          <a:bodyPr wrap="square">
            <a:spAutoFit/>
          </a:bodyPr>
          <a:lstStyle/>
          <a:p>
            <a:pPr fontAlgn="base"/>
            <a:r>
              <a:rPr lang="en-US" sz="2000"/>
              <a:t>– Encourage companies to count and report the carbon emissions associated with the goods and services they sell, and </a:t>
            </a:r>
            <a:r>
              <a:rPr lang="en-US" sz="2000" b="1"/>
              <a:t>financial institutions</a:t>
            </a:r>
            <a:r>
              <a:rPr lang="en-US" sz="2000"/>
              <a:t> to do the same for the carbon emissions associated with financial products</a:t>
            </a:r>
          </a:p>
        </p:txBody>
      </p:sp>
      <p:sp>
        <p:nvSpPr>
          <p:cNvPr id="13" name="ZoneTexte 12">
            <a:extLst>
              <a:ext uri="{FF2B5EF4-FFF2-40B4-BE49-F238E27FC236}">
                <a16:creationId xmlns:a16="http://schemas.microsoft.com/office/drawing/2014/main" id="{F5D12B06-3F37-319D-8A4E-98BCDBE8C204}"/>
              </a:ext>
            </a:extLst>
          </p:cNvPr>
          <p:cNvSpPr txBox="1"/>
          <p:nvPr/>
        </p:nvSpPr>
        <p:spPr>
          <a:xfrm>
            <a:off x="527868" y="5025351"/>
            <a:ext cx="6096000" cy="646331"/>
          </a:xfrm>
          <a:prstGeom prst="rect">
            <a:avLst/>
          </a:prstGeom>
          <a:noFill/>
        </p:spPr>
        <p:txBody>
          <a:bodyPr wrap="square">
            <a:spAutoFit/>
          </a:bodyPr>
          <a:lstStyle/>
          <a:p>
            <a:pPr fontAlgn="base"/>
            <a:r>
              <a:rPr lang="en-US"/>
              <a:t>* See </a:t>
            </a:r>
            <a:r>
              <a:rPr lang="en-US">
                <a:hlinkClick r:id="rId4"/>
              </a:rPr>
              <a:t>ZEN Policy</a:t>
            </a:r>
            <a:endParaRPr lang="en-US"/>
          </a:p>
          <a:p>
            <a:pPr fontAlgn="base"/>
            <a:r>
              <a:rPr lang="en-US"/>
              <a:t>** See the </a:t>
            </a:r>
            <a:r>
              <a:rPr lang="en-US" b="1">
                <a:hlinkClick r:id="rId5"/>
              </a:rPr>
              <a:t>Label Transmission initiative</a:t>
            </a:r>
            <a:endParaRPr lang="en-US"/>
          </a:p>
        </p:txBody>
      </p:sp>
      <p:sp>
        <p:nvSpPr>
          <p:cNvPr id="15" name="ZoneTexte 14">
            <a:extLst>
              <a:ext uri="{FF2B5EF4-FFF2-40B4-BE49-F238E27FC236}">
                <a16:creationId xmlns:a16="http://schemas.microsoft.com/office/drawing/2014/main" id="{214AB861-CB92-3689-F9B4-1E858FFA72B3}"/>
              </a:ext>
            </a:extLst>
          </p:cNvPr>
          <p:cNvSpPr txBox="1"/>
          <p:nvPr/>
        </p:nvSpPr>
        <p:spPr>
          <a:xfrm>
            <a:off x="527867" y="2399085"/>
            <a:ext cx="10944293" cy="2492990"/>
          </a:xfrm>
          <a:prstGeom prst="rect">
            <a:avLst/>
          </a:prstGeom>
          <a:noFill/>
        </p:spPr>
        <p:txBody>
          <a:bodyPr wrap="square">
            <a:spAutoFit/>
          </a:bodyPr>
          <a:lstStyle/>
          <a:p>
            <a:pPr algn="just">
              <a:defRPr/>
            </a:pPr>
            <a:r>
              <a:rPr kumimoji="0" lang="fr-FR" sz="2000" i="0" u="none" strike="noStrike" kern="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rPr>
              <a:t>	</a:t>
            </a:r>
            <a:r>
              <a:rPr lang="en-US" sz="2400" b="1"/>
              <a:t>… to incorporate ZEN impacts into their policies to accelerate the ZEN transition</a:t>
            </a:r>
          </a:p>
          <a:p>
            <a:pPr fontAlgn="base"/>
            <a:r>
              <a:rPr lang="en-US" sz="2000"/>
              <a:t>– With emissions content as a criterion for </a:t>
            </a:r>
            <a:r>
              <a:rPr lang="en-US" sz="2000" b="1"/>
              <a:t>public procurement</a:t>
            </a:r>
            <a:r>
              <a:rPr lang="en-US" sz="2000"/>
              <a:t>, and emissions profitability as a criterion for </a:t>
            </a:r>
            <a:r>
              <a:rPr lang="en-US" sz="2000" b="1"/>
              <a:t>public investment</a:t>
            </a:r>
            <a:r>
              <a:rPr lang="en-US" sz="2000"/>
              <a:t>**, the same level of public spending yields greater ZEN benefits, greater national sovereignty (reduced reliance on fossil fuels) and better health outcomes (avoided poisoning)</a:t>
            </a:r>
          </a:p>
          <a:p>
            <a:pPr fontAlgn="base"/>
            <a:r>
              <a:rPr lang="en-US" sz="2000"/>
              <a:t>– This reasoning extends to other public policies, particularly </a:t>
            </a:r>
            <a:r>
              <a:rPr lang="en-US" sz="2000" b="1"/>
              <a:t>financial policies</a:t>
            </a:r>
            <a:r>
              <a:rPr lang="en-US" sz="2000"/>
              <a:t> : determining the level of credit loss at which </a:t>
            </a:r>
            <a:r>
              <a:rPr lang="en-US" sz="2000" b="1"/>
              <a:t>financing is deemed toxic and requires regulation</a:t>
            </a:r>
            <a:endParaRPr lang="en-US" sz="2000"/>
          </a:p>
          <a:p>
            <a:pPr lvl="0" algn="just">
              <a:defRPr/>
            </a:pPr>
            <a:endParaRPr kumimoji="0" lang="fr-FR" sz="800" i="0" u="none" strike="noStrike" kern="0" cap="none" spc="0" normalizeH="0" noProof="0" dirty="0">
              <a:ln>
                <a:noFill/>
              </a:ln>
              <a:solidFill>
                <a:prstClr val="black"/>
              </a:solidFill>
              <a:effectLst/>
              <a:uLnTx/>
              <a:uFillTx/>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5923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48F68B-002D-B4CB-873D-0F93B404A12A}"/>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21D604E-0FFD-2BF8-4E9B-1929BCB29202}"/>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21C96DAE-5EB1-21B0-18EB-35BC0DDE2B50}"/>
              </a:ext>
            </a:extLst>
          </p:cNvPr>
          <p:cNvPicPr>
            <a:picLocks noChangeAspect="1"/>
          </p:cNvPicPr>
          <p:nvPr/>
        </p:nvPicPr>
        <p:blipFill>
          <a:blip r:embed="rId3"/>
          <a:stretch>
            <a:fillRect/>
          </a:stretch>
        </p:blipFill>
        <p:spPr>
          <a:xfrm>
            <a:off x="527869" y="5696607"/>
            <a:ext cx="1892276" cy="759727"/>
          </a:xfrm>
          <a:prstGeom prst="rect">
            <a:avLst/>
          </a:prstGeom>
        </p:spPr>
      </p:pic>
      <p:sp>
        <p:nvSpPr>
          <p:cNvPr id="6" name="ZoneTexte 5">
            <a:extLst>
              <a:ext uri="{FF2B5EF4-FFF2-40B4-BE49-F238E27FC236}">
                <a16:creationId xmlns:a16="http://schemas.microsoft.com/office/drawing/2014/main" id="{91AB34EE-EAC3-79DD-497A-D44558E587CF}"/>
              </a:ext>
            </a:extLst>
          </p:cNvPr>
          <p:cNvSpPr txBox="1"/>
          <p:nvPr/>
        </p:nvSpPr>
        <p:spPr>
          <a:xfrm>
            <a:off x="527866" y="315310"/>
            <a:ext cx="11217093" cy="461665"/>
          </a:xfrm>
          <a:prstGeom prst="rect">
            <a:avLst/>
          </a:prstGeom>
          <a:noFill/>
        </p:spPr>
        <p:txBody>
          <a:bodyPr wrap="square">
            <a:spAutoFit/>
          </a:bodyPr>
          <a:lstStyle/>
          <a:p>
            <a:pPr>
              <a:defRPr/>
            </a:pPr>
            <a:r>
              <a:rPr lang="fr-FR" sz="2400" b="1" kern="0" dirty="0">
                <a:solidFill>
                  <a:prstClr val="black"/>
                </a:solidFill>
                <a:latin typeface="Calibri" panose="020F0502020204030204"/>
                <a:ea typeface="Times New Roman" panose="02020603050405020304" pitchFamily="18" charset="0"/>
                <a:cs typeface="Aptos" panose="020B0004020202020204" pitchFamily="34" charset="0"/>
              </a:rPr>
              <a:t>9</a:t>
            </a:r>
            <a:r>
              <a:rPr kumimoji="0" lang="fr-FR" sz="2400" b="1" i="0" u="none" strike="noStrike" kern="0" cap="none" spc="0" normalizeH="0" baseline="0" noProof="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r>
              <a:rPr lang="en-US" sz="2400" b="1"/>
              <a:t>It is up to the authorities to regulate excessive consumption of emission…</a:t>
            </a:r>
            <a:endParaRPr kumimoji="0" lang="fr-FR" sz="2400" b="1"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p:txBody>
      </p:sp>
      <p:sp>
        <p:nvSpPr>
          <p:cNvPr id="24" name="ZoneTexte 23">
            <a:extLst>
              <a:ext uri="{FF2B5EF4-FFF2-40B4-BE49-F238E27FC236}">
                <a16:creationId xmlns:a16="http://schemas.microsoft.com/office/drawing/2014/main" id="{8FAA1262-5D58-DDFB-DC10-9B987BCFE604}"/>
              </a:ext>
            </a:extLst>
          </p:cNvPr>
          <p:cNvSpPr txBox="1"/>
          <p:nvPr/>
        </p:nvSpPr>
        <p:spPr>
          <a:xfrm>
            <a:off x="527866" y="960728"/>
            <a:ext cx="11095173" cy="4216539"/>
          </a:xfrm>
          <a:prstGeom prst="rect">
            <a:avLst/>
          </a:prstGeom>
          <a:noFill/>
        </p:spPr>
        <p:txBody>
          <a:bodyPr wrap="square">
            <a:spAutoFit/>
          </a:bodyPr>
          <a:lstStyle/>
          <a:p>
            <a:pPr fontAlgn="base"/>
            <a:r>
              <a:rPr lang="en-US" sz="2000"/>
              <a:t>The ZEN indicators will enable us </a:t>
            </a:r>
            <a:r>
              <a:rPr lang="en-US" sz="2000" b="1"/>
              <a:t>to track progress towards the ZEN target for average per capita consumption</a:t>
            </a:r>
            <a:r>
              <a:rPr lang="en-US" sz="2000"/>
              <a:t>, broken down by category : food, leisure, transport…*</a:t>
            </a:r>
          </a:p>
          <a:p>
            <a:pPr fontAlgn="base"/>
            <a:endParaRPr lang="en-US" sz="2000"/>
          </a:p>
          <a:p>
            <a:pPr fontAlgn="base"/>
            <a:r>
              <a:rPr lang="en-US" sz="2000" b="1"/>
              <a:t>To address instances where consumption exceeds actual need</a:t>
            </a:r>
            <a:r>
              <a:rPr lang="en-US" sz="2000"/>
              <a:t>, collective rules may specify :</a:t>
            </a:r>
          </a:p>
          <a:p>
            <a:pPr marL="342900" indent="-342900" fontAlgn="base">
              <a:buFont typeface="Wingdings" panose="05000000000000000000" pitchFamily="2" charset="2"/>
              <a:buChar char="ü"/>
            </a:pPr>
            <a:r>
              <a:rPr lang="en-US" sz="2000" b="1"/>
              <a:t> If a good or service is toxic,</a:t>
            </a:r>
            <a:r>
              <a:rPr lang="en-US" sz="2000"/>
              <a:t> based on two criteria: excessive emissions relative to the need in question, and the existence of alternatives that are both cheaper and more ZEN to meet that need.</a:t>
            </a:r>
          </a:p>
          <a:p>
            <a:pPr marL="342900" indent="-342900" fontAlgn="base">
              <a:buFont typeface="Wingdings" panose="05000000000000000000" pitchFamily="2" charset="2"/>
              <a:buChar char="ü"/>
            </a:pPr>
            <a:r>
              <a:rPr lang="en-US" sz="2000" b="1"/>
              <a:t>A cap on emissions </a:t>
            </a:r>
            <a:r>
              <a:rPr lang="en-US" sz="2000"/>
              <a:t>set for producers of toxic offerings (e.g., per leisure day in tourism in the case of excess emissions from leisure air travel).</a:t>
            </a:r>
          </a:p>
          <a:p>
            <a:pPr fontAlgn="base"/>
            <a:endParaRPr lang="en-US" sz="2000"/>
          </a:p>
          <a:p>
            <a:pPr fontAlgn="base"/>
            <a:r>
              <a:rPr lang="en-US" sz="2000"/>
              <a:t>A minimal, effective, and legitimate constraint:</a:t>
            </a:r>
          </a:p>
          <a:p>
            <a:pPr marL="342900" indent="-342900" fontAlgn="base">
              <a:buFont typeface="Wingdings" panose="05000000000000000000" pitchFamily="2" charset="2"/>
              <a:buChar char="ü"/>
            </a:pPr>
            <a:r>
              <a:rPr lang="en-US" sz="2000"/>
              <a:t>The whole community suffers as a result of incidents that could have been avoided</a:t>
            </a:r>
          </a:p>
          <a:p>
            <a:pPr marL="342900" indent="-342900" fontAlgn="base">
              <a:buFont typeface="Wingdings" panose="05000000000000000000" pitchFamily="2" charset="2"/>
              <a:buChar char="ü"/>
            </a:pPr>
            <a:r>
              <a:rPr lang="en-US" sz="2000"/>
              <a:t>We avoid contrasting ‘the end of the world’ with ‘the end of the month’</a:t>
            </a:r>
          </a:p>
          <a:p>
            <a:pPr fontAlgn="base"/>
            <a:r>
              <a:rPr lang="en-US" sz="2000"/>
              <a:t> </a:t>
            </a:r>
          </a:p>
          <a:p>
            <a:pPr lvl="0">
              <a:defRPr/>
            </a:pPr>
            <a:endParaRPr lang="fr-FR" sz="800" kern="0" dirty="0">
              <a:solidFill>
                <a:prstClr val="black"/>
              </a:solidFill>
              <a:latin typeface="Calibri" panose="020F0502020204030204" pitchFamily="34" charset="0"/>
              <a:ea typeface="Times New Roman" panose="02020603050405020304" pitchFamily="18" charset="0"/>
            </a:endParaRPr>
          </a:p>
        </p:txBody>
      </p:sp>
      <p:sp>
        <p:nvSpPr>
          <p:cNvPr id="11" name="ZoneTexte 10">
            <a:extLst>
              <a:ext uri="{FF2B5EF4-FFF2-40B4-BE49-F238E27FC236}">
                <a16:creationId xmlns:a16="http://schemas.microsoft.com/office/drawing/2014/main" id="{386F0091-6A8D-7824-7FD9-B379E9FAB796}"/>
              </a:ext>
            </a:extLst>
          </p:cNvPr>
          <p:cNvSpPr txBox="1"/>
          <p:nvPr/>
        </p:nvSpPr>
        <p:spPr>
          <a:xfrm>
            <a:off x="527866" y="4854102"/>
            <a:ext cx="11521894" cy="646331"/>
          </a:xfrm>
          <a:prstGeom prst="rect">
            <a:avLst/>
          </a:prstGeom>
          <a:noFill/>
        </p:spPr>
        <p:txBody>
          <a:bodyPr wrap="square">
            <a:spAutoFit/>
          </a:bodyPr>
          <a:lstStyle/>
          <a:p>
            <a:pPr>
              <a:defRPr/>
            </a:pPr>
            <a:r>
              <a:rPr lang="en-US"/>
              <a:t>* With a unit of measurement for the satisfaction of a need : in food calories for nutrition, in days for leisure, per digital device for communication…</a:t>
            </a:r>
            <a:endParaRPr lang="fr-FR" sz="1800" kern="0" dirty="0">
              <a:solidFill>
                <a:prstClr val="black"/>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8232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17DB09-D55E-6335-7185-EEE4A2789EC2}"/>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7478E2F-8A23-185E-FBC5-A696E5ABED35}"/>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11EEE08C-0DB9-FD0F-2AAB-992609DC87CC}"/>
              </a:ext>
            </a:extLst>
          </p:cNvPr>
          <p:cNvPicPr>
            <a:picLocks noChangeAspect="1"/>
          </p:cNvPicPr>
          <p:nvPr/>
        </p:nvPicPr>
        <p:blipFill>
          <a:blip r:embed="rId3"/>
          <a:stretch>
            <a:fillRect/>
          </a:stretch>
        </p:blipFill>
        <p:spPr>
          <a:xfrm>
            <a:off x="527869" y="5696607"/>
            <a:ext cx="1892276" cy="759727"/>
          </a:xfrm>
          <a:prstGeom prst="rect">
            <a:avLst/>
          </a:prstGeom>
        </p:spPr>
      </p:pic>
      <p:sp>
        <p:nvSpPr>
          <p:cNvPr id="6" name="ZoneTexte 5">
            <a:extLst>
              <a:ext uri="{FF2B5EF4-FFF2-40B4-BE49-F238E27FC236}">
                <a16:creationId xmlns:a16="http://schemas.microsoft.com/office/drawing/2014/main" id="{8EC60CF7-BEFC-680D-239F-E5432DD645DF}"/>
              </a:ext>
            </a:extLst>
          </p:cNvPr>
          <p:cNvSpPr txBox="1"/>
          <p:nvPr/>
        </p:nvSpPr>
        <p:spPr>
          <a:xfrm>
            <a:off x="527868" y="315310"/>
            <a:ext cx="11485456" cy="461665"/>
          </a:xfrm>
          <a:prstGeom prst="rect">
            <a:avLst/>
          </a:prstGeom>
          <a:noFill/>
        </p:spPr>
        <p:txBody>
          <a:bodyPr wrap="square">
            <a:spAutoFit/>
          </a:bodyPr>
          <a:lstStyle/>
          <a:p>
            <a:pPr>
              <a:spcAft>
                <a:spcPts val="800"/>
              </a:spcAft>
              <a:defRPr/>
            </a:pPr>
            <a:r>
              <a:rPr lang="fr-FR" sz="2400" b="1" kern="0" noProof="0" dirty="0">
                <a:solidFill>
                  <a:prstClr val="black"/>
                </a:solidFill>
                <a:latin typeface="Calibri" panose="020F0502020204030204"/>
                <a:ea typeface="Times New Roman" panose="02020603050405020304" pitchFamily="18" charset="0"/>
                <a:cs typeface="Aptos" panose="020B0004020202020204" pitchFamily="34" charset="0"/>
              </a:rPr>
              <a:t>10</a:t>
            </a:r>
            <a:r>
              <a:rPr kumimoji="0" lang="fr-FR" sz="2400" b="1" i="0" u="none" strike="noStrike" kern="0" cap="none" spc="0" normalizeH="0" baseline="0" noProof="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r>
              <a:rPr lang="en-US" b="1"/>
              <a:t> </a:t>
            </a:r>
            <a:r>
              <a:rPr lang="en-US" sz="2400" b="1"/>
              <a:t>by extending this competition and climate insurance to the international market</a:t>
            </a:r>
            <a:endParaRPr kumimoji="0" lang="fr-FR" sz="24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
        <p:nvSpPr>
          <p:cNvPr id="10" name="ZoneTexte 9">
            <a:extLst>
              <a:ext uri="{FF2B5EF4-FFF2-40B4-BE49-F238E27FC236}">
                <a16:creationId xmlns:a16="http://schemas.microsoft.com/office/drawing/2014/main" id="{5BB39B6D-0111-8AFD-5C07-3EB17F977E62}"/>
              </a:ext>
            </a:extLst>
          </p:cNvPr>
          <p:cNvSpPr txBox="1"/>
          <p:nvPr/>
        </p:nvSpPr>
        <p:spPr>
          <a:xfrm>
            <a:off x="527868" y="1076652"/>
            <a:ext cx="10770052" cy="4401205"/>
          </a:xfrm>
          <a:prstGeom prst="rect">
            <a:avLst/>
          </a:prstGeom>
          <a:solidFill>
            <a:schemeClr val="bg1"/>
          </a:solidFill>
          <a:ln w="28575">
            <a:noFill/>
          </a:ln>
        </p:spPr>
        <p:txBody>
          <a:bodyPr wrap="square">
            <a:spAutoFit/>
          </a:bodyPr>
          <a:lstStyle/>
          <a:p>
            <a:pPr fontAlgn="base"/>
            <a:r>
              <a:rPr lang="en-US" sz="2000" b="1"/>
              <a:t>Promoting environmental competition on a global scale is in the national and collective interest</a:t>
            </a:r>
            <a:endParaRPr lang="en-US" sz="2000"/>
          </a:p>
          <a:p>
            <a:pPr marL="285750" indent="-285750" fontAlgn="base">
              <a:buFont typeface="Wingdings" panose="05000000000000000000" pitchFamily="2" charset="2"/>
              <a:buChar char="ü"/>
            </a:pPr>
            <a:r>
              <a:rPr lang="en-US" sz="2000"/>
              <a:t>Countries that do not play by the rules find their exports of toxic products curtailed</a:t>
            </a:r>
          </a:p>
          <a:p>
            <a:pPr marL="285750" indent="-285750" fontAlgn="base">
              <a:buFont typeface="Wingdings" panose="05000000000000000000" pitchFamily="2" charset="2"/>
              <a:buChar char="ü"/>
            </a:pPr>
            <a:r>
              <a:rPr lang="en-US" sz="2000"/>
              <a:t>Poor countries lagging behind on the path to ZEN are gaining access to foreign funding, attracted by the potential returns from catching up</a:t>
            </a:r>
          </a:p>
          <a:p>
            <a:pPr fontAlgn="base"/>
            <a:endParaRPr lang="en-US" sz="2000" b="1"/>
          </a:p>
          <a:p>
            <a:pPr fontAlgn="base"/>
            <a:r>
              <a:rPr lang="en-US" sz="2000" b="1"/>
              <a:t>But universal climate insurance will also be essential</a:t>
            </a:r>
            <a:endParaRPr lang="en-US" sz="2000"/>
          </a:p>
          <a:p>
            <a:pPr fontAlgn="base"/>
            <a:endParaRPr lang="en-US" sz="2000"/>
          </a:p>
          <a:p>
            <a:pPr fontAlgn="base"/>
            <a:r>
              <a:rPr lang="en-US" sz="2000"/>
              <a:t>–</a:t>
            </a:r>
            <a:r>
              <a:rPr lang="en-US" sz="2000" b="1"/>
              <a:t>Every country is tackling this insurance challenge*, which has arisen</a:t>
            </a:r>
            <a:r>
              <a:rPr lang="en-US" sz="2000"/>
              <a:t> :</a:t>
            </a:r>
          </a:p>
          <a:p>
            <a:pPr marL="800100" lvl="1" indent="-342900" fontAlgn="base">
              <a:buFont typeface="Wingdings" panose="05000000000000000000" pitchFamily="2" charset="2"/>
              <a:buChar char="ü"/>
            </a:pPr>
            <a:r>
              <a:rPr lang="en-US" sz="2000"/>
              <a:t>Huge inequalities (in terms of exposure to risk and the resources available to deal with it)</a:t>
            </a:r>
          </a:p>
          <a:p>
            <a:pPr marL="800100" lvl="1" indent="-342900" fontAlgn="base">
              <a:buFont typeface="Wingdings" panose="05000000000000000000" pitchFamily="2" charset="2"/>
              <a:buChar char="ü"/>
            </a:pPr>
            <a:r>
              <a:rPr lang="en-US" sz="2000"/>
              <a:t>The need to share best practices in prevention</a:t>
            </a:r>
          </a:p>
          <a:p>
            <a:pPr fontAlgn="base"/>
            <a:r>
              <a:rPr lang="en-US" sz="2000" b="1"/>
              <a:t>– This national approach is insufficient to address a global risk</a:t>
            </a:r>
            <a:endParaRPr lang="en-US" sz="2000"/>
          </a:p>
          <a:p>
            <a:pPr fontAlgn="base"/>
            <a:r>
              <a:rPr lang="en-US" sz="2000"/>
              <a:t>Success will depend on </a:t>
            </a:r>
            <a:r>
              <a:rPr lang="en-US" sz="2000" b="1"/>
              <a:t>the global sharing of risks, and therefore on the transfer of funds between countries</a:t>
            </a:r>
            <a:endParaRPr lang="en-US" sz="2000"/>
          </a:p>
          <a:p>
            <a:pPr>
              <a:defRPr/>
            </a:pPr>
            <a:endParaRPr lang="fr-FR" sz="2000" b="1" kern="0" dirty="0">
              <a:solidFill>
                <a:prstClr val="black"/>
              </a:solidFill>
              <a:latin typeface="Calibri" panose="020F0502020204030204" pitchFamily="34" charset="0"/>
              <a:ea typeface="Times New Roman" panose="02020603050405020304" pitchFamily="18" charset="0"/>
            </a:endParaRPr>
          </a:p>
        </p:txBody>
      </p:sp>
      <p:sp>
        <p:nvSpPr>
          <p:cNvPr id="5" name="ZoneTexte 4">
            <a:extLst>
              <a:ext uri="{FF2B5EF4-FFF2-40B4-BE49-F238E27FC236}">
                <a16:creationId xmlns:a16="http://schemas.microsoft.com/office/drawing/2014/main" id="{7BD2FB1C-5D39-DE13-CFA3-02690A6D39A4}"/>
              </a:ext>
            </a:extLst>
          </p:cNvPr>
          <p:cNvSpPr txBox="1"/>
          <p:nvPr/>
        </p:nvSpPr>
        <p:spPr>
          <a:xfrm>
            <a:off x="527868" y="5242501"/>
            <a:ext cx="11485456" cy="646331"/>
          </a:xfrm>
          <a:prstGeom prst="rect">
            <a:avLst/>
          </a:prstGeom>
          <a:noFill/>
        </p:spPr>
        <p:txBody>
          <a:bodyPr wrap="square">
            <a:spAutoFit/>
          </a:bodyPr>
          <a:lstStyle/>
          <a:p>
            <a:r>
              <a:rPr lang="en-US"/>
              <a:t>*Everywhere, climate risk is identified as the number one future risk by both the public and experts (AXA Risk Report).</a:t>
            </a:r>
          </a:p>
          <a:p>
            <a:endParaRPr lang="fr-FR" dirty="0"/>
          </a:p>
        </p:txBody>
      </p:sp>
    </p:spTree>
    <p:extLst>
      <p:ext uri="{BB962C8B-B14F-4D97-AF65-F5344CB8AC3E}">
        <p14:creationId xmlns:p14="http://schemas.microsoft.com/office/powerpoint/2010/main" val="347702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775CF73-15C4-0889-DAA5-E6AE93A7EAA0}"/>
              </a:ext>
            </a:extLst>
          </p:cNvPr>
          <p:cNvSpPr txBox="1"/>
          <p:nvPr/>
        </p:nvSpPr>
        <p:spPr>
          <a:xfrm>
            <a:off x="620059" y="337155"/>
            <a:ext cx="10951882" cy="492122"/>
          </a:xfrm>
          <a:prstGeom prst="rect">
            <a:avLst/>
          </a:prstGeom>
          <a:solidFill>
            <a:schemeClr val="bg1"/>
          </a:solidFill>
          <a:ln w="76200">
            <a:noFill/>
          </a:ln>
        </p:spPr>
        <p:txBody>
          <a:bodyPr wrap="square" rtlCol="0">
            <a:spAutoFit/>
          </a:bodyPr>
          <a:lstStyle/>
          <a:p>
            <a:pPr lvl="0" algn="ctr">
              <a:lnSpc>
                <a:spcPct val="115000"/>
              </a:lnSpc>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How does ZEN environmental competition work?</a:t>
            </a:r>
            <a:endParaRPr lang="fr-FR" sz="2400" b="1" kern="100" dirty="0">
              <a:solidFill>
                <a:prstClr val="black"/>
              </a:solidFill>
              <a:latin typeface="Calibri" panose="020F0502020204030204" pitchFamily="34" charset="0"/>
              <a:ea typeface="Aptos" panose="020B0004020202020204" pitchFamily="34" charset="0"/>
              <a:cs typeface="Times New Roman" panose="02020603050405020304" pitchFamily="18" charset="0"/>
            </a:endParaRPr>
          </a:p>
        </p:txBody>
      </p:sp>
      <p:pic>
        <p:nvPicPr>
          <p:cNvPr id="6" name="Image 5" descr="Une image contenant texte, Graphique, graphisme, clipart&#10;&#10;Le contenu généré par l’IA peut être incorrect.">
            <a:extLst>
              <a:ext uri="{FF2B5EF4-FFF2-40B4-BE49-F238E27FC236}">
                <a16:creationId xmlns:a16="http://schemas.microsoft.com/office/drawing/2014/main" id="{6D20BB04-09D8-58BC-516F-A12BBED860F6}"/>
              </a:ext>
            </a:extLst>
          </p:cNvPr>
          <p:cNvPicPr>
            <a:picLocks noChangeAspect="1"/>
          </p:cNvPicPr>
          <p:nvPr/>
        </p:nvPicPr>
        <p:blipFill>
          <a:blip r:embed="rId3"/>
          <a:stretch>
            <a:fillRect/>
          </a:stretch>
        </p:blipFill>
        <p:spPr>
          <a:xfrm>
            <a:off x="559398" y="5241043"/>
            <a:ext cx="2660477" cy="1068151"/>
          </a:xfrm>
          <a:prstGeom prst="rect">
            <a:avLst/>
          </a:prstGeom>
        </p:spPr>
      </p:pic>
      <p:sp>
        <p:nvSpPr>
          <p:cNvPr id="2" name="ZoneTexte 1">
            <a:extLst>
              <a:ext uri="{FF2B5EF4-FFF2-40B4-BE49-F238E27FC236}">
                <a16:creationId xmlns:a16="http://schemas.microsoft.com/office/drawing/2014/main" id="{75050034-D89C-FC28-A18F-8B81B16305C8}"/>
              </a:ext>
            </a:extLst>
          </p:cNvPr>
          <p:cNvSpPr txBox="1"/>
          <p:nvPr/>
        </p:nvSpPr>
        <p:spPr>
          <a:xfrm>
            <a:off x="740927" y="1097381"/>
            <a:ext cx="10710146" cy="4085477"/>
          </a:xfrm>
          <a:prstGeom prst="rect">
            <a:avLst/>
          </a:prstGeom>
          <a:noFill/>
        </p:spPr>
        <p:txBody>
          <a:bodyPr wrap="square">
            <a:spAutoFit/>
          </a:bodyPr>
          <a:lstStyle/>
          <a:p>
            <a:pPr fontAlgn="base"/>
            <a:r>
              <a:rPr lang="en-US" sz="2000" b="1"/>
              <a:t>To rebalance climate and biodiversity</a:t>
            </a:r>
            <a:r>
              <a:rPr lang="en-US" sz="2000"/>
              <a:t>, we need to build a ZEN economy: Zero Emissions Net of greenhouse gases. All its production will be ZEN, with negligible emissions or reduction of natural carbon capture. We must act quickly, as time is against us. (</a:t>
            </a:r>
            <a:r>
              <a:rPr lang="en-US" sz="2000" i="1"/>
              <a:t>This is detailed in points 1 to 5 below</a:t>
            </a:r>
            <a:r>
              <a:rPr lang="en-US" sz="2000"/>
              <a:t>.)</a:t>
            </a:r>
          </a:p>
          <a:p>
            <a:pPr fontAlgn="base"/>
            <a:endParaRPr lang="en-US" sz="2000"/>
          </a:p>
          <a:p>
            <a:pPr fontAlgn="base"/>
            <a:r>
              <a:rPr lang="en-US" sz="2000"/>
              <a:t>ZEN environmental competition is based on communicating the ZEN impact of every good, service or financial product. This information will allow people to freely choose to buy or finance the most ZEN option for the same amount of money, and it will steer production and finance towards the ZEN economy (points 6 &amp; 7).</a:t>
            </a:r>
          </a:p>
          <a:p>
            <a:pPr fontAlgn="base"/>
            <a:endParaRPr lang="en-US" sz="2000"/>
          </a:p>
          <a:p>
            <a:pPr fontAlgn="base"/>
            <a:r>
              <a:rPr lang="en-US" sz="2000"/>
              <a:t>We can rebalance the economy in time by implementing </a:t>
            </a:r>
            <a:r>
              <a:rPr lang="en-US" sz="2000" b="1"/>
              <a:t>ZEN competition </a:t>
            </a:r>
            <a:r>
              <a:rPr lang="en-US" sz="2000"/>
              <a:t>and its impacts, by regulating ZEN-toxic financing and production, and by introducing universal climate insurance (</a:t>
            </a:r>
            <a:r>
              <a:rPr lang="en-US" sz="2000" i="1"/>
              <a:t>points 8 to 10</a:t>
            </a:r>
            <a:r>
              <a:rPr lang="en-US" sz="2000"/>
              <a:t>).</a:t>
            </a:r>
          </a:p>
          <a:p>
            <a:pPr algn="just">
              <a:lnSpc>
                <a:spcPct val="115000"/>
              </a:lnSpc>
              <a:spcAft>
                <a:spcPts val="800"/>
              </a:spcAft>
              <a:buNone/>
            </a:pPr>
            <a:endParaRPr lang="fr-FR" kern="100" dirty="0">
              <a:ea typeface="Aptos" panose="02110004020202020204"/>
              <a:cs typeface="Times New Roman" panose="02020603050405020304" pitchFamily="18" charset="0"/>
            </a:endParaRPr>
          </a:p>
        </p:txBody>
      </p:sp>
    </p:spTree>
    <p:extLst>
      <p:ext uri="{BB962C8B-B14F-4D97-AF65-F5344CB8AC3E}">
        <p14:creationId xmlns:p14="http://schemas.microsoft.com/office/powerpoint/2010/main" val="316391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A0BF26-6071-FE46-4A1B-994F6080D0C9}"/>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9E21E992-FCB3-7A36-2BB1-B4BFD7C20BD1}"/>
              </a:ext>
            </a:extLst>
          </p:cNvPr>
          <p:cNvSpPr txBox="1"/>
          <p:nvPr/>
        </p:nvSpPr>
        <p:spPr>
          <a:xfrm>
            <a:off x="4093281" y="4473164"/>
            <a:ext cx="2360073" cy="646331"/>
          </a:xfrm>
          <a:prstGeom prst="rect">
            <a:avLst/>
          </a:prstGeom>
          <a:noFill/>
          <a:ln w="12700">
            <a:solidFill>
              <a:schemeClr val="tx1"/>
            </a:solidFill>
          </a:ln>
        </p:spPr>
        <p:txBody>
          <a:bodyPr wrap="square" rtlCol="0">
            <a:spAutoFit/>
          </a:bodyPr>
          <a:lstStyle/>
          <a:p>
            <a:pPr lvl="0" algn="ctr">
              <a:defRPr/>
            </a:pPr>
            <a:r>
              <a:rPr lang="en-US">
                <a:solidFill>
                  <a:prstClr val="black"/>
                </a:solidFill>
              </a:rPr>
              <a:t>Negligible impact on natural captures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7DA18D02-4CD9-E7A0-BD95-97E5343BABBC}"/>
              </a:ext>
            </a:extLst>
          </p:cNvPr>
          <p:cNvSpPr txBox="1"/>
          <p:nvPr/>
        </p:nvSpPr>
        <p:spPr>
          <a:xfrm>
            <a:off x="4133355" y="3467709"/>
            <a:ext cx="2287082" cy="646331"/>
          </a:xfrm>
          <a:prstGeom prst="rect">
            <a:avLst/>
          </a:prstGeom>
          <a:noFill/>
          <a:ln w="12700">
            <a:solidFill>
              <a:schemeClr val="tx1"/>
            </a:solidFill>
          </a:ln>
        </p:spPr>
        <p:txBody>
          <a:bodyPr wrap="square" rtlCol="0">
            <a:spAutoFit/>
          </a:bodyPr>
          <a:lstStyle/>
          <a:p>
            <a:pPr lvl="0" algn="ctr">
              <a:defRPr/>
            </a:pPr>
            <a:r>
              <a:rPr lang="fr-FR">
                <a:solidFill>
                  <a:prstClr val="black"/>
                </a:solidFill>
              </a:rPr>
              <a:t>Negligible GHG emissions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ABF0FC4F-20FA-882F-7191-40603B211A75}"/>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8" name="Graphique 17" descr="Arbre avec racines avec un remplissage uni">
            <a:extLst>
              <a:ext uri="{FF2B5EF4-FFF2-40B4-BE49-F238E27FC236}">
                <a16:creationId xmlns:a16="http://schemas.microsoft.com/office/drawing/2014/main" id="{0BCA730A-9C44-1AFB-F7E6-F461FFAEAA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65822" y="2686457"/>
            <a:ext cx="2360073" cy="2360073"/>
          </a:xfrm>
          <a:prstGeom prst="rect">
            <a:avLst/>
          </a:prstGeom>
        </p:spPr>
      </p:pic>
      <p:sp>
        <p:nvSpPr>
          <p:cNvPr id="13" name="Flèche : droite 12">
            <a:extLst>
              <a:ext uri="{FF2B5EF4-FFF2-40B4-BE49-F238E27FC236}">
                <a16:creationId xmlns:a16="http://schemas.microsoft.com/office/drawing/2014/main" id="{E6B1C708-09D9-5104-926A-8750AD4D6037}"/>
              </a:ext>
            </a:extLst>
          </p:cNvPr>
          <p:cNvSpPr/>
          <p:nvPr/>
        </p:nvSpPr>
        <p:spPr>
          <a:xfrm>
            <a:off x="4309258" y="4374469"/>
            <a:ext cx="2006070" cy="177753"/>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3BF59DAE-7FFA-E721-C6AC-53AD79B64E5E}"/>
              </a:ext>
            </a:extLst>
          </p:cNvPr>
          <p:cNvSpPr txBox="1"/>
          <p:nvPr/>
        </p:nvSpPr>
        <p:spPr>
          <a:xfrm>
            <a:off x="1775063" y="3926842"/>
            <a:ext cx="1892276" cy="1015663"/>
          </a:xfrm>
          <a:prstGeom prst="rect">
            <a:avLst/>
          </a:prstGeom>
          <a:solidFill>
            <a:schemeClr val="bg1"/>
          </a:solidFill>
          <a:ln>
            <a:solidFill>
              <a:schemeClr val="tx1"/>
            </a:solidFill>
          </a:ln>
        </p:spPr>
        <p:txBody>
          <a:bodyPr wrap="square" rtlCol="0">
            <a:spAutoFit/>
          </a:bodyPr>
          <a:lstStyle/>
          <a:p>
            <a:pPr lvl="0" algn="ctr">
              <a:defRPr/>
            </a:pPr>
            <a:r>
              <a:rPr lang="fr-FR" sz="2000" b="1">
                <a:solidFill>
                  <a:prstClr val="black"/>
                </a:solidFill>
              </a:rPr>
              <a:t>Human production and consumption</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raphique 4" descr="Scène de crépuscule avec un remplissage uni">
            <a:extLst>
              <a:ext uri="{FF2B5EF4-FFF2-40B4-BE49-F238E27FC236}">
                <a16:creationId xmlns:a16="http://schemas.microsoft.com/office/drawing/2014/main" id="{F0B19A13-287E-5A94-B87B-4B3C9A2E35FA}"/>
              </a:ext>
            </a:extLst>
          </p:cNvPr>
          <p:cNvPicPr>
            <a:picLocks noChangeAspect="1"/>
          </p:cNvPicPr>
          <p:nvPr/>
        </p:nvPicPr>
        <p:blipFill>
          <a:blip>
            <a:extLst>
              <a:ext uri="{96DAC541-7B7A-43D3-8B79-37D633B846F1}">
                <asvg:svgBlip xmlns:asvg="http://schemas.microsoft.com/office/drawing/2016/SVG/main" r:embed="rId4"/>
              </a:ext>
            </a:extLst>
          </a:blip>
          <a:srcRect t="58564"/>
          <a:stretch>
            <a:fillRect/>
          </a:stretch>
        </p:blipFill>
        <p:spPr>
          <a:xfrm>
            <a:off x="8345236" y="4372792"/>
            <a:ext cx="2001520" cy="829360"/>
          </a:xfrm>
          <a:prstGeom prst="rect">
            <a:avLst/>
          </a:prstGeom>
        </p:spPr>
      </p:pic>
      <p:sp>
        <p:nvSpPr>
          <p:cNvPr id="2" name="ZoneTexte 1">
            <a:extLst>
              <a:ext uri="{FF2B5EF4-FFF2-40B4-BE49-F238E27FC236}">
                <a16:creationId xmlns:a16="http://schemas.microsoft.com/office/drawing/2014/main" id="{FA91D7F3-0BD8-5C03-30AB-E3562FAC7227}"/>
              </a:ext>
            </a:extLst>
          </p:cNvPr>
          <p:cNvSpPr txBox="1"/>
          <p:nvPr/>
        </p:nvSpPr>
        <p:spPr>
          <a:xfrm>
            <a:off x="527869" y="401666"/>
            <a:ext cx="11030623" cy="919932"/>
          </a:xfrm>
          <a:prstGeom prst="rect">
            <a:avLst/>
          </a:prstGeom>
          <a:solidFill>
            <a:schemeClr val="bg1"/>
          </a:solidFill>
          <a:ln w="76200">
            <a:noFill/>
          </a:ln>
        </p:spPr>
        <p:txBody>
          <a:bodyPr wrap="square" rtlCol="0">
            <a:spAutoFit/>
          </a:bodyPr>
          <a:lstStyle/>
          <a:p>
            <a:pPr lvl="0" algn="just">
              <a:lnSpc>
                <a:spcPct val="115000"/>
              </a:lnSpc>
              <a:spcAft>
                <a:spcPts val="800"/>
              </a:spcAft>
              <a:defRPr/>
            </a:pPr>
            <a:r>
              <a:rPr kumimoji="0" lang="fr-FR" sz="2400" b="1" i="0" u="none" strike="noStrike" kern="100" cap="none" spc="0" normalizeH="0" baseline="0" noProof="0">
                <a:ln>
                  <a:noFill/>
                </a:ln>
                <a:solidFill>
                  <a:srgbClr val="000000"/>
                </a:solidFill>
                <a:effectLst/>
                <a:uLnTx/>
                <a:uFillTx/>
                <a:latin typeface="Calibri" panose="020F0502020204030204" pitchFamily="34" charset="0"/>
                <a:ea typeface="Aptos" panose="020B0004020202020204" pitchFamily="34" charset="0"/>
                <a:cs typeface="Times New Roman" panose="02020603050405020304" pitchFamily="18" charset="0"/>
              </a:rPr>
              <a:t>1. </a:t>
            </a:r>
            <a:r>
              <a:rPr lang="en-US" sz="2400" b="1"/>
              <a:t>Until around 1800, natural ecosystems balanced the greenhouse gas (GHG) levels in the atmosphere</a:t>
            </a:r>
            <a:endParaRPr kumimoji="0" lang="fr-F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AE66B064-43A2-C275-EE20-48106FA399B7}"/>
              </a:ext>
            </a:extLst>
          </p:cNvPr>
          <p:cNvSpPr txBox="1"/>
          <p:nvPr/>
        </p:nvSpPr>
        <p:spPr>
          <a:xfrm>
            <a:off x="7671065" y="3960976"/>
            <a:ext cx="2360073" cy="1015663"/>
          </a:xfrm>
          <a:prstGeom prst="rect">
            <a:avLst/>
          </a:prstGeom>
          <a:solidFill>
            <a:schemeClr val="bg1"/>
          </a:solidFill>
          <a:ln>
            <a:solidFill>
              <a:schemeClr val="tx1"/>
            </a:solidFill>
          </a:ln>
        </p:spPr>
        <p:txBody>
          <a:bodyPr wrap="square" rtlCol="0">
            <a:spAutoFit/>
          </a:bodyPr>
          <a:lstStyle/>
          <a:p>
            <a:pPr lvl="0" algn="ctr">
              <a:defRPr/>
            </a:pPr>
            <a:r>
              <a:rPr lang="en-US" sz="2000" b="1">
                <a:solidFill>
                  <a:prstClr val="black"/>
                </a:solidFill>
              </a:rPr>
              <a:t>A strong natural environment</a:t>
            </a:r>
          </a:p>
          <a:p>
            <a:pPr lvl="0" algn="ctr">
              <a:defRPr/>
            </a:pPr>
            <a:r>
              <a:rPr lang="en-US" sz="2000" b="1">
                <a:solidFill>
                  <a:prstClr val="black"/>
                </a:solidFill>
              </a:rPr>
              <a:t>Rich biodiversity</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lèche : droite 13">
            <a:extLst>
              <a:ext uri="{FF2B5EF4-FFF2-40B4-BE49-F238E27FC236}">
                <a16:creationId xmlns:a16="http://schemas.microsoft.com/office/drawing/2014/main" id="{641564A6-BEEC-4C63-2944-2CE4A7C76F99}"/>
              </a:ext>
            </a:extLst>
          </p:cNvPr>
          <p:cNvSpPr/>
          <p:nvPr/>
        </p:nvSpPr>
        <p:spPr>
          <a:xfrm>
            <a:off x="4309258" y="4026642"/>
            <a:ext cx="2006070" cy="177753"/>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que 9" descr="Homme avec un remplissage uni">
            <a:extLst>
              <a:ext uri="{FF2B5EF4-FFF2-40B4-BE49-F238E27FC236}">
                <a16:creationId xmlns:a16="http://schemas.microsoft.com/office/drawing/2014/main" id="{529E4DA0-EF78-FB7B-B0D4-828BB322BAD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430954" y="3514289"/>
            <a:ext cx="606256" cy="606256"/>
          </a:xfrm>
          <a:prstGeom prst="rect">
            <a:avLst/>
          </a:prstGeom>
        </p:spPr>
      </p:pic>
      <p:sp>
        <p:nvSpPr>
          <p:cNvPr id="12" name="Rectangle 11">
            <a:extLst>
              <a:ext uri="{FF2B5EF4-FFF2-40B4-BE49-F238E27FC236}">
                <a16:creationId xmlns:a16="http://schemas.microsoft.com/office/drawing/2014/main" id="{FB78B8D8-A41D-58B8-C7DF-902FB93A5A43}"/>
              </a:ext>
            </a:extLst>
          </p:cNvPr>
          <p:cNvSpPr/>
          <p:nvPr/>
        </p:nvSpPr>
        <p:spPr>
          <a:xfrm>
            <a:off x="1439919" y="2739435"/>
            <a:ext cx="9133490" cy="245423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65CD1AB9-4025-E28A-0FB8-F0A016775BE6}"/>
              </a:ext>
            </a:extLst>
          </p:cNvPr>
          <p:cNvSpPr txBox="1"/>
          <p:nvPr/>
        </p:nvSpPr>
        <p:spPr>
          <a:xfrm>
            <a:off x="2962575" y="2224348"/>
            <a:ext cx="6353791" cy="707886"/>
          </a:xfrm>
          <a:prstGeom prst="rect">
            <a:avLst/>
          </a:prstGeom>
          <a:solidFill>
            <a:schemeClr val="bg1"/>
          </a:solidFill>
          <a:ln>
            <a:solidFill>
              <a:schemeClr val="tx1"/>
            </a:solidFill>
          </a:ln>
        </p:spPr>
        <p:txBody>
          <a:bodyPr wrap="none" rtlCol="0">
            <a:spAutoFit/>
          </a:bodyPr>
          <a:lstStyle/>
          <a:p>
            <a:pPr lvl="0" algn="ctr">
              <a:defRPr/>
            </a:pPr>
            <a:r>
              <a:rPr lang="en-US" sz="2000" b="1">
                <a:solidFill>
                  <a:prstClr val="black"/>
                </a:solidFill>
              </a:rPr>
              <a:t>All greenhouse gas emissions are captured</a:t>
            </a:r>
            <a:r>
              <a:rPr kumimoji="0" lang="fr-FR" sz="2000" b="1"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defRPr/>
            </a:pPr>
            <a:r>
              <a:rPr lang="en-US" sz="2000" b="1">
                <a:solidFill>
                  <a:prstClr val="black"/>
                </a:solidFill>
              </a:rPr>
              <a:t>The stock of greenhouse gases in the atmosphere is stable</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1A617437-55EF-6C04-45C4-1B3CC39C6697}"/>
              </a:ext>
            </a:extLst>
          </p:cNvPr>
          <p:cNvPicPr>
            <a:picLocks noChangeAspect="1"/>
          </p:cNvPicPr>
          <p:nvPr/>
        </p:nvPicPr>
        <p:blipFill>
          <a:blip r:embed="rId6"/>
          <a:stretch>
            <a:fillRect/>
          </a:stretch>
        </p:blipFill>
        <p:spPr>
          <a:xfrm>
            <a:off x="527869" y="5696607"/>
            <a:ext cx="1892276" cy="759727"/>
          </a:xfrm>
          <a:prstGeom prst="rect">
            <a:avLst/>
          </a:prstGeom>
        </p:spPr>
      </p:pic>
      <p:sp>
        <p:nvSpPr>
          <p:cNvPr id="7" name="ZoneTexte 6">
            <a:extLst>
              <a:ext uri="{FF2B5EF4-FFF2-40B4-BE49-F238E27FC236}">
                <a16:creationId xmlns:a16="http://schemas.microsoft.com/office/drawing/2014/main" id="{5E4AC628-C739-9F8F-204A-4FADEBB29502}"/>
              </a:ext>
            </a:extLst>
          </p:cNvPr>
          <p:cNvSpPr txBox="1"/>
          <p:nvPr/>
        </p:nvSpPr>
        <p:spPr>
          <a:xfrm>
            <a:off x="4268962" y="3083962"/>
            <a:ext cx="1984151" cy="36933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0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3" grpId="0" animBg="1"/>
      <p:bldP spid="1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17C528-1F82-769A-140A-B9E6624FF118}"/>
            </a:ext>
          </a:extLst>
        </p:cNvPr>
        <p:cNvGrpSpPr/>
        <p:nvPr/>
      </p:nvGrpSpPr>
      <p:grpSpPr>
        <a:xfrm>
          <a:off x="0" y="0"/>
          <a:ext cx="0" cy="0"/>
          <a:chOff x="0" y="0"/>
          <a:chExt cx="0" cy="0"/>
        </a:xfrm>
      </p:grpSpPr>
      <p:pic>
        <p:nvPicPr>
          <p:cNvPr id="21" name="Graphique 20" descr="Usine avec un remplissage uni">
            <a:extLst>
              <a:ext uri="{FF2B5EF4-FFF2-40B4-BE49-F238E27FC236}">
                <a16:creationId xmlns:a16="http://schemas.microsoft.com/office/drawing/2014/main" id="{35F68529-EB4B-84B9-679B-F5E7AC3BD44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12945" y="3572379"/>
            <a:ext cx="1308736" cy="1571890"/>
          </a:xfrm>
          <a:prstGeom prst="rect">
            <a:avLst/>
          </a:prstGeom>
        </p:spPr>
      </p:pic>
      <p:pic>
        <p:nvPicPr>
          <p:cNvPr id="17" name="Graphique 16" descr="Homme avec un remplissage uni">
            <a:extLst>
              <a:ext uri="{FF2B5EF4-FFF2-40B4-BE49-F238E27FC236}">
                <a16:creationId xmlns:a16="http://schemas.microsoft.com/office/drawing/2014/main" id="{F593D82E-80D5-770D-07E8-B7375DF1105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0589" y="3388234"/>
            <a:ext cx="1365016" cy="1529547"/>
          </a:xfrm>
          <a:prstGeom prst="rect">
            <a:avLst/>
          </a:prstGeom>
        </p:spPr>
      </p:pic>
      <p:sp>
        <p:nvSpPr>
          <p:cNvPr id="4" name="Espace réservé du numéro de diapositive 3">
            <a:extLst>
              <a:ext uri="{FF2B5EF4-FFF2-40B4-BE49-F238E27FC236}">
                <a16:creationId xmlns:a16="http://schemas.microsoft.com/office/drawing/2014/main" id="{35C9B9FA-FBD0-BEE5-5926-60B87D95FD7A}"/>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0D56C0B8-E864-7316-F617-2D30B18126A6}"/>
              </a:ext>
            </a:extLst>
          </p:cNvPr>
          <p:cNvPicPr>
            <a:picLocks noChangeAspect="1"/>
          </p:cNvPicPr>
          <p:nvPr/>
        </p:nvPicPr>
        <p:blipFill>
          <a:blip r:embed="rId5"/>
          <a:stretch>
            <a:fillRect/>
          </a:stretch>
        </p:blipFill>
        <p:spPr>
          <a:xfrm>
            <a:off x="527869" y="5696607"/>
            <a:ext cx="1892276" cy="759727"/>
          </a:xfrm>
          <a:prstGeom prst="rect">
            <a:avLst/>
          </a:prstGeom>
        </p:spPr>
      </p:pic>
      <p:pic>
        <p:nvPicPr>
          <p:cNvPr id="18" name="Graphique 17" descr="Arbre avec racines avec un remplissage uni">
            <a:extLst>
              <a:ext uri="{FF2B5EF4-FFF2-40B4-BE49-F238E27FC236}">
                <a16:creationId xmlns:a16="http://schemas.microsoft.com/office/drawing/2014/main" id="{58AEE9F5-EB76-96B7-9984-FD107CB8F13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02142" y="2924204"/>
            <a:ext cx="2360073" cy="2360073"/>
          </a:xfrm>
          <a:prstGeom prst="rect">
            <a:avLst/>
          </a:prstGeom>
        </p:spPr>
      </p:pic>
      <p:pic>
        <p:nvPicPr>
          <p:cNvPr id="5" name="Graphique 4" descr="Scène de crépuscule avec un remplissage uni">
            <a:extLst>
              <a:ext uri="{FF2B5EF4-FFF2-40B4-BE49-F238E27FC236}">
                <a16:creationId xmlns:a16="http://schemas.microsoft.com/office/drawing/2014/main" id="{42096C3C-68EC-1B4B-1EF9-71356F01C3BE}"/>
              </a:ext>
            </a:extLst>
          </p:cNvPr>
          <p:cNvPicPr>
            <a:picLocks noChangeAspect="1"/>
          </p:cNvPicPr>
          <p:nvPr/>
        </p:nvPicPr>
        <p:blipFill>
          <a:blip>
            <a:extLst>
              <a:ext uri="{96DAC541-7B7A-43D3-8B79-37D633B846F1}">
                <asvg:svgBlip xmlns:asvg="http://schemas.microsoft.com/office/drawing/2016/SVG/main" r:embed="rId7"/>
              </a:ext>
            </a:extLst>
          </a:blip>
          <a:srcRect t="58564"/>
          <a:stretch>
            <a:fillRect/>
          </a:stretch>
        </p:blipFill>
        <p:spPr>
          <a:xfrm>
            <a:off x="8849722" y="4536958"/>
            <a:ext cx="2001520" cy="829360"/>
          </a:xfrm>
          <a:prstGeom prst="rect">
            <a:avLst/>
          </a:prstGeom>
        </p:spPr>
      </p:pic>
      <p:sp>
        <p:nvSpPr>
          <p:cNvPr id="8" name="ZoneTexte 7">
            <a:extLst>
              <a:ext uri="{FF2B5EF4-FFF2-40B4-BE49-F238E27FC236}">
                <a16:creationId xmlns:a16="http://schemas.microsoft.com/office/drawing/2014/main" id="{19452822-EBFE-E11B-5ADC-0EC22BF8DFAB}"/>
              </a:ext>
            </a:extLst>
          </p:cNvPr>
          <p:cNvSpPr txBox="1"/>
          <p:nvPr/>
        </p:nvSpPr>
        <p:spPr>
          <a:xfrm>
            <a:off x="7628942" y="3640401"/>
            <a:ext cx="2360073" cy="1323439"/>
          </a:xfrm>
          <a:prstGeom prst="rect">
            <a:avLst/>
          </a:prstGeom>
          <a:solidFill>
            <a:schemeClr val="bg1"/>
          </a:solidFill>
          <a:ln>
            <a:solidFill>
              <a:schemeClr val="tx1"/>
            </a:solidFill>
          </a:ln>
        </p:spPr>
        <p:txBody>
          <a:bodyPr wrap="square" rtlCol="0">
            <a:spAutoFit/>
          </a:bodyPr>
          <a:lstStyle/>
          <a:p>
            <a:pPr lvl="0" algn="ctr">
              <a:defRPr/>
            </a:pPr>
            <a:r>
              <a:rPr lang="en-US" sz="2000">
                <a:solidFill>
                  <a:prstClr val="black"/>
                </a:solidFill>
              </a:rPr>
              <a:t>A weakened ecosystem and declining biodiversity </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5DBBF675-77D9-DC4C-977F-9128CFFC91EE}"/>
              </a:ext>
            </a:extLst>
          </p:cNvPr>
          <p:cNvSpPr txBox="1"/>
          <p:nvPr/>
        </p:nvSpPr>
        <p:spPr>
          <a:xfrm>
            <a:off x="527869" y="356249"/>
            <a:ext cx="11380352" cy="919932"/>
          </a:xfrm>
          <a:prstGeom prst="rect">
            <a:avLst/>
          </a:prstGeom>
          <a:solidFill>
            <a:schemeClr val="bg1"/>
          </a:solidFill>
          <a:ln w="76200">
            <a:noFill/>
          </a:ln>
        </p:spPr>
        <p:txBody>
          <a:bodyPr wrap="square" rtlCol="0">
            <a:spAutoFit/>
          </a:bodyPr>
          <a:lstStyle/>
          <a:p>
            <a:pPr lvl="0" algn="just">
              <a:lnSpc>
                <a:spcPct val="115000"/>
              </a:lnSpc>
              <a:spcAft>
                <a:spcPts val="800"/>
              </a:spcAft>
              <a:defRPr/>
            </a:pPr>
            <a:r>
              <a:rPr kumimoji="0" lang="fr-FR"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2</a:t>
            </a:r>
            <a:r>
              <a:rPr kumimoji="0" lang="fr-FR" sz="2400" b="1" i="0" u="none" strike="noStrike" kern="1200" cap="none" spc="0" normalizeH="0" baseline="0" noProof="0">
                <a:ln>
                  <a:noFill/>
                </a:ln>
                <a:solidFill>
                  <a:srgbClr val="000000"/>
                </a:solidFill>
                <a:effectLst/>
                <a:uLnTx/>
                <a:uFillTx/>
                <a:latin typeface="Calibri" panose="020F0502020204030204" pitchFamily="34" charset="0"/>
                <a:ea typeface="+mn-ea"/>
                <a:cs typeface="Times New Roman" panose="02020603050405020304" pitchFamily="18" charset="0"/>
              </a:rPr>
              <a:t>. </a:t>
            </a:r>
            <a:r>
              <a:rPr lang="en-US" sz="2400" b="1"/>
              <a:t>Subsequently, human activity has led to a growing and destructive surplus of uncaptured greenhouse gases</a:t>
            </a:r>
            <a:endParaRPr kumimoji="0" lang="fr-F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22" name="Flèche : droite 21">
            <a:extLst>
              <a:ext uri="{FF2B5EF4-FFF2-40B4-BE49-F238E27FC236}">
                <a16:creationId xmlns:a16="http://schemas.microsoft.com/office/drawing/2014/main" id="{53B78DE1-94A2-ADE2-4C83-4B10CA8258AF}"/>
              </a:ext>
            </a:extLst>
          </p:cNvPr>
          <p:cNvSpPr/>
          <p:nvPr/>
        </p:nvSpPr>
        <p:spPr>
          <a:xfrm>
            <a:off x="4651345" y="4148233"/>
            <a:ext cx="2006070" cy="69334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èche : droite 22">
            <a:extLst>
              <a:ext uri="{FF2B5EF4-FFF2-40B4-BE49-F238E27FC236}">
                <a16:creationId xmlns:a16="http://schemas.microsoft.com/office/drawing/2014/main" id="{4B7094E1-1AFB-1A16-A73D-DB35582F33FE}"/>
              </a:ext>
            </a:extLst>
          </p:cNvPr>
          <p:cNvSpPr/>
          <p:nvPr/>
        </p:nvSpPr>
        <p:spPr>
          <a:xfrm>
            <a:off x="4651345" y="3440784"/>
            <a:ext cx="2006070" cy="69334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èche : droite 23">
            <a:extLst>
              <a:ext uri="{FF2B5EF4-FFF2-40B4-BE49-F238E27FC236}">
                <a16:creationId xmlns:a16="http://schemas.microsoft.com/office/drawing/2014/main" id="{5F0E0C70-1CAD-C1E5-9FA3-8CEE94F9F7F7}"/>
              </a:ext>
            </a:extLst>
          </p:cNvPr>
          <p:cNvSpPr/>
          <p:nvPr/>
        </p:nvSpPr>
        <p:spPr>
          <a:xfrm rot="16200000">
            <a:off x="5044859" y="2481061"/>
            <a:ext cx="1660461" cy="606256"/>
          </a:xfrm>
          <a:prstGeom prst="rightArrow">
            <a:avLst>
              <a:gd name="adj1" fmla="val 50000"/>
              <a:gd name="adj2" fmla="val 5787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06E47F0F-BC85-89EA-08C2-143EE0578CB7}"/>
              </a:ext>
            </a:extLst>
          </p:cNvPr>
          <p:cNvSpPr txBox="1"/>
          <p:nvPr/>
        </p:nvSpPr>
        <p:spPr>
          <a:xfrm>
            <a:off x="1767840" y="4515938"/>
            <a:ext cx="4717041" cy="707886"/>
          </a:xfrm>
          <a:prstGeom prst="rect">
            <a:avLst/>
          </a:prstGeom>
          <a:solidFill>
            <a:schemeClr val="bg1"/>
          </a:solidFill>
          <a:ln w="12700">
            <a:solidFill>
              <a:schemeClr val="tx1"/>
            </a:solidFill>
          </a:ln>
        </p:spPr>
        <p:txBody>
          <a:bodyPr wrap="square" rtlCol="0">
            <a:spAutoFit/>
          </a:bodyPr>
          <a:lstStyle/>
          <a:p>
            <a:pPr lvl="0" algn="ctr">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2000">
                <a:solidFill>
                  <a:prstClr val="black"/>
                </a:solidFill>
              </a:rPr>
              <a:t>A greater impact on natural captures (overfishing, poisoning, etc.)</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13079BDB-3339-1743-579F-50A9CEC21501}"/>
              </a:ext>
            </a:extLst>
          </p:cNvPr>
          <p:cNvSpPr txBox="1"/>
          <p:nvPr/>
        </p:nvSpPr>
        <p:spPr>
          <a:xfrm>
            <a:off x="1767840" y="3121071"/>
            <a:ext cx="3480744" cy="1015663"/>
          </a:xfrm>
          <a:prstGeom prst="rect">
            <a:avLst/>
          </a:prstGeom>
          <a:solidFill>
            <a:schemeClr val="bg1">
              <a:alpha val="62000"/>
            </a:schemeClr>
          </a:solidFill>
          <a:ln>
            <a:solidFill>
              <a:schemeClr val="tx1"/>
            </a:solidFill>
          </a:ln>
        </p:spPr>
        <p:txBody>
          <a:bodyPr wrap="square" rtlCol="0">
            <a:spAutoFit/>
          </a:bodyPr>
          <a:lstStyle/>
          <a:p>
            <a:pPr lvl="0" algn="ctr">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2000">
                <a:solidFill>
                  <a:prstClr val="black"/>
                </a:solidFill>
              </a:rPr>
              <a:t>Massive emissions of greenhouse gases (combustion of hydrocarbons, etc.)</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D4C8206-F686-4561-DB07-7367BC7972D6}"/>
              </a:ext>
            </a:extLst>
          </p:cNvPr>
          <p:cNvSpPr/>
          <p:nvPr/>
        </p:nvSpPr>
        <p:spPr>
          <a:xfrm>
            <a:off x="1093076" y="1628071"/>
            <a:ext cx="9894435" cy="3886727"/>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E18408B1-0F4D-66E6-F2CB-827F0349632A}"/>
              </a:ext>
            </a:extLst>
          </p:cNvPr>
          <p:cNvSpPr txBox="1"/>
          <p:nvPr/>
        </p:nvSpPr>
        <p:spPr>
          <a:xfrm>
            <a:off x="2993570" y="1246073"/>
            <a:ext cx="6995445" cy="707886"/>
          </a:xfrm>
          <a:prstGeom prst="rect">
            <a:avLst/>
          </a:prstGeom>
          <a:solidFill>
            <a:schemeClr val="bg1"/>
          </a:solidFill>
          <a:ln>
            <a:solidFill>
              <a:schemeClr val="tx1"/>
            </a:solidFill>
          </a:ln>
        </p:spPr>
        <p:txBody>
          <a:bodyPr wrap="square" rtlCol="0">
            <a:spAutoFit/>
          </a:bodyPr>
          <a:lstStyle/>
          <a:p>
            <a:pPr lvl="0" algn="ctr">
              <a:defRPr/>
            </a:pPr>
            <a:r>
              <a:rPr lang="en-US" sz="2000" b="1">
                <a:solidFill>
                  <a:prstClr val="black"/>
                </a:solidFill>
              </a:rPr>
              <a:t>A growing stock of GHGs not captured from the atmosphere</a:t>
            </a:r>
          </a:p>
          <a:p>
            <a:pPr lvl="0" algn="ctr">
              <a:defRPr/>
            </a:pPr>
            <a:r>
              <a:rPr lang="en-US" sz="2000" b="1">
                <a:solidFill>
                  <a:prstClr val="black"/>
                </a:solidFill>
              </a:rPr>
              <a:t>and climate stress that increases as the stock grows</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515068A2-8367-1207-2EB1-D28F54DF3703}"/>
              </a:ext>
            </a:extLst>
          </p:cNvPr>
          <p:cNvSpPr txBox="1"/>
          <p:nvPr/>
        </p:nvSpPr>
        <p:spPr>
          <a:xfrm>
            <a:off x="3901479" y="2491970"/>
            <a:ext cx="3970959" cy="400110"/>
          </a:xfrm>
          <a:prstGeom prst="rect">
            <a:avLst/>
          </a:prstGeom>
          <a:solidFill>
            <a:schemeClr val="bg1"/>
          </a:solidFill>
          <a:ln>
            <a:solidFill>
              <a:schemeClr val="tx1"/>
            </a:solidFill>
          </a:ln>
        </p:spPr>
        <p:txBody>
          <a:bodyPr wrap="none" rtlCol="0">
            <a:spAutoFit/>
          </a:bodyPr>
          <a:lstStyle/>
          <a:p>
            <a:pPr lvl="0" algn="ctr">
              <a:defRPr/>
            </a:pPr>
            <a:r>
              <a:rPr lang="en-US" sz="2000" b="1">
                <a:solidFill>
                  <a:prstClr val="black"/>
                </a:solidFill>
              </a:rPr>
              <a:t>Partial capture of greenhouse gases</a:t>
            </a:r>
            <a:endParaRPr kumimoji="0" lang="fr-FR"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83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 grpId="0" animBg="1"/>
      <p:bldP spid="23" grpId="0" animBg="1"/>
      <p:bldP spid="24" grpId="0" animBg="1"/>
      <p:bldP spid="9" grpId="0" animBg="1"/>
      <p:bldP spid="1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5ECFD3-BF49-B957-03B2-3946DF2CFD97}"/>
            </a:ext>
          </a:extLst>
        </p:cNvPr>
        <p:cNvGrpSpPr/>
        <p:nvPr/>
      </p:nvGrpSpPr>
      <p:grpSpPr>
        <a:xfrm>
          <a:off x="0" y="0"/>
          <a:ext cx="0" cy="0"/>
          <a:chOff x="0" y="0"/>
          <a:chExt cx="0" cy="0"/>
        </a:xfrm>
      </p:grpSpPr>
      <p:pic>
        <p:nvPicPr>
          <p:cNvPr id="21" name="Graphique 20" descr="Usine avec un remplissage uni">
            <a:extLst>
              <a:ext uri="{FF2B5EF4-FFF2-40B4-BE49-F238E27FC236}">
                <a16:creationId xmlns:a16="http://schemas.microsoft.com/office/drawing/2014/main" id="{8236C366-694D-1F6C-E300-590C02FA3D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912945" y="3540835"/>
            <a:ext cx="1308736" cy="1571890"/>
          </a:xfrm>
          <a:prstGeom prst="rect">
            <a:avLst/>
          </a:prstGeom>
        </p:spPr>
      </p:pic>
      <p:pic>
        <p:nvPicPr>
          <p:cNvPr id="17" name="Graphique 16" descr="Homme avec un remplissage uni">
            <a:extLst>
              <a:ext uri="{FF2B5EF4-FFF2-40B4-BE49-F238E27FC236}">
                <a16:creationId xmlns:a16="http://schemas.microsoft.com/office/drawing/2014/main" id="{5D89DA1F-7824-023E-4638-E1D666D0FD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920589" y="3356690"/>
            <a:ext cx="1365016" cy="1529547"/>
          </a:xfrm>
          <a:prstGeom prst="rect">
            <a:avLst/>
          </a:prstGeom>
        </p:spPr>
      </p:pic>
      <p:sp>
        <p:nvSpPr>
          <p:cNvPr id="4" name="Espace réservé du numéro de diapositive 3">
            <a:extLst>
              <a:ext uri="{FF2B5EF4-FFF2-40B4-BE49-F238E27FC236}">
                <a16:creationId xmlns:a16="http://schemas.microsoft.com/office/drawing/2014/main" id="{06320EC9-BA27-F1B3-6D01-98E1FEAFBDD9}"/>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11C2040D-0557-C2E0-866A-DD94A4674FEC}"/>
              </a:ext>
            </a:extLst>
          </p:cNvPr>
          <p:cNvPicPr>
            <a:picLocks noChangeAspect="1"/>
          </p:cNvPicPr>
          <p:nvPr/>
        </p:nvPicPr>
        <p:blipFill>
          <a:blip r:embed="rId5"/>
          <a:stretch>
            <a:fillRect/>
          </a:stretch>
        </p:blipFill>
        <p:spPr>
          <a:xfrm>
            <a:off x="527869" y="5696607"/>
            <a:ext cx="1892276" cy="759727"/>
          </a:xfrm>
          <a:prstGeom prst="rect">
            <a:avLst/>
          </a:prstGeom>
        </p:spPr>
      </p:pic>
      <p:pic>
        <p:nvPicPr>
          <p:cNvPr id="18" name="Graphique 17" descr="Arbre avec racines avec un remplissage uni">
            <a:extLst>
              <a:ext uri="{FF2B5EF4-FFF2-40B4-BE49-F238E27FC236}">
                <a16:creationId xmlns:a16="http://schemas.microsoft.com/office/drawing/2014/main" id="{66E72F17-09D5-E038-6911-9E9D58BD3BE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02142" y="2587866"/>
            <a:ext cx="2360073" cy="2360073"/>
          </a:xfrm>
          <a:prstGeom prst="rect">
            <a:avLst/>
          </a:prstGeom>
        </p:spPr>
      </p:pic>
      <p:pic>
        <p:nvPicPr>
          <p:cNvPr id="5" name="Graphique 4" descr="Scène de crépuscule avec un remplissage uni">
            <a:extLst>
              <a:ext uri="{FF2B5EF4-FFF2-40B4-BE49-F238E27FC236}">
                <a16:creationId xmlns:a16="http://schemas.microsoft.com/office/drawing/2014/main" id="{A6B40016-58A8-8C91-2837-21213A4DA349}"/>
              </a:ext>
            </a:extLst>
          </p:cNvPr>
          <p:cNvPicPr>
            <a:picLocks noChangeAspect="1"/>
          </p:cNvPicPr>
          <p:nvPr/>
        </p:nvPicPr>
        <p:blipFill>
          <a:blip>
            <a:extLst>
              <a:ext uri="{96DAC541-7B7A-43D3-8B79-37D633B846F1}">
                <asvg:svgBlip xmlns:asvg="http://schemas.microsoft.com/office/drawing/2016/SVG/main" r:embed="rId7"/>
              </a:ext>
            </a:extLst>
          </a:blip>
          <a:srcRect t="58564"/>
          <a:stretch>
            <a:fillRect/>
          </a:stretch>
        </p:blipFill>
        <p:spPr>
          <a:xfrm>
            <a:off x="8849722" y="4200620"/>
            <a:ext cx="2001520" cy="829360"/>
          </a:xfrm>
          <a:prstGeom prst="rect">
            <a:avLst/>
          </a:prstGeom>
        </p:spPr>
      </p:pic>
      <p:sp>
        <p:nvSpPr>
          <p:cNvPr id="8" name="ZoneTexte 7">
            <a:extLst>
              <a:ext uri="{FF2B5EF4-FFF2-40B4-BE49-F238E27FC236}">
                <a16:creationId xmlns:a16="http://schemas.microsoft.com/office/drawing/2014/main" id="{56DFC393-018E-6048-99B4-C123D49371A1}"/>
              </a:ext>
            </a:extLst>
          </p:cNvPr>
          <p:cNvSpPr txBox="1"/>
          <p:nvPr/>
        </p:nvSpPr>
        <p:spPr>
          <a:xfrm>
            <a:off x="7607920" y="3713961"/>
            <a:ext cx="2398929" cy="1015663"/>
          </a:xfrm>
          <a:prstGeom prst="rect">
            <a:avLst/>
          </a:prstGeom>
          <a:solidFill>
            <a:schemeClr val="bg1"/>
          </a:solidFill>
          <a:ln>
            <a:solidFill>
              <a:schemeClr val="tx1"/>
            </a:solidFill>
          </a:ln>
        </p:spPr>
        <p:txBody>
          <a:bodyPr wrap="square" rtlCol="0">
            <a:spAutoFit/>
          </a:bodyPr>
          <a:lstStyle/>
          <a:p>
            <a:pPr lvl="0" algn="ctr">
              <a:defRPr/>
            </a:pPr>
            <a:r>
              <a:rPr lang="en-US" sz="2000">
                <a:solidFill>
                  <a:prstClr val="black"/>
                </a:solidFill>
              </a:rPr>
              <a:t>A weakened ecosystem and declining biodiversity </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lèche : droite 21">
            <a:extLst>
              <a:ext uri="{FF2B5EF4-FFF2-40B4-BE49-F238E27FC236}">
                <a16:creationId xmlns:a16="http://schemas.microsoft.com/office/drawing/2014/main" id="{E9EFFB3D-CA8A-8437-377B-8A3956789386}"/>
              </a:ext>
            </a:extLst>
          </p:cNvPr>
          <p:cNvSpPr/>
          <p:nvPr/>
        </p:nvSpPr>
        <p:spPr>
          <a:xfrm>
            <a:off x="4651345" y="4116689"/>
            <a:ext cx="2006070" cy="69334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èche : droite 22">
            <a:extLst>
              <a:ext uri="{FF2B5EF4-FFF2-40B4-BE49-F238E27FC236}">
                <a16:creationId xmlns:a16="http://schemas.microsoft.com/office/drawing/2014/main" id="{04BC5D9F-19FE-8E48-E7B2-9EE27916DF03}"/>
              </a:ext>
            </a:extLst>
          </p:cNvPr>
          <p:cNvSpPr/>
          <p:nvPr/>
        </p:nvSpPr>
        <p:spPr>
          <a:xfrm>
            <a:off x="4651345" y="3409240"/>
            <a:ext cx="2006070" cy="69334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èche : droite 23">
            <a:extLst>
              <a:ext uri="{FF2B5EF4-FFF2-40B4-BE49-F238E27FC236}">
                <a16:creationId xmlns:a16="http://schemas.microsoft.com/office/drawing/2014/main" id="{09452D3D-E0C5-6673-EDF5-47474CE84CC6}"/>
              </a:ext>
            </a:extLst>
          </p:cNvPr>
          <p:cNvSpPr/>
          <p:nvPr/>
        </p:nvSpPr>
        <p:spPr>
          <a:xfrm rot="16200000">
            <a:off x="4919228" y="2544596"/>
            <a:ext cx="1470303" cy="606256"/>
          </a:xfrm>
          <a:prstGeom prst="rightArrow">
            <a:avLst>
              <a:gd name="adj1" fmla="val 50000"/>
              <a:gd name="adj2" fmla="val 5787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933DE799-2DE4-B0C3-6297-4E7B5F7B5751}"/>
              </a:ext>
            </a:extLst>
          </p:cNvPr>
          <p:cNvSpPr txBox="1"/>
          <p:nvPr/>
        </p:nvSpPr>
        <p:spPr>
          <a:xfrm>
            <a:off x="2420145" y="4484394"/>
            <a:ext cx="4064736" cy="400110"/>
          </a:xfrm>
          <a:prstGeom prst="rect">
            <a:avLst/>
          </a:prstGeom>
          <a:solidFill>
            <a:schemeClr val="bg1"/>
          </a:solidFill>
          <a:ln w="12700">
            <a:solidFill>
              <a:schemeClr val="tx1"/>
            </a:solidFill>
          </a:ln>
        </p:spPr>
        <p:txBody>
          <a:bodyPr wrap="square" rtlCol="0">
            <a:spAutoFit/>
          </a:bodyPr>
          <a:lstStyle/>
          <a:p>
            <a:pPr lvl="0" algn="ctr">
              <a:defRPr/>
            </a:pPr>
            <a:r>
              <a:rPr lang="en-US" sz="2000">
                <a:solidFill>
                  <a:prstClr val="black"/>
                </a:solidFill>
              </a:rPr>
              <a:t>Greater impact on natural capture </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9F3D74EA-5314-CC09-DA9E-1713C3DE2947}"/>
              </a:ext>
            </a:extLst>
          </p:cNvPr>
          <p:cNvSpPr txBox="1"/>
          <p:nvPr/>
        </p:nvSpPr>
        <p:spPr>
          <a:xfrm>
            <a:off x="3242512" y="3320754"/>
            <a:ext cx="2006071" cy="707886"/>
          </a:xfrm>
          <a:prstGeom prst="rect">
            <a:avLst/>
          </a:prstGeom>
          <a:solidFill>
            <a:schemeClr val="bg1"/>
          </a:solidFill>
          <a:ln>
            <a:solidFill>
              <a:schemeClr val="tx1"/>
            </a:solidFill>
          </a:ln>
        </p:spPr>
        <p:txBody>
          <a:bodyPr wrap="square" rtlCol="0">
            <a:spAutoFit/>
          </a:bodyPr>
          <a:lstStyle/>
          <a:p>
            <a:pPr lvl="0" algn="ctr">
              <a:defRPr/>
            </a:pPr>
            <a:r>
              <a:rPr lang="fr-FR" sz="2000">
                <a:solidFill>
                  <a:prstClr val="black"/>
                </a:solidFill>
              </a:rPr>
              <a:t>Massive GHG emissions</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2C9801B-33B0-335C-D17A-4761FA8EEFCF}"/>
              </a:ext>
            </a:extLst>
          </p:cNvPr>
          <p:cNvSpPr/>
          <p:nvPr/>
        </p:nvSpPr>
        <p:spPr>
          <a:xfrm>
            <a:off x="1093076" y="1165610"/>
            <a:ext cx="9894435" cy="3886727"/>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EE3DEE0E-FE4B-D636-B915-2645339FC783}"/>
              </a:ext>
            </a:extLst>
          </p:cNvPr>
          <p:cNvSpPr txBox="1"/>
          <p:nvPr/>
        </p:nvSpPr>
        <p:spPr>
          <a:xfrm>
            <a:off x="4335362" y="991693"/>
            <a:ext cx="2655960" cy="707886"/>
          </a:xfrm>
          <a:prstGeom prst="rect">
            <a:avLst/>
          </a:prstGeom>
          <a:solidFill>
            <a:schemeClr val="bg1"/>
          </a:solidFill>
          <a:ln>
            <a:solidFill>
              <a:schemeClr val="tx1"/>
            </a:solidFill>
          </a:ln>
        </p:spPr>
        <p:txBody>
          <a:bodyPr wrap="square" rtlCol="0">
            <a:spAutoFit/>
          </a:bodyPr>
          <a:lstStyle/>
          <a:p>
            <a:pPr lvl="0" algn="ctr">
              <a:defRPr/>
            </a:pPr>
            <a:r>
              <a:rPr lang="en-US" sz="2000" b="1">
                <a:solidFill>
                  <a:srgbClr val="FF0000"/>
                </a:solidFill>
              </a:rPr>
              <a:t>Growing climate stress  on a loop*</a:t>
            </a:r>
            <a:endParaRPr kumimoji="0" lang="fr-FR"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42B4FD86-ACC5-C3C0-2B69-EEA2EB5C182B}"/>
              </a:ext>
            </a:extLst>
          </p:cNvPr>
          <p:cNvSpPr txBox="1"/>
          <p:nvPr/>
        </p:nvSpPr>
        <p:spPr>
          <a:xfrm>
            <a:off x="632969" y="401666"/>
            <a:ext cx="11030623" cy="492122"/>
          </a:xfrm>
          <a:prstGeom prst="rect">
            <a:avLst/>
          </a:prstGeom>
          <a:solidFill>
            <a:schemeClr val="bg1"/>
          </a:solidFill>
          <a:ln w="76200">
            <a:noFill/>
          </a:ln>
        </p:spPr>
        <p:txBody>
          <a:bodyPr wrap="square" rtlCol="0">
            <a:spAutoFit/>
          </a:bodyPr>
          <a:lstStyle/>
          <a:p>
            <a:pPr lvl="0" algn="just">
              <a:lnSpc>
                <a:spcPct val="115000"/>
              </a:lnSpc>
              <a:spcAft>
                <a:spcPts val="800"/>
              </a:spcAf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fr-FR" sz="2400" b="1" i="0" u="none" strike="noStrike" kern="1200" cap="none" spc="0" normalizeH="0" baseline="0" noProof="0">
                <a:ln>
                  <a:noFill/>
                </a:ln>
                <a:solidFill>
                  <a:prstClr val="black"/>
                </a:solidFill>
                <a:effectLst/>
                <a:uLnTx/>
                <a:uFillTx/>
                <a:latin typeface="Calibri" panose="020F0502020204030204"/>
                <a:ea typeface="+mn-ea"/>
                <a:cs typeface="+mn-cs"/>
              </a:rPr>
              <a:t>. </a:t>
            </a:r>
            <a:r>
              <a:rPr lang="en-US" sz="2400" b="1"/>
              <a:t>Time is running out for humanity</a:t>
            </a:r>
            <a:endParaRPr kumimoji="0" lang="fr-F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340AA6DE-AAD5-DFCF-3196-553B0377C7C5}"/>
              </a:ext>
            </a:extLst>
          </p:cNvPr>
          <p:cNvSpPr txBox="1"/>
          <p:nvPr/>
        </p:nvSpPr>
        <p:spPr>
          <a:xfrm>
            <a:off x="1294174" y="1721812"/>
            <a:ext cx="2895448" cy="1015663"/>
          </a:xfrm>
          <a:prstGeom prst="rect">
            <a:avLst/>
          </a:prstGeom>
          <a:solidFill>
            <a:schemeClr val="bg1"/>
          </a:solidFill>
          <a:ln>
            <a:solidFill>
              <a:schemeClr val="tx1"/>
            </a:solidFill>
          </a:ln>
        </p:spPr>
        <p:txBody>
          <a:bodyPr wrap="square" rtlCol="0">
            <a:spAutoFit/>
          </a:bodyPr>
          <a:lstStyle/>
          <a:p>
            <a:pPr lvl="0" algn="ctr">
              <a:defRPr/>
            </a:pPr>
            <a:r>
              <a:rPr lang="en-US" sz="2000" b="1">
                <a:solidFill>
                  <a:srgbClr val="FF0000"/>
                </a:solidFill>
              </a:rPr>
              <a:t>Humanity is making stress worse by trying to protect itself from it</a:t>
            </a:r>
            <a:endParaRPr kumimoji="0" lang="fr-FR"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1" name="Graphique 10" descr="Retour avec un remplissage uni">
            <a:extLst>
              <a:ext uri="{FF2B5EF4-FFF2-40B4-BE49-F238E27FC236}">
                <a16:creationId xmlns:a16="http://schemas.microsoft.com/office/drawing/2014/main" id="{E76FB900-7BF8-A702-D713-90A0285B977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18305182">
            <a:off x="3167712" y="884301"/>
            <a:ext cx="769604" cy="1027642"/>
          </a:xfrm>
          <a:prstGeom prst="rect">
            <a:avLst/>
          </a:prstGeom>
        </p:spPr>
      </p:pic>
      <p:pic>
        <p:nvPicPr>
          <p:cNvPr id="13" name="Graphique 12" descr="Retour avec un remplissage uni">
            <a:extLst>
              <a:ext uri="{FF2B5EF4-FFF2-40B4-BE49-F238E27FC236}">
                <a16:creationId xmlns:a16="http://schemas.microsoft.com/office/drawing/2014/main" id="{0F9BDC3E-0DFC-93B8-1543-A7495B3429D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7581433">
            <a:off x="4305389" y="1708760"/>
            <a:ext cx="769604" cy="1027642"/>
          </a:xfrm>
          <a:prstGeom prst="rect">
            <a:avLst/>
          </a:prstGeom>
        </p:spPr>
      </p:pic>
      <p:sp>
        <p:nvSpPr>
          <p:cNvPr id="16" name="ZoneTexte 15">
            <a:extLst>
              <a:ext uri="{FF2B5EF4-FFF2-40B4-BE49-F238E27FC236}">
                <a16:creationId xmlns:a16="http://schemas.microsoft.com/office/drawing/2014/main" id="{C0B3BBAA-0E83-9059-8C35-B716E9FE4E4C}"/>
              </a:ext>
            </a:extLst>
          </p:cNvPr>
          <p:cNvSpPr txBox="1"/>
          <p:nvPr/>
        </p:nvSpPr>
        <p:spPr>
          <a:xfrm>
            <a:off x="7304000" y="1872286"/>
            <a:ext cx="2360073" cy="707886"/>
          </a:xfrm>
          <a:prstGeom prst="rect">
            <a:avLst/>
          </a:prstGeom>
          <a:solidFill>
            <a:schemeClr val="bg1"/>
          </a:solidFill>
          <a:ln>
            <a:solidFill>
              <a:schemeClr val="tx1"/>
            </a:solidFill>
          </a:ln>
        </p:spPr>
        <p:txBody>
          <a:bodyPr wrap="square" rtlCol="0">
            <a:spAutoFit/>
          </a:bodyPr>
          <a:lstStyle/>
          <a:p>
            <a:pPr lvl="0" algn="ctr">
              <a:defRPr/>
            </a:pPr>
            <a:r>
              <a:rPr lang="en-US" sz="2000" b="1">
                <a:solidFill>
                  <a:srgbClr val="FF0000"/>
                </a:solidFill>
              </a:rPr>
              <a:t>Natural capture is under pressure</a:t>
            </a:r>
            <a:endParaRPr kumimoji="0" lang="fr-FR" sz="2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9" name="Graphique 18" descr="Retour avec un remplissage uni">
            <a:extLst>
              <a:ext uri="{FF2B5EF4-FFF2-40B4-BE49-F238E27FC236}">
                <a16:creationId xmlns:a16="http://schemas.microsoft.com/office/drawing/2014/main" id="{EBD0271F-AE4E-0C49-7042-7353169A43A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13525950">
            <a:off x="6134028" y="1749135"/>
            <a:ext cx="961199" cy="961199"/>
          </a:xfrm>
          <a:prstGeom prst="rect">
            <a:avLst/>
          </a:prstGeom>
        </p:spPr>
      </p:pic>
      <p:pic>
        <p:nvPicPr>
          <p:cNvPr id="20" name="Graphique 19" descr="Retour avec un remplissage uni">
            <a:extLst>
              <a:ext uri="{FF2B5EF4-FFF2-40B4-BE49-F238E27FC236}">
                <a16:creationId xmlns:a16="http://schemas.microsoft.com/office/drawing/2014/main" id="{C88A55D6-DEC9-E0D8-81AA-C2E689748E0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rot="3538568">
            <a:off x="7296708" y="964906"/>
            <a:ext cx="961198" cy="961198"/>
          </a:xfrm>
          <a:prstGeom prst="rect">
            <a:avLst/>
          </a:prstGeom>
        </p:spPr>
      </p:pic>
      <p:sp>
        <p:nvSpPr>
          <p:cNvPr id="12" name="ZoneTexte 11">
            <a:extLst>
              <a:ext uri="{FF2B5EF4-FFF2-40B4-BE49-F238E27FC236}">
                <a16:creationId xmlns:a16="http://schemas.microsoft.com/office/drawing/2014/main" id="{CD05C419-FE46-B689-AB21-4D4F98331E4B}"/>
              </a:ext>
            </a:extLst>
          </p:cNvPr>
          <p:cNvSpPr txBox="1"/>
          <p:nvPr/>
        </p:nvSpPr>
        <p:spPr>
          <a:xfrm>
            <a:off x="850885" y="5187542"/>
            <a:ext cx="11024052" cy="400110"/>
          </a:xfrm>
          <a:prstGeom prst="rect">
            <a:avLst/>
          </a:prstGeom>
          <a:noFill/>
          <a:ln>
            <a:noFill/>
          </a:ln>
        </p:spPr>
        <p:txBody>
          <a:bodyPr wrap="square" rtlCol="0">
            <a:spAutoFit/>
          </a:bodyPr>
          <a:lstStyle/>
          <a:p>
            <a:pPr lvl="0">
              <a:defRPr/>
            </a:pPr>
            <a:r>
              <a:rPr kumimoji="0" lang="fr-FR" sz="2000" b="0" i="0" u="none" strike="noStrike" kern="1200" cap="none" spc="0" normalizeH="0" baseline="0" noProof="0">
                <a:ln>
                  <a:noFill/>
                </a:ln>
                <a:solidFill>
                  <a:prstClr val="black"/>
                </a:solidFill>
                <a:effectLst/>
                <a:uLnTx/>
                <a:uFillTx/>
                <a:latin typeface="Calibri" panose="020F0502020204030204"/>
                <a:ea typeface="+mn-ea"/>
                <a:cs typeface="+mn-cs"/>
              </a:rPr>
              <a:t>*</a:t>
            </a:r>
            <a:r>
              <a:rPr lang="en-US" sz="2000">
                <a:solidFill>
                  <a:prstClr val="black"/>
                </a:solidFill>
              </a:rPr>
              <a:t> Scientists refer to these as positive feedback loops because they exacerbate the trend </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89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7487D9-E251-04FF-2316-8B57ACE6478B}"/>
            </a:ext>
          </a:extLst>
        </p:cNvPr>
        <p:cNvGrpSpPr/>
        <p:nvPr/>
      </p:nvGrpSpPr>
      <p:grpSpPr>
        <a:xfrm>
          <a:off x="0" y="0"/>
          <a:ext cx="0" cy="0"/>
          <a:chOff x="0" y="0"/>
          <a:chExt cx="0" cy="0"/>
        </a:xfrm>
      </p:grpSpPr>
      <p:sp>
        <p:nvSpPr>
          <p:cNvPr id="6" name="Flèche : droite 5">
            <a:extLst>
              <a:ext uri="{FF2B5EF4-FFF2-40B4-BE49-F238E27FC236}">
                <a16:creationId xmlns:a16="http://schemas.microsoft.com/office/drawing/2014/main" id="{83D0F738-068E-4ED9-6AEC-4E3583D51C33}"/>
              </a:ext>
            </a:extLst>
          </p:cNvPr>
          <p:cNvSpPr/>
          <p:nvPr/>
        </p:nvSpPr>
        <p:spPr>
          <a:xfrm>
            <a:off x="1352530" y="1640072"/>
            <a:ext cx="7921450" cy="369332"/>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ZoneTexte 24">
            <a:extLst>
              <a:ext uri="{FF2B5EF4-FFF2-40B4-BE49-F238E27FC236}">
                <a16:creationId xmlns:a16="http://schemas.microsoft.com/office/drawing/2014/main" id="{C81F4075-3C82-F3E5-CBD6-B6B4D972FD46}"/>
              </a:ext>
            </a:extLst>
          </p:cNvPr>
          <p:cNvSpPr txBox="1"/>
          <p:nvPr/>
        </p:nvSpPr>
        <p:spPr>
          <a:xfrm>
            <a:off x="609148" y="1059121"/>
            <a:ext cx="10615900" cy="4134465"/>
          </a:xfrm>
          <a:prstGeom prst="rect">
            <a:avLst/>
          </a:prstGeom>
          <a:noFill/>
        </p:spPr>
        <p:txBody>
          <a:bodyPr wrap="square">
            <a:spAutoFit/>
          </a:bodyPr>
          <a:lstStyle/>
          <a:p>
            <a:pPr marL="342900" lvl="0" indent="-342900">
              <a:spcAft>
                <a:spcPts val="800"/>
              </a:spcAft>
              <a:buFont typeface="Wingdings" panose="05000000000000000000" pitchFamily="2" charset="2"/>
              <a:buChar char="ü"/>
              <a:defRPr/>
            </a:pPr>
            <a:r>
              <a:rPr lang="en-US"/>
              <a:t> </a:t>
            </a:r>
            <a:r>
              <a:rPr lang="en-US" b="1"/>
              <a:t>A vicious cycle of worsening conditions caused by measures to protect humanity</a:t>
            </a:r>
            <a:r>
              <a:rPr lang="en-US"/>
              <a:t>, such as </a:t>
            </a:r>
            <a:r>
              <a:rPr lang="en-US" b="1"/>
              <a:t>air conditioning</a:t>
            </a:r>
            <a:endParaRPr kumimoji="0" lang="fr-FR" sz="1600" b="0" i="0" u="none" strike="noStrike" kern="100" cap="none" spc="0" normalizeH="0" baseline="0" noProof="0" dirty="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sz="2000" kern="100">
              <a:solidFill>
                <a:prstClr val="black"/>
              </a:solidFill>
              <a:latin typeface="Calibri" panose="020F0502020204030204"/>
              <a:ea typeface="Aptos" panose="020B00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00" cap="none" spc="0" normalizeH="0" baseline="0" noProof="0">
              <a:ln>
                <a:noFill/>
              </a:ln>
              <a:solidFill>
                <a:prstClr val="black"/>
              </a:solidFill>
              <a:effectLst/>
              <a:uLnTx/>
              <a:uFillTx/>
              <a:latin typeface="Calibri" panose="020F0502020204030204"/>
              <a:ea typeface="Aptos" panose="020B00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sz="2000" kern="100">
              <a:solidFill>
                <a:prstClr val="black"/>
              </a:solidFill>
              <a:latin typeface="Calibri" panose="020F0502020204030204"/>
              <a:ea typeface="Aptos" panose="020B0004020202020204" pitchFamily="34" charset="0"/>
              <a:cs typeface="Times New Roman" panose="02020603050405020304" pitchFamily="18" charset="0"/>
            </a:endParaRPr>
          </a:p>
          <a:p>
            <a:pPr fontAlgn="base"/>
            <a:r>
              <a:rPr lang="en-US" sz="2000"/>
              <a:t>But also : falling crop yields and rising fertiliser prices, rising sea levels and sea defences …</a:t>
            </a:r>
          </a:p>
          <a:p>
            <a:pPr fontAlgn="base"/>
            <a:endParaRPr lang="en-US" sz="2000"/>
          </a:p>
          <a:p>
            <a:pPr marL="285750" indent="-285750" fontAlgn="base">
              <a:buFont typeface="Wingdings" panose="05000000000000000000" pitchFamily="2" charset="2"/>
              <a:buChar char="ü"/>
            </a:pPr>
            <a:r>
              <a:rPr lang="en-US" sz="2000"/>
              <a:t>Declining natural capture : water, heat or chemical stress, ocean acidification due to melting polar ice caps…</a:t>
            </a:r>
          </a:p>
          <a:p>
            <a:pPr fontAlgn="base"/>
            <a:endParaRPr lang="en-US" sz="2000"/>
          </a:p>
          <a:p>
            <a:pPr fontAlgn="base"/>
            <a:r>
              <a:rPr lang="en-US" sz="2000"/>
              <a:t>Humanity has </a:t>
            </a:r>
            <a:r>
              <a:rPr lang="en-US" sz="2000" b="1"/>
              <a:t>a limited window of opportunity</a:t>
            </a:r>
            <a:r>
              <a:rPr lang="en-US" sz="2000"/>
              <a:t> to halt the rise in greenhouse gas emissions</a:t>
            </a:r>
          </a:p>
          <a:p>
            <a:br>
              <a:rPr lang="en-US"/>
            </a:br>
            <a:endParaRPr lang="fr-FR" sz="2000" kern="100" dirty="0">
              <a:solidFill>
                <a:srgbClr val="FF0000"/>
              </a:solidFill>
              <a:ea typeface="Aptos" panose="020B000402020202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5C0BFB22-A52F-3897-2E63-72A78369FFBB}"/>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BA30AAB4-22B8-73F8-EA44-D8FFFB8F471F}"/>
              </a:ext>
            </a:extLst>
          </p:cNvPr>
          <p:cNvPicPr>
            <a:picLocks noChangeAspect="1"/>
          </p:cNvPicPr>
          <p:nvPr/>
        </p:nvPicPr>
        <p:blipFill>
          <a:blip r:embed="rId3"/>
          <a:stretch>
            <a:fillRect/>
          </a:stretch>
        </p:blipFill>
        <p:spPr>
          <a:xfrm>
            <a:off x="527869" y="5696607"/>
            <a:ext cx="1892276" cy="759727"/>
          </a:xfrm>
          <a:prstGeom prst="rect">
            <a:avLst/>
          </a:prstGeom>
        </p:spPr>
      </p:pic>
      <p:sp>
        <p:nvSpPr>
          <p:cNvPr id="20" name="ZoneTexte 19">
            <a:extLst>
              <a:ext uri="{FF2B5EF4-FFF2-40B4-BE49-F238E27FC236}">
                <a16:creationId xmlns:a16="http://schemas.microsoft.com/office/drawing/2014/main" id="{E8264CB8-B928-619D-FA7E-D1A240B61E26}"/>
              </a:ext>
            </a:extLst>
          </p:cNvPr>
          <p:cNvSpPr txBox="1"/>
          <p:nvPr/>
        </p:nvSpPr>
        <p:spPr>
          <a:xfrm>
            <a:off x="1867030" y="1501573"/>
            <a:ext cx="1524018" cy="646331"/>
          </a:xfrm>
          <a:prstGeom prst="rect">
            <a:avLst/>
          </a:prstGeom>
          <a:solidFill>
            <a:schemeClr val="accent2">
              <a:lumMod val="20000"/>
              <a:lumOff val="80000"/>
            </a:schemeClr>
          </a:solidFill>
          <a:ln w="19050">
            <a:solidFill>
              <a:schemeClr val="tx1"/>
            </a:solidFill>
          </a:ln>
        </p:spPr>
        <p:txBody>
          <a:bodyPr wrap="square" rtlCol="0">
            <a:spAutoFit/>
          </a:bodyPr>
          <a:lstStyle/>
          <a:p>
            <a:pPr lvl="0" algn="ctr">
              <a:defRPr/>
            </a:pPr>
            <a:r>
              <a:rPr lang="fr-FR" b="1">
                <a:solidFill>
                  <a:prstClr val="black"/>
                </a:solidFill>
              </a:rPr>
              <a:t>Warmer temperature</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ZoneTexte 20">
            <a:extLst>
              <a:ext uri="{FF2B5EF4-FFF2-40B4-BE49-F238E27FC236}">
                <a16:creationId xmlns:a16="http://schemas.microsoft.com/office/drawing/2014/main" id="{1DBAD020-AE90-D73D-AE70-FF427CC6E823}"/>
              </a:ext>
            </a:extLst>
          </p:cNvPr>
          <p:cNvSpPr txBox="1"/>
          <p:nvPr/>
        </p:nvSpPr>
        <p:spPr>
          <a:xfrm>
            <a:off x="3628233" y="1501574"/>
            <a:ext cx="1445919" cy="646331"/>
          </a:xfrm>
          <a:prstGeom prst="rect">
            <a:avLst/>
          </a:prstGeom>
          <a:solidFill>
            <a:schemeClr val="accent2">
              <a:lumMod val="20000"/>
              <a:lumOff val="80000"/>
            </a:schemeClr>
          </a:solidFill>
          <a:ln w="19050">
            <a:solidFill>
              <a:schemeClr val="tx1"/>
            </a:solidFill>
          </a:ln>
        </p:spPr>
        <p:txBody>
          <a:bodyPr wrap="square" rtlCol="0">
            <a:spAutoFit/>
          </a:bodyPr>
          <a:lstStyle/>
          <a:p>
            <a:pPr lvl="0" algn="ctr">
              <a:defRPr/>
            </a:pPr>
            <a:r>
              <a:rPr lang="fr-FR" b="1">
                <a:solidFill>
                  <a:prstClr val="black"/>
                </a:solidFill>
              </a:rPr>
              <a:t>more air conditioning</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ZoneTexte 21">
            <a:extLst>
              <a:ext uri="{FF2B5EF4-FFF2-40B4-BE49-F238E27FC236}">
                <a16:creationId xmlns:a16="http://schemas.microsoft.com/office/drawing/2014/main" id="{57053E7B-1E89-61EC-2E82-6031A8031D88}"/>
              </a:ext>
            </a:extLst>
          </p:cNvPr>
          <p:cNvSpPr txBox="1"/>
          <p:nvPr/>
        </p:nvSpPr>
        <p:spPr>
          <a:xfrm>
            <a:off x="5311337" y="1501573"/>
            <a:ext cx="1445918" cy="646331"/>
          </a:xfrm>
          <a:prstGeom prst="rect">
            <a:avLst/>
          </a:prstGeom>
          <a:solidFill>
            <a:schemeClr val="accent2">
              <a:lumMod val="20000"/>
              <a:lumOff val="80000"/>
            </a:schemeClr>
          </a:solidFill>
          <a:ln w="19050">
            <a:solidFill>
              <a:schemeClr val="tx1"/>
            </a:solidFill>
          </a:ln>
        </p:spPr>
        <p:txBody>
          <a:bodyPr wrap="square" rtlCol="0">
            <a:spAutoFit/>
          </a:bodyPr>
          <a:lstStyle/>
          <a:p>
            <a:pPr lvl="0" algn="ctr">
              <a:defRPr/>
            </a:pPr>
            <a:r>
              <a:rPr lang="fr-FR" b="1">
                <a:solidFill>
                  <a:prstClr val="black"/>
                </a:solidFill>
              </a:rPr>
              <a:t>more GHG emissions</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6E96C0DE-5BAF-ED19-AA43-8DA264205FDD}"/>
              </a:ext>
            </a:extLst>
          </p:cNvPr>
          <p:cNvSpPr txBox="1"/>
          <p:nvPr/>
        </p:nvSpPr>
        <p:spPr>
          <a:xfrm>
            <a:off x="6994440" y="1491412"/>
            <a:ext cx="1524018" cy="646331"/>
          </a:xfrm>
          <a:prstGeom prst="rect">
            <a:avLst/>
          </a:prstGeom>
          <a:solidFill>
            <a:schemeClr val="accent2">
              <a:lumMod val="20000"/>
              <a:lumOff val="80000"/>
            </a:schemeClr>
          </a:solidFill>
          <a:ln w="19050">
            <a:solidFill>
              <a:schemeClr val="tx1"/>
            </a:solidFill>
          </a:ln>
        </p:spPr>
        <p:txBody>
          <a:bodyPr wrap="square" rtlCol="0">
            <a:spAutoFit/>
          </a:bodyPr>
          <a:lstStyle/>
          <a:p>
            <a:pPr lvl="0" algn="ctr">
              <a:defRPr/>
            </a:pPr>
            <a:r>
              <a:rPr lang="fr-FR" b="1">
                <a:solidFill>
                  <a:prstClr val="black"/>
                </a:solidFill>
              </a:rPr>
              <a:t>Warmer temperature</a:t>
            </a:r>
            <a:endParaRPr lang="fr-FR" b="1" dirty="0">
              <a:solidFill>
                <a:prstClr val="black"/>
              </a:solidFill>
            </a:endParaRPr>
          </a:p>
        </p:txBody>
      </p:sp>
      <p:sp>
        <p:nvSpPr>
          <p:cNvPr id="24" name="ZoneTexte 23">
            <a:extLst>
              <a:ext uri="{FF2B5EF4-FFF2-40B4-BE49-F238E27FC236}">
                <a16:creationId xmlns:a16="http://schemas.microsoft.com/office/drawing/2014/main" id="{BDEE80FB-BCFD-CE8B-4308-71D0336A2677}"/>
              </a:ext>
            </a:extLst>
          </p:cNvPr>
          <p:cNvSpPr txBox="1"/>
          <p:nvPr/>
        </p:nvSpPr>
        <p:spPr>
          <a:xfrm>
            <a:off x="9312177" y="1577362"/>
            <a:ext cx="697536" cy="461665"/>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fr-FR" sz="2400" b="1" i="0" u="none" strike="noStrike" kern="1200" cap="none" spc="0" normalizeH="0" baseline="0" noProof="0" dirty="0" err="1">
                <a:ln>
                  <a:noFill/>
                </a:ln>
                <a:solidFill>
                  <a:prstClr val="black"/>
                </a:solidFill>
                <a:effectLst/>
                <a:uLnTx/>
                <a:uFillTx/>
                <a:latin typeface="Calibri" panose="020F0502020204030204"/>
                <a:ea typeface="+mn-ea"/>
                <a:cs typeface="+mn-cs"/>
              </a:rPr>
              <a:t>tc</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ZoneTexte 4">
            <a:extLst>
              <a:ext uri="{FF2B5EF4-FFF2-40B4-BE49-F238E27FC236}">
                <a16:creationId xmlns:a16="http://schemas.microsoft.com/office/drawing/2014/main" id="{3F2C2B8F-F565-08E9-146E-030DAF654BDB}"/>
              </a:ext>
            </a:extLst>
          </p:cNvPr>
          <p:cNvSpPr txBox="1"/>
          <p:nvPr/>
        </p:nvSpPr>
        <p:spPr>
          <a:xfrm>
            <a:off x="527869" y="342602"/>
            <a:ext cx="11030623" cy="492122"/>
          </a:xfrm>
          <a:prstGeom prst="rect">
            <a:avLst/>
          </a:prstGeom>
          <a:solidFill>
            <a:schemeClr val="bg1"/>
          </a:solidFill>
          <a:ln w="76200">
            <a:noFill/>
          </a:ln>
        </p:spPr>
        <p:txBody>
          <a:bodyPr wrap="square" rtlCol="0">
            <a:spAutoFit/>
          </a:bodyPr>
          <a:lstStyle/>
          <a:p>
            <a:pPr lvl="0" algn="just">
              <a:lnSpc>
                <a:spcPct val="115000"/>
              </a:lnSpc>
              <a:spcAft>
                <a:spcPts val="800"/>
              </a:spcAf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fr-FR" sz="2400" b="1" i="0" u="none" strike="noStrike" kern="1200" cap="none" spc="0" normalizeH="0" baseline="0" noProof="0">
                <a:ln>
                  <a:noFill/>
                </a:ln>
                <a:solidFill>
                  <a:prstClr val="black"/>
                </a:solidFill>
                <a:effectLst/>
                <a:uLnTx/>
                <a:uFillTx/>
                <a:latin typeface="Calibri" panose="020F0502020204030204"/>
                <a:ea typeface="+mn-ea"/>
                <a:cs typeface="+mn-cs"/>
              </a:rPr>
              <a:t>. </a:t>
            </a:r>
            <a:r>
              <a:rPr lang="en-US" sz="2400" b="1"/>
              <a:t>The deterioration must be stopped asap…</a:t>
            </a:r>
            <a:endParaRPr kumimoji="0" lang="fr-F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6732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P spid="22" grpId="0" animBg="1"/>
      <p:bldP spid="23"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09FD64-6D7C-D561-18FD-8DA7E8417E35}"/>
            </a:ext>
          </a:extLst>
        </p:cNvPr>
        <p:cNvGrpSpPr/>
        <p:nvPr/>
      </p:nvGrpSpPr>
      <p:grpSpPr>
        <a:xfrm>
          <a:off x="0" y="0"/>
          <a:ext cx="0" cy="0"/>
          <a:chOff x="0" y="0"/>
          <a:chExt cx="0" cy="0"/>
        </a:xfrm>
      </p:grpSpPr>
      <p:sp>
        <p:nvSpPr>
          <p:cNvPr id="6" name="Flèche : droite 5">
            <a:extLst>
              <a:ext uri="{FF2B5EF4-FFF2-40B4-BE49-F238E27FC236}">
                <a16:creationId xmlns:a16="http://schemas.microsoft.com/office/drawing/2014/main" id="{E7B2B670-08A3-0D9D-C1EA-1BA9CE44F88C}"/>
              </a:ext>
            </a:extLst>
          </p:cNvPr>
          <p:cNvSpPr/>
          <p:nvPr/>
        </p:nvSpPr>
        <p:spPr>
          <a:xfrm>
            <a:off x="4085221" y="3334659"/>
            <a:ext cx="3327854" cy="253042"/>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Graphique 20" descr="Usine avec un remplissage uni">
            <a:extLst>
              <a:ext uri="{FF2B5EF4-FFF2-40B4-BE49-F238E27FC236}">
                <a16:creationId xmlns:a16="http://schemas.microsoft.com/office/drawing/2014/main" id="{C9DF84D6-C9D9-39AF-42B1-05D59B555B4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589582" y="2545629"/>
            <a:ext cx="1501401" cy="1501401"/>
          </a:xfrm>
          <a:prstGeom prst="rect">
            <a:avLst/>
          </a:prstGeom>
        </p:spPr>
      </p:pic>
      <p:pic>
        <p:nvPicPr>
          <p:cNvPr id="17" name="Graphique 16" descr="Homme avec un remplissage uni">
            <a:extLst>
              <a:ext uri="{FF2B5EF4-FFF2-40B4-BE49-F238E27FC236}">
                <a16:creationId xmlns:a16="http://schemas.microsoft.com/office/drawing/2014/main" id="{5044670E-FF72-3A72-3C44-DD7214265B0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82964" y="2217575"/>
            <a:ext cx="1663792" cy="1663792"/>
          </a:xfrm>
          <a:prstGeom prst="rect">
            <a:avLst/>
          </a:prstGeom>
        </p:spPr>
      </p:pic>
      <p:sp>
        <p:nvSpPr>
          <p:cNvPr id="4" name="Espace réservé du numéro de diapositive 3">
            <a:extLst>
              <a:ext uri="{FF2B5EF4-FFF2-40B4-BE49-F238E27FC236}">
                <a16:creationId xmlns:a16="http://schemas.microsoft.com/office/drawing/2014/main" id="{3E61C1FE-DE0D-AD32-3D41-C5E99FF94CF6}"/>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0DE99997-1559-37AF-D771-8C77A0905DD1}"/>
              </a:ext>
            </a:extLst>
          </p:cNvPr>
          <p:cNvPicPr>
            <a:picLocks noChangeAspect="1"/>
          </p:cNvPicPr>
          <p:nvPr/>
        </p:nvPicPr>
        <p:blipFill>
          <a:blip r:embed="rId5"/>
          <a:stretch>
            <a:fillRect/>
          </a:stretch>
        </p:blipFill>
        <p:spPr>
          <a:xfrm>
            <a:off x="527869" y="5696607"/>
            <a:ext cx="1892276" cy="759727"/>
          </a:xfrm>
          <a:prstGeom prst="rect">
            <a:avLst/>
          </a:prstGeom>
        </p:spPr>
      </p:pic>
      <p:pic>
        <p:nvPicPr>
          <p:cNvPr id="18" name="Graphique 17" descr="Arbre avec racines avec un remplissage uni">
            <a:extLst>
              <a:ext uri="{FF2B5EF4-FFF2-40B4-BE49-F238E27FC236}">
                <a16:creationId xmlns:a16="http://schemas.microsoft.com/office/drawing/2014/main" id="{27990657-327F-B639-9FAD-6C2A6A2BF86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310503" y="2059227"/>
            <a:ext cx="1917596" cy="1917596"/>
          </a:xfrm>
          <a:prstGeom prst="rect">
            <a:avLst/>
          </a:prstGeom>
        </p:spPr>
      </p:pic>
      <p:pic>
        <p:nvPicPr>
          <p:cNvPr id="5" name="Graphique 4" descr="Scène de crépuscule avec un remplissage uni">
            <a:extLst>
              <a:ext uri="{FF2B5EF4-FFF2-40B4-BE49-F238E27FC236}">
                <a16:creationId xmlns:a16="http://schemas.microsoft.com/office/drawing/2014/main" id="{1BCB97FE-B0E4-77E3-A175-C68E93B8F4A3}"/>
              </a:ext>
            </a:extLst>
          </p:cNvPr>
          <p:cNvPicPr>
            <a:picLocks noChangeAspect="1"/>
          </p:cNvPicPr>
          <p:nvPr/>
        </p:nvPicPr>
        <p:blipFill>
          <a:blip>
            <a:extLst>
              <a:ext uri="{96DAC541-7B7A-43D3-8B79-37D633B846F1}">
                <asvg:svgBlip xmlns:asvg="http://schemas.microsoft.com/office/drawing/2016/SVG/main" r:embed="rId7"/>
              </a:ext>
            </a:extLst>
          </a:blip>
          <a:srcRect t="58564"/>
          <a:stretch>
            <a:fillRect/>
          </a:stretch>
        </p:blipFill>
        <p:spPr>
          <a:xfrm>
            <a:off x="9228098" y="3282065"/>
            <a:ext cx="1501401" cy="829360"/>
          </a:xfrm>
          <a:prstGeom prst="rect">
            <a:avLst/>
          </a:prstGeom>
        </p:spPr>
      </p:pic>
      <p:sp>
        <p:nvSpPr>
          <p:cNvPr id="8" name="ZoneTexte 7">
            <a:extLst>
              <a:ext uri="{FF2B5EF4-FFF2-40B4-BE49-F238E27FC236}">
                <a16:creationId xmlns:a16="http://schemas.microsoft.com/office/drawing/2014/main" id="{029DD92A-67E0-A485-D58D-491FF688132B}"/>
              </a:ext>
            </a:extLst>
          </p:cNvPr>
          <p:cNvSpPr txBox="1"/>
          <p:nvPr/>
        </p:nvSpPr>
        <p:spPr>
          <a:xfrm>
            <a:off x="740971" y="315308"/>
            <a:ext cx="11030623" cy="492122"/>
          </a:xfrm>
          <a:prstGeom prst="rect">
            <a:avLst/>
          </a:prstGeom>
          <a:solidFill>
            <a:schemeClr val="bg1"/>
          </a:solidFill>
          <a:ln w="76200">
            <a:noFill/>
          </a:ln>
        </p:spPr>
        <p:txBody>
          <a:bodyPr wrap="square" rtlCol="0">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fr-F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20" name="Flèche : droite 19">
            <a:extLst>
              <a:ext uri="{FF2B5EF4-FFF2-40B4-BE49-F238E27FC236}">
                <a16:creationId xmlns:a16="http://schemas.microsoft.com/office/drawing/2014/main" id="{9F004739-F04F-73FD-FEBD-1B9E98E66E42}"/>
              </a:ext>
            </a:extLst>
          </p:cNvPr>
          <p:cNvSpPr/>
          <p:nvPr/>
        </p:nvSpPr>
        <p:spPr>
          <a:xfrm>
            <a:off x="4085221" y="2610992"/>
            <a:ext cx="3330485" cy="245522"/>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ZoneTexte 10">
            <a:extLst>
              <a:ext uri="{FF2B5EF4-FFF2-40B4-BE49-F238E27FC236}">
                <a16:creationId xmlns:a16="http://schemas.microsoft.com/office/drawing/2014/main" id="{36C06A0A-A1D6-5B18-BC6C-85E05767247A}"/>
              </a:ext>
            </a:extLst>
          </p:cNvPr>
          <p:cNvSpPr txBox="1"/>
          <p:nvPr/>
        </p:nvSpPr>
        <p:spPr>
          <a:xfrm>
            <a:off x="999654" y="1292809"/>
            <a:ext cx="9422533" cy="707886"/>
          </a:xfrm>
          <a:prstGeom prst="rect">
            <a:avLst/>
          </a:prstGeom>
          <a:solidFill>
            <a:schemeClr val="bg1"/>
          </a:solidFill>
          <a:ln w="28575">
            <a:noFill/>
          </a:ln>
        </p:spPr>
        <p:txBody>
          <a:bodyPr wrap="square">
            <a:spAutoFit/>
          </a:bodyPr>
          <a:lstStyle/>
          <a:p>
            <a:pPr lvl="0" algn="ctr">
              <a:defRPr/>
            </a:pPr>
            <a:r>
              <a:rPr lang="en-US" sz="2000"/>
              <a:t>Restoring balance requires us to produce and consume increasingly ZEN products, so that everyone’s production can quickly achieve :</a:t>
            </a:r>
            <a:endParaRPr kumimoji="0" lang="fr-FR" sz="2000" b="0" i="0" u="none" strike="noStrike" kern="1200" cap="none" spc="0" normalizeH="0" baseline="0" noProof="0" dirty="0">
              <a:ln>
                <a:noFill/>
              </a:ln>
              <a:solidFill>
                <a:prstClr val="black"/>
              </a:solidFill>
              <a:effectLst/>
              <a:uLnTx/>
              <a:uFillTx/>
              <a:latin typeface="Calibri" panose="020F0502020204030204"/>
            </a:endParaRPr>
          </a:p>
        </p:txBody>
      </p:sp>
      <p:sp>
        <p:nvSpPr>
          <p:cNvPr id="13" name="ZoneTexte 12">
            <a:extLst>
              <a:ext uri="{FF2B5EF4-FFF2-40B4-BE49-F238E27FC236}">
                <a16:creationId xmlns:a16="http://schemas.microsoft.com/office/drawing/2014/main" id="{86BEFD08-CD34-96AA-4C8F-F24082196E38}"/>
              </a:ext>
            </a:extLst>
          </p:cNvPr>
          <p:cNvSpPr txBox="1"/>
          <p:nvPr/>
        </p:nvSpPr>
        <p:spPr>
          <a:xfrm>
            <a:off x="4962392" y="2415512"/>
            <a:ext cx="1501401" cy="646331"/>
          </a:xfrm>
          <a:prstGeom prst="rect">
            <a:avLst/>
          </a:prstGeom>
          <a:solidFill>
            <a:schemeClr val="bg1"/>
          </a:solidFill>
          <a:ln>
            <a:solidFill>
              <a:schemeClr val="tx1"/>
            </a:solidFill>
          </a:ln>
        </p:spPr>
        <p:txBody>
          <a:bodyPr wrap="square" rtlCol="0">
            <a:spAutoFit/>
          </a:bodyPr>
          <a:lstStyle/>
          <a:p>
            <a:pPr lvl="0" algn="ctr">
              <a:defRPr/>
            </a:pPr>
            <a:r>
              <a:rPr lang="fr-FR" b="1">
                <a:solidFill>
                  <a:prstClr val="black"/>
                </a:solidFill>
              </a:rPr>
              <a:t>A negligible emission</a:t>
            </a:r>
            <a:endPar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C7E5A85A-9237-5E78-4DB5-0F5298B6E2B4}"/>
              </a:ext>
            </a:extLst>
          </p:cNvPr>
          <p:cNvSpPr txBox="1"/>
          <p:nvPr/>
        </p:nvSpPr>
        <p:spPr>
          <a:xfrm>
            <a:off x="4432460" y="3146592"/>
            <a:ext cx="2556922" cy="646331"/>
          </a:xfrm>
          <a:prstGeom prst="rect">
            <a:avLst/>
          </a:prstGeom>
          <a:solidFill>
            <a:schemeClr val="bg1"/>
          </a:solidFill>
          <a:ln>
            <a:solidFill>
              <a:schemeClr val="tx1"/>
            </a:solidFill>
          </a:ln>
        </p:spPr>
        <p:txBody>
          <a:bodyPr wrap="square" rtlCol="0">
            <a:spAutoFit/>
          </a:bodyPr>
          <a:lstStyle/>
          <a:p>
            <a:pPr lvl="0" algn="ctr">
              <a:defRPr/>
            </a:pPr>
            <a:r>
              <a:rPr lang="fr-FR" b="1">
                <a:solidFill>
                  <a:prstClr val="black"/>
                </a:solidFill>
              </a:rPr>
              <a:t>A negligible impact on natural capture</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856D2506-1191-F646-D18C-8C3C2B0E95BD}"/>
              </a:ext>
            </a:extLst>
          </p:cNvPr>
          <p:cNvSpPr txBox="1"/>
          <p:nvPr/>
        </p:nvSpPr>
        <p:spPr>
          <a:xfrm>
            <a:off x="740970" y="372549"/>
            <a:ext cx="10953190" cy="830997"/>
          </a:xfrm>
          <a:prstGeom prst="rect">
            <a:avLst/>
          </a:prstGeom>
          <a:noFill/>
        </p:spPr>
        <p:txBody>
          <a:bodyPr wrap="square">
            <a:spAutoFit/>
          </a:bodyPr>
          <a:lstStyle/>
          <a:p>
            <a:pPr lvl="0">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5</a:t>
            </a:r>
            <a:r>
              <a:rPr kumimoji="0" lang="fr-FR" sz="2400" b="1" i="0" u="none" strike="noStrike" kern="1200" cap="none" spc="0" normalizeH="0" baseline="0" noProof="0">
                <a:ln>
                  <a:noFill/>
                </a:ln>
                <a:solidFill>
                  <a:prstClr val="black"/>
                </a:solidFill>
                <a:effectLst/>
                <a:uLnTx/>
                <a:uFillTx/>
                <a:latin typeface="Calibri" panose="020F0502020204030204"/>
                <a:ea typeface="+mn-ea"/>
                <a:cs typeface="+mn-cs"/>
              </a:rPr>
              <a:t>. …</a:t>
            </a:r>
            <a:r>
              <a:rPr lang="en-US" sz="2400" b="1"/>
              <a:t>and therefore achieve Zero Emissions Net (ZEN) in the atmosphere as soon as possible</a:t>
            </a:r>
            <a:endPar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1B1E9DCF-62B8-4754-E4D7-29E419839D73}"/>
              </a:ext>
            </a:extLst>
          </p:cNvPr>
          <p:cNvSpPr txBox="1"/>
          <p:nvPr/>
        </p:nvSpPr>
        <p:spPr>
          <a:xfrm>
            <a:off x="1211257" y="4653086"/>
            <a:ext cx="9606604" cy="400110"/>
          </a:xfrm>
          <a:prstGeom prst="rect">
            <a:avLst/>
          </a:prstGeom>
          <a:noFill/>
        </p:spPr>
        <p:txBody>
          <a:bodyPr wrap="none" rtlCol="0">
            <a:spAutoFit/>
          </a:bodyPr>
          <a:lstStyle/>
          <a:p>
            <a:pPr lvl="0" algn="ctr">
              <a:defRPr/>
            </a:pPr>
            <a:r>
              <a:rPr lang="en-US" sz="2000" b="1">
                <a:solidFill>
                  <a:srgbClr val="0070C0"/>
                </a:solidFill>
                <a:latin typeface="Calibri" panose="020F0502020204030204"/>
              </a:rPr>
              <a:t>How can we steer our economic decisions towards more ZEN products and productions ?</a:t>
            </a:r>
            <a:endParaRPr lang="fr-FR" sz="2000" b="1" dirty="0">
              <a:solidFill>
                <a:srgbClr val="0070C0"/>
              </a:solidFill>
              <a:latin typeface="Calibri" panose="020F0502020204030204"/>
            </a:endParaRPr>
          </a:p>
        </p:txBody>
      </p:sp>
    </p:spTree>
    <p:extLst>
      <p:ext uri="{BB962C8B-B14F-4D97-AF65-F5344CB8AC3E}">
        <p14:creationId xmlns:p14="http://schemas.microsoft.com/office/powerpoint/2010/main" val="92785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11" grpId="0" animBg="1"/>
      <p:bldP spid="13" grpId="0" animBg="1"/>
      <p:bldP spid="1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3051E4-9C40-1A1D-B122-6FBEFC2AD8D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FB84FF0-D7E5-522E-0F64-155DEFE33244}"/>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07F2E722-3EF1-3EC3-8735-1C5D1990D83F}"/>
              </a:ext>
            </a:extLst>
          </p:cNvPr>
          <p:cNvPicPr>
            <a:picLocks noChangeAspect="1"/>
          </p:cNvPicPr>
          <p:nvPr/>
        </p:nvPicPr>
        <p:blipFill>
          <a:blip r:embed="rId3"/>
          <a:stretch>
            <a:fillRect/>
          </a:stretch>
        </p:blipFill>
        <p:spPr>
          <a:xfrm>
            <a:off x="527869" y="5696607"/>
            <a:ext cx="1892276" cy="759727"/>
          </a:xfrm>
          <a:prstGeom prst="rect">
            <a:avLst/>
          </a:prstGeom>
        </p:spPr>
      </p:pic>
      <p:sp>
        <p:nvSpPr>
          <p:cNvPr id="6" name="ZoneTexte 5">
            <a:extLst>
              <a:ext uri="{FF2B5EF4-FFF2-40B4-BE49-F238E27FC236}">
                <a16:creationId xmlns:a16="http://schemas.microsoft.com/office/drawing/2014/main" id="{9A23D6AF-0A48-CF8C-2C20-29E7D9F05A50}"/>
              </a:ext>
            </a:extLst>
          </p:cNvPr>
          <p:cNvSpPr txBox="1"/>
          <p:nvPr/>
        </p:nvSpPr>
        <p:spPr>
          <a:xfrm>
            <a:off x="527868" y="283780"/>
            <a:ext cx="11485456" cy="830997"/>
          </a:xfrm>
          <a:prstGeom prst="rect">
            <a:avLst/>
          </a:prstGeom>
          <a:noFill/>
        </p:spPr>
        <p:txBody>
          <a:bodyPr wrap="square">
            <a:spAutoFit/>
          </a:bodyPr>
          <a:lstStyle/>
          <a:p>
            <a:pPr lvl="0">
              <a:defRPr/>
            </a:pPr>
            <a:r>
              <a:rPr kumimoji="0" lang="fr-FR" sz="24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6</a:t>
            </a:r>
            <a:r>
              <a:rPr kumimoji="0" lang="fr-FR" sz="2400" b="1" i="0" u="none" strike="noStrike" kern="0" cap="none" spc="0" normalizeH="0" baseline="0" noProof="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rPr>
              <a:t>. </a:t>
            </a:r>
            <a:r>
              <a:rPr lang="en-US" sz="2400" b="1"/>
              <a:t>Environmental competition will drive purchasing and investment towards the ZEN economy</a:t>
            </a:r>
            <a:endParaRPr kumimoji="0" lang="fr-FR" sz="2400" b="1" i="0" u="none" strike="noStrike" kern="0" cap="none" spc="0" normalizeH="0" baseline="0" noProof="0" dirty="0">
              <a:ln>
                <a:noFill/>
              </a:ln>
              <a:solidFill>
                <a:prstClr val="black"/>
              </a:solidFill>
              <a:effectLst/>
              <a:uLnTx/>
              <a:uFillTx/>
              <a:latin typeface="Calibri" panose="020F0502020204030204"/>
              <a:ea typeface="Times New Roman" panose="02020603050405020304" pitchFamily="18" charset="0"/>
              <a:cs typeface="Aptos" panose="020B0004020202020204" pitchFamily="34" charset="0"/>
            </a:endParaRPr>
          </a:p>
        </p:txBody>
      </p:sp>
      <p:sp>
        <p:nvSpPr>
          <p:cNvPr id="11" name="ZoneTexte 10">
            <a:extLst>
              <a:ext uri="{FF2B5EF4-FFF2-40B4-BE49-F238E27FC236}">
                <a16:creationId xmlns:a16="http://schemas.microsoft.com/office/drawing/2014/main" id="{04FD297A-8CA1-E2C5-1C8B-58CE4CBC7D22}"/>
              </a:ext>
            </a:extLst>
          </p:cNvPr>
          <p:cNvSpPr txBox="1"/>
          <p:nvPr/>
        </p:nvSpPr>
        <p:spPr>
          <a:xfrm>
            <a:off x="527868" y="1273443"/>
            <a:ext cx="10944293" cy="4370427"/>
          </a:xfrm>
          <a:prstGeom prst="rect">
            <a:avLst/>
          </a:prstGeom>
          <a:noFill/>
        </p:spPr>
        <p:txBody>
          <a:bodyPr wrap="square">
            <a:spAutoFit/>
          </a:bodyPr>
          <a:lstStyle/>
          <a:p>
            <a:pPr fontAlgn="base"/>
            <a:r>
              <a:rPr lang="en-US" sz="2000" b="1"/>
              <a:t>Environmental competition</a:t>
            </a:r>
            <a:r>
              <a:rPr lang="en-US" sz="2000"/>
              <a:t> means communicating the ZEN impact to the customer</a:t>
            </a:r>
          </a:p>
          <a:p>
            <a:pPr marL="285750" indent="-285750" fontAlgn="base">
              <a:buFont typeface="Wingdings" panose="05000000000000000000" pitchFamily="2" charset="2"/>
              <a:buChar char="ü"/>
            </a:pPr>
            <a:r>
              <a:rPr lang="en-US" sz="2000"/>
              <a:t>for each offer of </a:t>
            </a:r>
            <a:r>
              <a:rPr lang="en-US" sz="2000" b="1"/>
              <a:t>a good or service</a:t>
            </a:r>
          </a:p>
          <a:p>
            <a:pPr marL="285750" indent="-285750" fontAlgn="base">
              <a:buFont typeface="Wingdings" panose="05000000000000000000" pitchFamily="2" charset="2"/>
              <a:buChar char="ü"/>
            </a:pPr>
            <a:r>
              <a:rPr lang="en-US" sz="2000"/>
              <a:t> for each offer of a </a:t>
            </a:r>
            <a:r>
              <a:rPr lang="en-US" sz="2000" b="1"/>
              <a:t>financial product</a:t>
            </a:r>
          </a:p>
          <a:p>
            <a:pPr fontAlgn="base"/>
            <a:endParaRPr lang="en-US" sz="2000"/>
          </a:p>
          <a:p>
            <a:pPr fontAlgn="base"/>
            <a:r>
              <a:rPr lang="en-US" sz="2000"/>
              <a:t>-This information allows you to freely choose to buy or finance t</a:t>
            </a:r>
            <a:r>
              <a:rPr lang="en-US" sz="2000" b="1"/>
              <a:t>he most ZEN option, provided the service and price are equivalent</a:t>
            </a:r>
          </a:p>
          <a:p>
            <a:pPr fontAlgn="base"/>
            <a:endParaRPr lang="en-US" sz="2000"/>
          </a:p>
          <a:p>
            <a:pPr fontAlgn="base"/>
            <a:r>
              <a:rPr lang="en-US" sz="2000"/>
              <a:t>- Production practices and investments the most ZEN are becoming more profitable and better funded : demand drives supply and innovation</a:t>
            </a:r>
          </a:p>
          <a:p>
            <a:pPr fontAlgn="base"/>
            <a:endParaRPr lang="en-US" sz="2000" b="1"/>
          </a:p>
          <a:p>
            <a:pPr fontAlgn="base"/>
            <a:r>
              <a:rPr lang="en-US" sz="2000" b="1"/>
              <a:t>Environmental competition is driving the economy towards zero emissions net, without any constraints</a:t>
            </a:r>
            <a:endParaRPr lang="en-US" sz="2000"/>
          </a:p>
          <a:p>
            <a:pPr marL="285750" indent="-285750" fontAlgn="base">
              <a:buFont typeface="Wingdings" panose="05000000000000000000" pitchFamily="2" charset="2"/>
              <a:buChar char="ü"/>
            </a:pPr>
            <a:endParaRPr lang="en-US"/>
          </a:p>
          <a:p>
            <a:pPr lvl="0" algn="ctr">
              <a:defRPr/>
            </a:pPr>
            <a:r>
              <a:rPr lang="en-US" sz="2000" b="1" kern="0">
                <a:solidFill>
                  <a:srgbClr val="0070C0"/>
                </a:solidFill>
                <a:latin typeface="Calibri" panose="020F0502020204030204" pitchFamily="34" charset="0"/>
                <a:ea typeface="Times New Roman" panose="02020603050405020304" pitchFamily="18" charset="0"/>
              </a:rPr>
              <a:t>Do we know how to quantify the ZEN impact of goods, services and financial products?</a:t>
            </a:r>
            <a:endParaRPr lang="fr-FR" sz="2000" b="1" kern="0" dirty="0">
              <a:solidFill>
                <a:srgbClr val="0070C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26816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C8ED5-7DE3-42F8-2244-EB071AF952D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8F8CCBE-07BB-5894-4529-3CEA38BCC9CB}"/>
              </a:ext>
            </a:extLst>
          </p:cNvPr>
          <p:cNvSpPr>
            <a:spLocks noGrp="1"/>
          </p:cNvSpPr>
          <p:nvPr>
            <p:ph type="sldNum" sz="quarter" idx="12"/>
          </p:nvPr>
        </p:nvSpPr>
        <p:spPr>
          <a:xfrm>
            <a:off x="8728961" y="6289781"/>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F7D97E-71B9-4DB7-9BC9-BF255CF45BEE}"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47040540-6B97-FAA0-5C94-00EE386BB8E1}"/>
              </a:ext>
            </a:extLst>
          </p:cNvPr>
          <p:cNvSpPr txBox="1">
            <a:spLocks noGrp="1" noRot="1" noMove="1" noResize="1" noEditPoints="1" noAdjustHandles="1" noChangeArrowheads="1" noChangeShapeType="1"/>
          </p:cNvSpPr>
          <p:nvPr/>
        </p:nvSpPr>
        <p:spPr>
          <a:xfrm>
            <a:off x="592374" y="376921"/>
            <a:ext cx="11007251" cy="461665"/>
          </a:xfrm>
          <a:prstGeom prst="rect">
            <a:avLst/>
          </a:prstGeom>
          <a:solidFill>
            <a:schemeClr val="bg1"/>
          </a:solidFill>
          <a:ln w="76200">
            <a:noFill/>
          </a:ln>
        </p:spPr>
        <p:txBody>
          <a:bodyPr wrap="square" rtlCol="0">
            <a:spAutoFit/>
          </a:bodyPr>
          <a:lstStyle/>
          <a:p>
            <a:pPr lvl="0">
              <a:spcAft>
                <a:spcPts val="800"/>
              </a:spcAft>
              <a:defRPr/>
            </a:pPr>
            <a:r>
              <a:rPr kumimoji="0" lang="fr-FR" sz="2300" b="1" i="0" u="none" strike="noStrike" kern="1200" cap="none" spc="0" normalizeH="0" baseline="0" noProof="0" dirty="0">
                <a:ln>
                  <a:noFill/>
                </a:ln>
                <a:solidFill>
                  <a:prstClr val="black"/>
                </a:solidFill>
                <a:effectLst/>
                <a:uLnTx/>
                <a:uFillTx/>
                <a:latin typeface="Calibri" panose="020F0502020204030204"/>
                <a:ea typeface="Aptos" panose="02110004020202020204"/>
                <a:cs typeface="Aptos" panose="02110004020202020204"/>
              </a:rPr>
              <a:t>7</a:t>
            </a:r>
            <a:r>
              <a:rPr kumimoji="0" lang="fr-FR" sz="2300" b="1" i="0" u="none" strike="noStrike" kern="1200" cap="none" spc="0" normalizeH="0" baseline="0" noProof="0">
                <a:ln>
                  <a:noFill/>
                </a:ln>
                <a:solidFill>
                  <a:prstClr val="black"/>
                </a:solidFill>
                <a:effectLst/>
                <a:uLnTx/>
                <a:uFillTx/>
                <a:latin typeface="Calibri" panose="020F0502020204030204"/>
                <a:ea typeface="Aptos" panose="02110004020202020204"/>
                <a:cs typeface="Aptos" panose="02110004020202020204"/>
              </a:rPr>
              <a:t>. </a:t>
            </a:r>
            <a:r>
              <a:rPr lang="en-US" sz="2400" b="1"/>
              <a:t>Measuring the ZEN impact of goods and services sold</a:t>
            </a:r>
            <a:endParaRPr kumimoji="0" lang="fr-FR" sz="2400" b="1" i="0" u="none" strike="noStrike" kern="1200" cap="none" spc="0" normalizeH="0" baseline="0" noProof="0" dirty="0">
              <a:ln>
                <a:noFill/>
              </a:ln>
              <a:solidFill>
                <a:prstClr val="black"/>
              </a:solidFill>
              <a:effectLst/>
              <a:uLnTx/>
              <a:uFillTx/>
              <a:latin typeface="Calibri" panose="020F0502020204030204"/>
              <a:ea typeface="Aptos" panose="02110004020202020204"/>
              <a:cs typeface="Aptos" panose="02110004020202020204"/>
            </a:endParaRPr>
          </a:p>
        </p:txBody>
      </p:sp>
      <p:sp>
        <p:nvSpPr>
          <p:cNvPr id="2" name="ZoneTexte 1">
            <a:extLst>
              <a:ext uri="{FF2B5EF4-FFF2-40B4-BE49-F238E27FC236}">
                <a16:creationId xmlns:a16="http://schemas.microsoft.com/office/drawing/2014/main" id="{EE7A3506-C26B-7C09-BDFD-50404A5C9777}"/>
              </a:ext>
            </a:extLst>
          </p:cNvPr>
          <p:cNvSpPr txBox="1"/>
          <p:nvPr/>
        </p:nvSpPr>
        <p:spPr>
          <a:xfrm>
            <a:off x="592374" y="1045447"/>
            <a:ext cx="11007251" cy="4606389"/>
          </a:xfrm>
          <a:prstGeom prst="rect">
            <a:avLst/>
          </a:prstGeom>
          <a:solidFill>
            <a:schemeClr val="bg1"/>
          </a:solidFill>
          <a:ln w="76200">
            <a:noFill/>
          </a:ln>
        </p:spPr>
        <p:txBody>
          <a:bodyPr wrap="square" rtlCol="0">
            <a:spAutoFit/>
          </a:bodyPr>
          <a:lstStyle/>
          <a:p>
            <a:pPr fontAlgn="base"/>
            <a:r>
              <a:rPr lang="en-US" sz="2000" b="1">
                <a:highlight>
                  <a:srgbClr val="FFFFFF"/>
                </a:highlight>
              </a:rPr>
              <a:t>The ZEN impact of a good or service is its emissions content</a:t>
            </a:r>
            <a:r>
              <a:rPr lang="en-US" sz="2000">
                <a:highlight>
                  <a:srgbClr val="FFFFFF"/>
                </a:highlight>
              </a:rPr>
              <a:t>* : the emissions required to produce it</a:t>
            </a:r>
          </a:p>
          <a:p>
            <a:pPr fontAlgn="base"/>
            <a:r>
              <a:rPr lang="en-US" sz="2000" b="1">
                <a:highlight>
                  <a:srgbClr val="FFFFFF"/>
                </a:highlight>
              </a:rPr>
              <a:t>A new method provides a simple count </a:t>
            </a:r>
            <a:r>
              <a:rPr lang="en-US" sz="2000">
                <a:highlight>
                  <a:srgbClr val="FFFFFF"/>
                </a:highlight>
              </a:rPr>
              <a:t>based on universal standards**</a:t>
            </a:r>
          </a:p>
          <a:p>
            <a:pPr fontAlgn="base"/>
            <a:endParaRPr lang="en-US" sz="2000">
              <a:highlight>
                <a:srgbClr val="FFFFFF"/>
              </a:highlight>
            </a:endParaRPr>
          </a:p>
          <a:p>
            <a:pPr fontAlgn="base"/>
            <a:r>
              <a:rPr lang="en-US" sz="2000">
                <a:highlight>
                  <a:srgbClr val="FFFFFF"/>
                </a:highlight>
              </a:rPr>
              <a:t>The same approach yields </a:t>
            </a:r>
            <a:r>
              <a:rPr lang="en-US" sz="2000" b="1">
                <a:highlight>
                  <a:srgbClr val="FFFFFF"/>
                </a:highlight>
              </a:rPr>
              <a:t>the other two ZEN impact measures</a:t>
            </a:r>
            <a:r>
              <a:rPr lang="en-US" sz="2000">
                <a:highlight>
                  <a:srgbClr val="FFFFFF"/>
                </a:highlight>
              </a:rPr>
              <a:t> required for environmental competition</a:t>
            </a:r>
          </a:p>
          <a:p>
            <a:pPr fontAlgn="base"/>
            <a:endParaRPr lang="en-US" sz="2000">
              <a:highlight>
                <a:srgbClr val="FFFFFF"/>
              </a:highlight>
            </a:endParaRPr>
          </a:p>
          <a:p>
            <a:pPr marL="285750" indent="-285750" fontAlgn="base">
              <a:buFont typeface="Wingdings" panose="05000000000000000000" pitchFamily="2" charset="2"/>
              <a:buChar char="ü"/>
            </a:pPr>
            <a:r>
              <a:rPr lang="en-US" sz="2000">
                <a:highlight>
                  <a:srgbClr val="FFFFFF"/>
                </a:highlight>
              </a:rPr>
              <a:t>The ZEN impact of a </a:t>
            </a:r>
            <a:r>
              <a:rPr lang="en-US" sz="2000" b="1">
                <a:highlight>
                  <a:srgbClr val="FFFFFF"/>
                </a:highlight>
              </a:rPr>
              <a:t>financial product</a:t>
            </a:r>
            <a:r>
              <a:rPr lang="en-US" sz="2000">
                <a:highlight>
                  <a:srgbClr val="FFFFFF"/>
                </a:highlight>
              </a:rPr>
              <a:t>* : the anticipated gain or loss on future goods and services whose production it finances</a:t>
            </a:r>
          </a:p>
          <a:p>
            <a:pPr marL="285750" indent="-285750" fontAlgn="base">
              <a:buFont typeface="Wingdings" panose="05000000000000000000" pitchFamily="2" charset="2"/>
              <a:buChar char="ü"/>
            </a:pPr>
            <a:r>
              <a:rPr lang="en-US" sz="2000">
                <a:highlight>
                  <a:srgbClr val="FFFFFF"/>
                </a:highlight>
              </a:rPr>
              <a:t>The ZEN impact </a:t>
            </a:r>
            <a:r>
              <a:rPr lang="en-US" sz="2000" b="1">
                <a:highlight>
                  <a:srgbClr val="FFFFFF"/>
                </a:highlight>
              </a:rPr>
              <a:t>on natural capture</a:t>
            </a:r>
            <a:r>
              <a:rPr lang="en-US" sz="2000">
                <a:highlight>
                  <a:srgbClr val="FFFFFF"/>
                </a:highlight>
              </a:rPr>
              <a:t> *, in addition to the two previous impacts</a:t>
            </a:r>
          </a:p>
          <a:p>
            <a:pPr marL="800100" lvl="1" indent="-342900">
              <a:spcAft>
                <a:spcPts val="800"/>
              </a:spcAft>
              <a:buFont typeface="Wingdings" panose="05000000000000000000" pitchFamily="2" charset="2"/>
              <a:buChar char="ü"/>
              <a:defRPr/>
            </a:pPr>
            <a:endParaRPr lang="fr-FR" sz="2000" dirty="0">
              <a:solidFill>
                <a:prstClr val="black"/>
              </a:solidFill>
            </a:endParaRPr>
          </a:p>
          <a:p>
            <a:pPr fontAlgn="base"/>
            <a:r>
              <a:rPr lang="en-US"/>
              <a:t>* View the calculations of the impact of </a:t>
            </a:r>
            <a:r>
              <a:rPr lang="en-US">
                <a:hlinkClick r:id="rId3"/>
              </a:rPr>
              <a:t>goods and services</a:t>
            </a:r>
            <a:r>
              <a:rPr lang="en-US"/>
              <a:t>, </a:t>
            </a:r>
            <a:r>
              <a:rPr lang="en-US">
                <a:hlinkClick r:id="rId4"/>
              </a:rPr>
              <a:t>financial products</a:t>
            </a:r>
            <a:r>
              <a:rPr lang="en-US"/>
              <a:t> and natural captures</a:t>
            </a:r>
          </a:p>
          <a:p>
            <a:pPr fontAlgn="base"/>
            <a:endParaRPr lang="en-US"/>
          </a:p>
          <a:p>
            <a:pPr fontAlgn="base"/>
            <a:r>
              <a:rPr lang="en-US"/>
              <a:t>** Scientific GHG accounting (national inventories and UN accounting protocols), financial accounting volumes, accounting principles</a:t>
            </a:r>
          </a:p>
          <a:p>
            <a:pPr>
              <a:spcAft>
                <a:spcPts val="800"/>
              </a:spcAft>
              <a:defRPr/>
            </a:pPr>
            <a:endParaRPr lang="fr-FR" sz="800" dirty="0">
              <a:solidFill>
                <a:prstClr val="black"/>
              </a:solidFill>
              <a:latin typeface="Calibri" panose="020F0502020204030204"/>
            </a:endParaRPr>
          </a:p>
          <a:p>
            <a:pPr algn="ctr">
              <a:spcAft>
                <a:spcPts val="800"/>
              </a:spcAft>
              <a:defRPr/>
            </a:pPr>
            <a:r>
              <a:rPr lang="en-US" sz="2000" b="1">
                <a:solidFill>
                  <a:srgbClr val="0070C0"/>
                </a:solidFill>
                <a:latin typeface="Calibri" panose="020F0502020204030204"/>
              </a:rPr>
              <a:t>What should we make of this good news?</a:t>
            </a:r>
            <a:endParaRPr lang="fr-FR" sz="2000" b="1" dirty="0">
              <a:solidFill>
                <a:srgbClr val="0070C0"/>
              </a:solidFill>
              <a:latin typeface="Calibri" panose="020F0502020204030204"/>
            </a:endParaRPr>
          </a:p>
        </p:txBody>
      </p:sp>
      <p:pic>
        <p:nvPicPr>
          <p:cNvPr id="3" name="Image 2" descr="Une image contenant texte, Graphique, graphisme, clipart&#10;&#10;Le contenu généré par l’IA peut être incorrect.">
            <a:extLst>
              <a:ext uri="{FF2B5EF4-FFF2-40B4-BE49-F238E27FC236}">
                <a16:creationId xmlns:a16="http://schemas.microsoft.com/office/drawing/2014/main" id="{2C9A7AB9-DA40-D956-6AAD-D09A1F5AED78}"/>
              </a:ext>
            </a:extLst>
          </p:cNvPr>
          <p:cNvPicPr>
            <a:picLocks noChangeAspect="1"/>
          </p:cNvPicPr>
          <p:nvPr/>
        </p:nvPicPr>
        <p:blipFill>
          <a:blip r:embed="rId5"/>
          <a:stretch>
            <a:fillRect/>
          </a:stretch>
        </p:blipFill>
        <p:spPr>
          <a:xfrm>
            <a:off x="527869" y="5696607"/>
            <a:ext cx="1892276" cy="759727"/>
          </a:xfrm>
          <a:prstGeom prst="rect">
            <a:avLst/>
          </a:prstGeom>
        </p:spPr>
      </p:pic>
    </p:spTree>
    <p:extLst>
      <p:ext uri="{BB962C8B-B14F-4D97-AF65-F5344CB8AC3E}">
        <p14:creationId xmlns:p14="http://schemas.microsoft.com/office/powerpoint/2010/main" val="108912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Personnalisé 2">
      <a:dk1>
        <a:sysClr val="windowText" lastClr="000000"/>
      </a:dk1>
      <a:lt1>
        <a:sysClr val="window" lastClr="FFFFFF"/>
      </a:lt1>
      <a:dk2>
        <a:srgbClr val="44546A"/>
      </a:dk2>
      <a:lt2>
        <a:srgbClr val="E7E6E6"/>
      </a:lt2>
      <a:accent1>
        <a:srgbClr val="008FB3"/>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3EFEC054CC034F8EDB76F1A360ED82" ma:contentTypeVersion="14" ma:contentTypeDescription="Crée un document." ma:contentTypeScope="" ma:versionID="a775f9fa8d62f6643747313f179cc67f">
  <xsd:schema xmlns:xsd="http://www.w3.org/2001/XMLSchema" xmlns:xs="http://www.w3.org/2001/XMLSchema" xmlns:p="http://schemas.microsoft.com/office/2006/metadata/properties" xmlns:ns3="11b42e21-0980-4b78-a495-b69f5cacdeea" targetNamespace="http://schemas.microsoft.com/office/2006/metadata/properties" ma:root="true" ma:fieldsID="22209e5055bfff21df0f793e8c082f89" ns3:_="">
    <xsd:import namespace="11b42e21-0980-4b78-a495-b69f5cacdee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42e21-0980-4b78-a495-b69f5cacde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1b42e21-0980-4b78-a495-b69f5cacdee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0AC0E1-F529-478B-8845-AA6600E2D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42e21-0980-4b78-a495-b69f5cacde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5634BB-7CB3-4A41-8390-05AA61720E8B}">
  <ds:schemaRefs>
    <ds:schemaRef ds:uri="http://schemas.microsoft.com/office/2006/metadata/properties"/>
    <ds:schemaRef ds:uri="http://purl.org/dc/terms/"/>
    <ds:schemaRef ds:uri="11b42e21-0980-4b78-a495-b69f5cacdeea"/>
    <ds:schemaRef ds:uri="http://www.w3.org/XML/1998/namespace"/>
    <ds:schemaRef ds:uri="http://purl.org/dc/dcmityp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65149262-1E94-4753-9D6B-9371F5F510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628462</TotalTime>
  <Words>1337</Words>
  <Application>Microsoft Office PowerPoint</Application>
  <PresentationFormat>Grand écran</PresentationFormat>
  <Paragraphs>134</Paragraphs>
  <Slides>12</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Aptos</vt: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jerome cazes</dc:creator>
  <cp:lastModifiedBy>Valérie Vanwormhoudt</cp:lastModifiedBy>
  <cp:revision>286</cp:revision>
  <cp:lastPrinted>2023-04-26T08:42:08Z</cp:lastPrinted>
  <dcterms:created xsi:type="dcterms:W3CDTF">2022-02-11T16:14:50Z</dcterms:created>
  <dcterms:modified xsi:type="dcterms:W3CDTF">2026-04-16T09:44:26Z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0x010100E73EFEC054CC034F8EDB76F1A360ED82</vt:lpwstr>
  </property>
</Properties>
</file>