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1.xml" ContentType="application/vnd.openxmlformats-officedocument.themeOverride+xml"/>
  <Override PartName="/ppt/notesSlides/notesSlide15.xml" ContentType="application/vnd.openxmlformats-officedocument.presentationml.notesSlide+xml"/>
  <Override PartName="/ppt/theme/themeOverride2.xml" ContentType="application/vnd.openxmlformats-officedocument.themeOverride+xml"/>
  <Override PartName="/ppt/notesSlides/notesSlide16.xml" ContentType="application/vnd.openxmlformats-officedocument.presentationml.notesSlide+xml"/>
  <Override PartName="/ppt/theme/themeOverride3.xml" ContentType="application/vnd.openxmlformats-officedocument.themeOverride+xml"/>
  <Override PartName="/ppt/notesSlides/notesSlide17.xml" ContentType="application/vnd.openxmlformats-officedocument.presentationml.notesSlide+xml"/>
  <Override PartName="/ppt/theme/themeOverride4.xml" ContentType="application/vnd.openxmlformats-officedocument.themeOverride+xml"/>
  <Override PartName="/ppt/notesSlides/notesSlide18.xml" ContentType="application/vnd.openxmlformats-officedocument.presentationml.notesSlide+xml"/>
  <Override PartName="/ppt/theme/themeOverride5.xml" ContentType="application/vnd.openxmlformats-officedocument.themeOverride+xml"/>
  <Override PartName="/ppt/notesSlides/notesSlide19.xml" ContentType="application/vnd.openxmlformats-officedocument.presentationml.notesSlide+xml"/>
  <Override PartName="/ppt/theme/themeOverride6.xml" ContentType="application/vnd.openxmlformats-officedocument.themeOverride+xml"/>
  <Override PartName="/ppt/notesSlides/notesSlide20.xml" ContentType="application/vnd.openxmlformats-officedocument.presentationml.notesSlide+xml"/>
  <Override PartName="/ppt/theme/themeOverride7.xml" ContentType="application/vnd.openxmlformats-officedocument.themeOverride+xml"/>
  <Override PartName="/ppt/notesSlides/notesSlide21.xml" ContentType="application/vnd.openxmlformats-officedocument.presentationml.notesSlide+xml"/>
  <Override PartName="/ppt/theme/themeOverride8.xml" ContentType="application/vnd.openxmlformats-officedocument.themeOverride+xml"/>
  <Override PartName="/ppt/notesSlides/notesSlide2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7"/>
  </p:notesMasterIdLst>
  <p:sldIdLst>
    <p:sldId id="346" r:id="rId5"/>
    <p:sldId id="919" r:id="rId6"/>
    <p:sldId id="862" r:id="rId7"/>
    <p:sldId id="912" r:id="rId8"/>
    <p:sldId id="763" r:id="rId9"/>
    <p:sldId id="920" r:id="rId10"/>
    <p:sldId id="928" r:id="rId11"/>
    <p:sldId id="929" r:id="rId12"/>
    <p:sldId id="861" r:id="rId13"/>
    <p:sldId id="916" r:id="rId14"/>
    <p:sldId id="917" r:id="rId15"/>
    <p:sldId id="926" r:id="rId16"/>
    <p:sldId id="806" r:id="rId17"/>
    <p:sldId id="739" r:id="rId18"/>
    <p:sldId id="822" r:id="rId19"/>
    <p:sldId id="930" r:id="rId20"/>
    <p:sldId id="931" r:id="rId21"/>
    <p:sldId id="932" r:id="rId22"/>
    <p:sldId id="933" r:id="rId23"/>
    <p:sldId id="934" r:id="rId24"/>
    <p:sldId id="935" r:id="rId25"/>
    <p:sldId id="936" r:id="rId26"/>
  </p:sldIdLst>
  <p:sldSz cx="12192000" cy="6858000"/>
  <p:notesSz cx="6858000" cy="994568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AB9DD2F-5B8F-83D2-F465-CD50FAF371E9}" name="Valérie Vanwormhoudt" initials="VV" userId="S::valerie.vanwormhoudt@MyCercleSAS.onmicrosoft.com::27052b32-0483-4417-b39c-dddf7ab9136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0CF34"/>
    <a:srgbClr val="FFFFFF"/>
    <a:srgbClr val="FF0000"/>
    <a:srgbClr val="5B876B"/>
    <a:srgbClr val="F1C717"/>
    <a:srgbClr val="008FB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FC8FECF-E8EF-4726-9A2E-3877B24883E4}" v="98" dt="2026-03-31T13:59:02.798"/>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72" autoAdjust="0"/>
    <p:restoredTop sz="92941" autoAdjust="0"/>
  </p:normalViewPr>
  <p:slideViewPr>
    <p:cSldViewPr snapToGrid="0">
      <p:cViewPr varScale="1">
        <p:scale>
          <a:sx n="59" d="100"/>
          <a:sy n="59" d="100"/>
        </p:scale>
        <p:origin x="964" y="44"/>
      </p:cViewPr>
      <p:guideLst/>
    </p:cSldViewPr>
  </p:slideViewPr>
  <p:notesTextViewPr>
    <p:cViewPr>
      <p:scale>
        <a:sx n="400" d="100"/>
        <a:sy n="400" d="100"/>
      </p:scale>
      <p:origin x="0" y="0"/>
    </p:cViewPr>
  </p:notesTextViewPr>
  <p:notesViewPr>
    <p:cSldViewPr snapToGrid="0">
      <p:cViewPr varScale="1">
        <p:scale>
          <a:sx n="58" d="100"/>
          <a:sy n="58" d="100"/>
        </p:scale>
        <p:origin x="3317" y="43"/>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99012"/>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idx="1"/>
          </p:nvPr>
        </p:nvSpPr>
        <p:spPr>
          <a:xfrm>
            <a:off x="3884613" y="0"/>
            <a:ext cx="2971800" cy="499012"/>
          </a:xfrm>
          <a:prstGeom prst="rect">
            <a:avLst/>
          </a:prstGeom>
        </p:spPr>
        <p:txBody>
          <a:bodyPr vert="horz" lIns="91440" tIns="45720" rIns="91440" bIns="45720" rtlCol="0"/>
          <a:lstStyle>
            <a:lvl1pPr algn="r">
              <a:defRPr sz="1200"/>
            </a:lvl1pPr>
          </a:lstStyle>
          <a:p>
            <a:fld id="{2E70C8A2-606E-4D0F-91FA-AD097BAFC76D}" type="datetimeFigureOut">
              <a:rPr lang="fr-FR" smtClean="0"/>
              <a:t>31/03/2026</a:t>
            </a:fld>
            <a:endParaRPr lang="fr-FR" dirty="0"/>
          </a:p>
        </p:txBody>
      </p:sp>
      <p:sp>
        <p:nvSpPr>
          <p:cNvPr id="4" name="Espace réservé de l'image des diapositives 3"/>
          <p:cNvSpPr>
            <a:spLocks noGrp="1" noRot="1" noChangeAspect="1"/>
          </p:cNvSpPr>
          <p:nvPr>
            <p:ph type="sldImg" idx="2"/>
          </p:nvPr>
        </p:nvSpPr>
        <p:spPr>
          <a:xfrm>
            <a:off x="444500" y="1243013"/>
            <a:ext cx="5969000" cy="3357562"/>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notes 4"/>
          <p:cNvSpPr>
            <a:spLocks noGrp="1"/>
          </p:cNvSpPr>
          <p:nvPr>
            <p:ph type="body" sz="quarter" idx="3"/>
          </p:nvPr>
        </p:nvSpPr>
        <p:spPr>
          <a:xfrm>
            <a:off x="685800" y="4786362"/>
            <a:ext cx="5486400" cy="3916115"/>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46679"/>
            <a:ext cx="2971800" cy="499011"/>
          </a:xfrm>
          <a:prstGeom prst="rect">
            <a:avLst/>
          </a:prstGeom>
        </p:spPr>
        <p:txBody>
          <a:bodyPr vert="horz" lIns="91440" tIns="45720" rIns="91440" bIns="4572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3884613" y="9446679"/>
            <a:ext cx="2971800" cy="499011"/>
          </a:xfrm>
          <a:prstGeom prst="rect">
            <a:avLst/>
          </a:prstGeom>
        </p:spPr>
        <p:txBody>
          <a:bodyPr vert="horz" lIns="91440" tIns="45720" rIns="91440" bIns="45720" rtlCol="0" anchor="b"/>
          <a:lstStyle>
            <a:lvl1pPr algn="r">
              <a:defRPr sz="1200"/>
            </a:lvl1pPr>
          </a:lstStyle>
          <a:p>
            <a:fld id="{211E4FA2-2A4B-4FC2-8859-7A03DDA177EC}" type="slidenum">
              <a:rPr lang="fr-FR" smtClean="0"/>
              <a:t>‹N°›</a:t>
            </a:fld>
            <a:endParaRPr lang="fr-FR" dirty="0"/>
          </a:p>
        </p:txBody>
      </p:sp>
    </p:spTree>
    <p:extLst>
      <p:ext uri="{BB962C8B-B14F-4D97-AF65-F5344CB8AC3E}">
        <p14:creationId xmlns:p14="http://schemas.microsoft.com/office/powerpoint/2010/main" val="1518388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11E4FA2-2A4B-4FC2-8859-7A03DDA177EC}" type="slidenum">
              <a:rPr lang="fr-FR" smtClean="0"/>
              <a:t>1</a:t>
            </a:fld>
            <a:endParaRPr lang="fr-FR" dirty="0"/>
          </a:p>
        </p:txBody>
      </p:sp>
    </p:spTree>
    <p:extLst>
      <p:ext uri="{BB962C8B-B14F-4D97-AF65-F5344CB8AC3E}">
        <p14:creationId xmlns:p14="http://schemas.microsoft.com/office/powerpoint/2010/main" val="34510863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61F3B5-8ECC-9171-AC20-C2141B64B6A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626054E-DED0-1B2F-F57B-0204AC718F7A}"/>
              </a:ext>
            </a:extLst>
          </p:cNvPr>
          <p:cNvSpPr>
            <a:spLocks noGrp="1" noRot="1" noChangeAspect="1"/>
          </p:cNvSpPr>
          <p:nvPr>
            <p:ph type="sldImg"/>
          </p:nvPr>
        </p:nvSpPr>
        <p:spPr/>
        <p:txBody>
          <a:bodyPr/>
          <a:lstStyle/>
          <a:p>
            <a:endParaRPr lang="fr-FR"/>
          </a:p>
        </p:txBody>
      </p:sp>
      <p:sp>
        <p:nvSpPr>
          <p:cNvPr id="3" name="Espace réservé des notes 2">
            <a:extLst>
              <a:ext uri="{FF2B5EF4-FFF2-40B4-BE49-F238E27FC236}">
                <a16:creationId xmlns:a16="http://schemas.microsoft.com/office/drawing/2014/main" id="{2CFD787B-8271-0C3A-8AE6-751FDC24EE5B}"/>
              </a:ext>
            </a:extLst>
          </p:cNvPr>
          <p:cNvSpPr>
            <a:spLocks noGrp="1"/>
          </p:cNvSpPr>
          <p:nvPr>
            <p:ph type="body" idx="1"/>
          </p:nvPr>
        </p:nvSpPr>
        <p:spPr/>
        <p:txBody>
          <a:bodyPr/>
          <a:lstStyle/>
          <a:p>
            <a:endParaRPr lang="fr-FR" dirty="0"/>
          </a:p>
          <a:p>
            <a:endParaRPr lang="fr-FR" dirty="0"/>
          </a:p>
        </p:txBody>
      </p:sp>
      <p:sp>
        <p:nvSpPr>
          <p:cNvPr id="4" name="Espace réservé du numéro de diapositive 3">
            <a:extLst>
              <a:ext uri="{FF2B5EF4-FFF2-40B4-BE49-F238E27FC236}">
                <a16:creationId xmlns:a16="http://schemas.microsoft.com/office/drawing/2014/main" id="{518755A3-0793-F41E-2BA5-0E03AA905F3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15702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EA4F60-E29C-C79E-63D3-939C5F23E07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D50A390-7B61-71DE-1B6B-7AAB75B260C2}"/>
              </a:ext>
            </a:extLst>
          </p:cNvPr>
          <p:cNvSpPr>
            <a:spLocks noGrp="1" noRot="1" noChangeAspect="1"/>
          </p:cNvSpPr>
          <p:nvPr>
            <p:ph type="sldImg"/>
          </p:nvPr>
        </p:nvSpPr>
        <p:spPr/>
        <p:txBody>
          <a:bodyPr/>
          <a:lstStyle/>
          <a:p>
            <a:endParaRPr lang="fr-FR"/>
          </a:p>
        </p:txBody>
      </p:sp>
      <p:sp>
        <p:nvSpPr>
          <p:cNvPr id="3" name="Espace réservé des notes 2">
            <a:extLst>
              <a:ext uri="{FF2B5EF4-FFF2-40B4-BE49-F238E27FC236}">
                <a16:creationId xmlns:a16="http://schemas.microsoft.com/office/drawing/2014/main" id="{3D8AA148-65C6-674C-D8FD-B29230AF4330}"/>
              </a:ext>
            </a:extLst>
          </p:cNvPr>
          <p:cNvSpPr>
            <a:spLocks noGrp="1"/>
          </p:cNvSpPr>
          <p:nvPr>
            <p:ph type="body" idx="1"/>
          </p:nvPr>
        </p:nvSpPr>
        <p:spPr/>
        <p:txBody>
          <a:bodyPr/>
          <a:lstStyle/>
          <a:p>
            <a:endParaRPr lang="fr-FR" dirty="0"/>
          </a:p>
          <a:p>
            <a:endParaRPr lang="fr-FR" dirty="0"/>
          </a:p>
        </p:txBody>
      </p:sp>
      <p:sp>
        <p:nvSpPr>
          <p:cNvPr id="4" name="Espace réservé du numéro de diapositive 3">
            <a:extLst>
              <a:ext uri="{FF2B5EF4-FFF2-40B4-BE49-F238E27FC236}">
                <a16:creationId xmlns:a16="http://schemas.microsoft.com/office/drawing/2014/main" id="{B979A5E2-EB5F-705C-7C18-37D33D8412D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55574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A335A-FF22-A6D4-4702-C11FEE50070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07107D7-2F34-0C16-FE34-B0D255E6D69E}"/>
              </a:ext>
            </a:extLst>
          </p:cNvPr>
          <p:cNvSpPr>
            <a:spLocks noGrp="1" noRot="1" noChangeAspect="1"/>
          </p:cNvSpPr>
          <p:nvPr>
            <p:ph type="sldImg"/>
          </p:nvPr>
        </p:nvSpPr>
        <p:spPr/>
        <p:txBody>
          <a:bodyPr/>
          <a:lstStyle/>
          <a:p>
            <a:endParaRPr lang="fr-FR"/>
          </a:p>
        </p:txBody>
      </p:sp>
      <p:sp>
        <p:nvSpPr>
          <p:cNvPr id="3" name="Espace réservé des notes 2">
            <a:extLst>
              <a:ext uri="{FF2B5EF4-FFF2-40B4-BE49-F238E27FC236}">
                <a16:creationId xmlns:a16="http://schemas.microsoft.com/office/drawing/2014/main" id="{061A6401-0A40-E548-EF4C-B2F216015452}"/>
              </a:ext>
            </a:extLst>
          </p:cNvPr>
          <p:cNvSpPr>
            <a:spLocks noGrp="1"/>
          </p:cNvSpPr>
          <p:nvPr>
            <p:ph type="body" idx="1"/>
          </p:nvPr>
        </p:nvSpPr>
        <p:spPr/>
        <p:txBody>
          <a:bodyPr/>
          <a:lstStyle/>
          <a:p>
            <a:endParaRPr lang="fr-FR" dirty="0"/>
          </a:p>
          <a:p>
            <a:endParaRPr lang="fr-FR" dirty="0"/>
          </a:p>
        </p:txBody>
      </p:sp>
      <p:sp>
        <p:nvSpPr>
          <p:cNvPr id="4" name="Espace réservé du numéro de diapositive 3">
            <a:extLst>
              <a:ext uri="{FF2B5EF4-FFF2-40B4-BE49-F238E27FC236}">
                <a16:creationId xmlns:a16="http://schemas.microsoft.com/office/drawing/2014/main" id="{A9B61A1B-E7F0-7915-3B5C-7F73C3E5F6B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27211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0DB592-BEFC-AE0B-D256-DC9B4CC81E3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4713989-68E1-5C34-AE65-7E1EC9F6651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D90910E-84B1-2D84-7FCF-C7149973AD03}"/>
              </a:ext>
            </a:extLst>
          </p:cNvPr>
          <p:cNvSpPr>
            <a:spLocks noGrp="1"/>
          </p:cNvSpPr>
          <p:nvPr>
            <p:ph type="body" idx="1"/>
          </p:nvPr>
        </p:nvSpPr>
        <p:spPr/>
        <p:txBody>
          <a:bodyPr/>
          <a:lstStyle/>
          <a:p>
            <a:endParaRPr lang="fr-FR" dirty="0"/>
          </a:p>
          <a:p>
            <a:endParaRPr lang="fr-FR" dirty="0"/>
          </a:p>
        </p:txBody>
      </p:sp>
      <p:sp>
        <p:nvSpPr>
          <p:cNvPr id="4" name="Espace réservé du numéro de diapositive 3">
            <a:extLst>
              <a:ext uri="{FF2B5EF4-FFF2-40B4-BE49-F238E27FC236}">
                <a16:creationId xmlns:a16="http://schemas.microsoft.com/office/drawing/2014/main" id="{13874848-36DB-E2E9-C5F7-12D47BE5B4B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91877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704459-FB4F-08A1-1EDF-FF729566C21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E7520BB-977D-D98B-D91B-F2EA2E237F0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1C04041-B410-706B-6E0C-7BB46AB5B54F}"/>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09EE2AED-54E3-B53C-D3AD-9F4E642F9AD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43852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9CE80A-6D13-7FE4-2635-169D0B7614F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0CA5146-E598-2EFA-8E90-31EC7E6439F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0502868-0197-3908-710A-2F4862DE7675}"/>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5DD1CBAF-1830-03A0-CC5D-2FDB9F7EA4F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18137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5DF86-868C-ED3F-3AFB-7ADE97A0498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19B65D2-5442-9CF4-884B-47D0D5A04C4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EE3B956-5ECB-D1F7-0A8C-50C6B1880A02}"/>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70AAD52C-6959-1B95-F064-1DB46EF75A7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49757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D511F3-A065-7F40-362F-D28A40FD323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B7E2C40-A732-6235-198F-A5B1F4E97DC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A736705A-A92B-D660-89F7-DD8FE91D5930}"/>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0E70BD77-01CD-8364-B856-49F264578AA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21880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6904CD-646C-1670-EA32-28619628DAA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5C95F82-0BAB-A9CC-16E7-12AD2162668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91E6308-EAF4-EA62-D8B7-DCC8791A81EB}"/>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EC8A9A47-681F-98D7-0089-893A086D789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02065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A97F4B-E2CC-0252-198D-1C0402AB6C0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D22AE1C-153B-9E04-E3B1-DD70F72C96C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BC9593D-7F34-8936-26A7-5E9054A4F37C}"/>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0B1B4E7D-DC55-4BD9-E34B-72FCD46807A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3792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095BB0-364C-6207-CF59-781CB6E37DA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A9E159E-CC9F-3F35-FC18-6D647CD3388B}"/>
              </a:ext>
            </a:extLst>
          </p:cNvPr>
          <p:cNvSpPr>
            <a:spLocks noGrp="1" noRot="1" noChangeAspect="1"/>
          </p:cNvSpPr>
          <p:nvPr>
            <p:ph type="sldImg"/>
          </p:nvPr>
        </p:nvSpPr>
        <p:spPr/>
        <p:txBody>
          <a:bodyPr/>
          <a:lstStyle/>
          <a:p>
            <a:endParaRPr lang="fr-FR"/>
          </a:p>
        </p:txBody>
      </p:sp>
      <p:sp>
        <p:nvSpPr>
          <p:cNvPr id="3" name="Espace réservé des notes 2">
            <a:extLst>
              <a:ext uri="{FF2B5EF4-FFF2-40B4-BE49-F238E27FC236}">
                <a16:creationId xmlns:a16="http://schemas.microsoft.com/office/drawing/2014/main" id="{531CF9E3-F00E-9524-381B-FD6BFBF22D38}"/>
              </a:ext>
            </a:extLst>
          </p:cNvPr>
          <p:cNvSpPr>
            <a:spLocks noGrp="1"/>
          </p:cNvSpPr>
          <p:nvPr>
            <p:ph type="body" idx="1"/>
          </p:nvPr>
        </p:nvSpPr>
        <p:spPr/>
        <p:txBody>
          <a:bodyPr/>
          <a:lstStyle/>
          <a:p>
            <a:endParaRPr lang="fr-FR" dirty="0"/>
          </a:p>
          <a:p>
            <a:endParaRPr lang="fr-FR" dirty="0"/>
          </a:p>
        </p:txBody>
      </p:sp>
      <p:sp>
        <p:nvSpPr>
          <p:cNvPr id="4" name="Espace réservé du numéro de diapositive 3">
            <a:extLst>
              <a:ext uri="{FF2B5EF4-FFF2-40B4-BE49-F238E27FC236}">
                <a16:creationId xmlns:a16="http://schemas.microsoft.com/office/drawing/2014/main" id="{0359878D-2A28-173D-1F77-33CABF083E2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89763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66BE9E-A8E6-89F5-9D2F-2E7213B77E7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D22855F-A594-E001-3850-DFEA993D584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4791D60-47ED-0C9F-F9E1-D1C27741208E}"/>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5D627E0B-B16E-AA2B-F50C-EA599AE1DBE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94687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00A618-13D2-7862-885A-A7C1ADEB5E6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06A7388-F70F-DD60-7FA9-A1F71AB1892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030B6AC-5015-5EB0-9EBE-A27CE9AB1D8A}"/>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35DC75FB-589B-D5A1-3893-F581C808683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61508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F668F-01DF-EFB7-9B9F-C99CAE674F9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4D751E1-702D-4886-6243-23387F486D3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28BA314-B5B4-ED8A-CBAF-1BCF5E132281}"/>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F05D4DBF-F1C9-39F6-E633-4845CA7171B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46174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DCB692-210A-F630-7F65-E34439F1EF6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74EE723-A2E3-96CB-3E56-3E7FD80B1B82}"/>
              </a:ext>
            </a:extLst>
          </p:cNvPr>
          <p:cNvSpPr>
            <a:spLocks noGrp="1" noRot="1" noChangeAspect="1"/>
          </p:cNvSpPr>
          <p:nvPr>
            <p:ph type="sldImg"/>
          </p:nvPr>
        </p:nvSpPr>
        <p:spPr/>
        <p:txBody>
          <a:bodyPr/>
          <a:lstStyle/>
          <a:p>
            <a:endParaRPr lang="fr-FR"/>
          </a:p>
        </p:txBody>
      </p:sp>
      <p:sp>
        <p:nvSpPr>
          <p:cNvPr id="3" name="Espace réservé des notes 2">
            <a:extLst>
              <a:ext uri="{FF2B5EF4-FFF2-40B4-BE49-F238E27FC236}">
                <a16:creationId xmlns:a16="http://schemas.microsoft.com/office/drawing/2014/main" id="{EDA34638-CC15-55C4-B504-6E0CC1223BC0}"/>
              </a:ext>
            </a:extLst>
          </p:cNvPr>
          <p:cNvSpPr>
            <a:spLocks noGrp="1"/>
          </p:cNvSpPr>
          <p:nvPr>
            <p:ph type="body" idx="1"/>
          </p:nvPr>
        </p:nvSpPr>
        <p:spPr/>
        <p:txBody>
          <a:bodyPr/>
          <a:lstStyle/>
          <a:p>
            <a:endParaRPr lang="fr-FR" dirty="0"/>
          </a:p>
          <a:p>
            <a:endParaRPr lang="fr-FR" dirty="0"/>
          </a:p>
        </p:txBody>
      </p:sp>
      <p:sp>
        <p:nvSpPr>
          <p:cNvPr id="4" name="Espace réservé du numéro de diapositive 3">
            <a:extLst>
              <a:ext uri="{FF2B5EF4-FFF2-40B4-BE49-F238E27FC236}">
                <a16:creationId xmlns:a16="http://schemas.microsoft.com/office/drawing/2014/main" id="{1464D85D-DCD5-92A8-209C-7AB7870ADE7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22259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2B0FC5-671C-6330-319A-6F75F948BDE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6A18CFF-D5EA-33BA-0106-9397438919BE}"/>
              </a:ext>
            </a:extLst>
          </p:cNvPr>
          <p:cNvSpPr>
            <a:spLocks noGrp="1" noRot="1" noChangeAspect="1"/>
          </p:cNvSpPr>
          <p:nvPr>
            <p:ph type="sldImg"/>
          </p:nvPr>
        </p:nvSpPr>
        <p:spPr/>
        <p:txBody>
          <a:bodyPr/>
          <a:lstStyle/>
          <a:p>
            <a:endParaRPr lang="fr-FR"/>
          </a:p>
        </p:txBody>
      </p:sp>
      <p:sp>
        <p:nvSpPr>
          <p:cNvPr id="3" name="Espace réservé des notes 2">
            <a:extLst>
              <a:ext uri="{FF2B5EF4-FFF2-40B4-BE49-F238E27FC236}">
                <a16:creationId xmlns:a16="http://schemas.microsoft.com/office/drawing/2014/main" id="{3BAD0834-DCB8-5203-77CB-54CCDC963337}"/>
              </a:ext>
            </a:extLst>
          </p:cNvPr>
          <p:cNvSpPr>
            <a:spLocks noGrp="1"/>
          </p:cNvSpPr>
          <p:nvPr>
            <p:ph type="body" idx="1"/>
          </p:nvPr>
        </p:nvSpPr>
        <p:spPr/>
        <p:txBody>
          <a:bodyPr/>
          <a:lstStyle/>
          <a:p>
            <a:endParaRPr lang="fr-FR" dirty="0"/>
          </a:p>
          <a:p>
            <a:endParaRPr lang="fr-FR" dirty="0"/>
          </a:p>
        </p:txBody>
      </p:sp>
      <p:sp>
        <p:nvSpPr>
          <p:cNvPr id="4" name="Espace réservé du numéro de diapositive 3">
            <a:extLst>
              <a:ext uri="{FF2B5EF4-FFF2-40B4-BE49-F238E27FC236}">
                <a16:creationId xmlns:a16="http://schemas.microsoft.com/office/drawing/2014/main" id="{AFBBD3B3-9C9B-0CA1-9253-AF9915754DC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20943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BDEDF-A85C-1BF3-2A8B-5733F6048F3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34E2754-D61B-3046-68DF-9D8FA0B4130A}"/>
              </a:ext>
            </a:extLst>
          </p:cNvPr>
          <p:cNvSpPr>
            <a:spLocks noGrp="1" noRot="1" noChangeAspect="1"/>
          </p:cNvSpPr>
          <p:nvPr>
            <p:ph type="sldImg"/>
          </p:nvPr>
        </p:nvSpPr>
        <p:spPr/>
        <p:txBody>
          <a:bodyPr/>
          <a:lstStyle/>
          <a:p>
            <a:endParaRPr lang="fr-FR"/>
          </a:p>
        </p:txBody>
      </p:sp>
      <p:sp>
        <p:nvSpPr>
          <p:cNvPr id="3" name="Espace réservé des notes 2">
            <a:extLst>
              <a:ext uri="{FF2B5EF4-FFF2-40B4-BE49-F238E27FC236}">
                <a16:creationId xmlns:a16="http://schemas.microsoft.com/office/drawing/2014/main" id="{4A1BCC89-0E2B-59E7-4EC8-1432C3726314}"/>
              </a:ext>
            </a:extLst>
          </p:cNvPr>
          <p:cNvSpPr>
            <a:spLocks noGrp="1"/>
          </p:cNvSpPr>
          <p:nvPr>
            <p:ph type="body" idx="1"/>
          </p:nvPr>
        </p:nvSpPr>
        <p:spPr/>
        <p:txBody>
          <a:bodyPr/>
          <a:lstStyle/>
          <a:p>
            <a:endParaRPr lang="fr-FR" dirty="0"/>
          </a:p>
          <a:p>
            <a:endParaRPr lang="fr-FR" dirty="0"/>
          </a:p>
        </p:txBody>
      </p:sp>
      <p:sp>
        <p:nvSpPr>
          <p:cNvPr id="4" name="Espace réservé du numéro de diapositive 3">
            <a:extLst>
              <a:ext uri="{FF2B5EF4-FFF2-40B4-BE49-F238E27FC236}">
                <a16:creationId xmlns:a16="http://schemas.microsoft.com/office/drawing/2014/main" id="{EBEF54B9-86F6-4E91-C559-6A146DB91B3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71626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1538EA-F065-5D9F-681C-DF078E21074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F519C6A-9423-A567-3DC1-E940024AD7F4}"/>
              </a:ext>
            </a:extLst>
          </p:cNvPr>
          <p:cNvSpPr>
            <a:spLocks noGrp="1" noRot="1" noChangeAspect="1"/>
          </p:cNvSpPr>
          <p:nvPr>
            <p:ph type="sldImg"/>
          </p:nvPr>
        </p:nvSpPr>
        <p:spPr/>
        <p:txBody>
          <a:bodyPr/>
          <a:lstStyle/>
          <a:p>
            <a:endParaRPr lang="fr-FR"/>
          </a:p>
        </p:txBody>
      </p:sp>
      <p:sp>
        <p:nvSpPr>
          <p:cNvPr id="3" name="Espace réservé des notes 2">
            <a:extLst>
              <a:ext uri="{FF2B5EF4-FFF2-40B4-BE49-F238E27FC236}">
                <a16:creationId xmlns:a16="http://schemas.microsoft.com/office/drawing/2014/main" id="{3EEC11A0-EFE4-5AB9-F036-F5A1A803F931}"/>
              </a:ext>
            </a:extLst>
          </p:cNvPr>
          <p:cNvSpPr>
            <a:spLocks noGrp="1"/>
          </p:cNvSpPr>
          <p:nvPr>
            <p:ph type="body" idx="1"/>
          </p:nvPr>
        </p:nvSpPr>
        <p:spPr/>
        <p:txBody>
          <a:bodyPr/>
          <a:lstStyle/>
          <a:p>
            <a:endParaRPr lang="fr-FR" dirty="0"/>
          </a:p>
          <a:p>
            <a:endParaRPr lang="fr-FR" dirty="0"/>
          </a:p>
        </p:txBody>
      </p:sp>
      <p:sp>
        <p:nvSpPr>
          <p:cNvPr id="4" name="Espace réservé du numéro de diapositive 3">
            <a:extLst>
              <a:ext uri="{FF2B5EF4-FFF2-40B4-BE49-F238E27FC236}">
                <a16:creationId xmlns:a16="http://schemas.microsoft.com/office/drawing/2014/main" id="{CF6FA2FA-3DD4-6A1F-B894-E8BDD3934D1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75581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519914-9234-92B8-323C-60C70FCA6DD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4A61005-5DBA-0CB5-0307-1B70B6A7785F}"/>
              </a:ext>
            </a:extLst>
          </p:cNvPr>
          <p:cNvSpPr>
            <a:spLocks noGrp="1" noRot="1" noChangeAspect="1"/>
          </p:cNvSpPr>
          <p:nvPr>
            <p:ph type="sldImg"/>
          </p:nvPr>
        </p:nvSpPr>
        <p:spPr/>
        <p:txBody>
          <a:bodyPr/>
          <a:lstStyle/>
          <a:p>
            <a:endParaRPr lang="fr-FR"/>
          </a:p>
        </p:txBody>
      </p:sp>
      <p:sp>
        <p:nvSpPr>
          <p:cNvPr id="3" name="Espace réservé des notes 2">
            <a:extLst>
              <a:ext uri="{FF2B5EF4-FFF2-40B4-BE49-F238E27FC236}">
                <a16:creationId xmlns:a16="http://schemas.microsoft.com/office/drawing/2014/main" id="{BC33CED4-CE58-9460-3430-F90E0888EF44}"/>
              </a:ext>
            </a:extLst>
          </p:cNvPr>
          <p:cNvSpPr>
            <a:spLocks noGrp="1"/>
          </p:cNvSpPr>
          <p:nvPr>
            <p:ph type="body" idx="1"/>
          </p:nvPr>
        </p:nvSpPr>
        <p:spPr/>
        <p:txBody>
          <a:bodyPr/>
          <a:lstStyle/>
          <a:p>
            <a:endParaRPr lang="fr-FR" dirty="0"/>
          </a:p>
          <a:p>
            <a:endParaRPr lang="fr-FR" dirty="0"/>
          </a:p>
        </p:txBody>
      </p:sp>
      <p:sp>
        <p:nvSpPr>
          <p:cNvPr id="4" name="Espace réservé du numéro de diapositive 3">
            <a:extLst>
              <a:ext uri="{FF2B5EF4-FFF2-40B4-BE49-F238E27FC236}">
                <a16:creationId xmlns:a16="http://schemas.microsoft.com/office/drawing/2014/main" id="{D3571891-BFF3-9E77-D270-D4217BB7305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65256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DF300A-75F8-8779-1589-DD78A268D07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4F594F1-8D1A-1C63-1237-8EBDDDBDA28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A7AFF672-82A2-DA36-0633-86B6D450E559}"/>
              </a:ext>
            </a:extLst>
          </p:cNvPr>
          <p:cNvSpPr>
            <a:spLocks noGrp="1"/>
          </p:cNvSpPr>
          <p:nvPr>
            <p:ph type="body" idx="1"/>
          </p:nvPr>
        </p:nvSpPr>
        <p:spPr/>
        <p:txBody>
          <a:bodyPr/>
          <a:lstStyle/>
          <a:p>
            <a:endParaRPr lang="fr-FR" dirty="0"/>
          </a:p>
          <a:p>
            <a:endParaRPr lang="fr-FR" dirty="0"/>
          </a:p>
        </p:txBody>
      </p:sp>
      <p:sp>
        <p:nvSpPr>
          <p:cNvPr id="4" name="Espace réservé du numéro de diapositive 3">
            <a:extLst>
              <a:ext uri="{FF2B5EF4-FFF2-40B4-BE49-F238E27FC236}">
                <a16:creationId xmlns:a16="http://schemas.microsoft.com/office/drawing/2014/main" id="{D6082C2E-5162-B9E1-EFAC-BAFA7E88E19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70042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DF300A-75F8-8779-1589-DD78A268D07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4F594F1-8D1A-1C63-1237-8EBDDDBDA28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A7AFF672-82A2-DA36-0633-86B6D450E559}"/>
              </a:ext>
            </a:extLst>
          </p:cNvPr>
          <p:cNvSpPr>
            <a:spLocks noGrp="1"/>
          </p:cNvSpPr>
          <p:nvPr>
            <p:ph type="body" idx="1"/>
          </p:nvPr>
        </p:nvSpPr>
        <p:spPr/>
        <p:txBody>
          <a:bodyPr/>
          <a:lstStyle/>
          <a:p>
            <a:endParaRPr lang="fr-FR" dirty="0"/>
          </a:p>
          <a:p>
            <a:endParaRPr lang="fr-FR" dirty="0"/>
          </a:p>
        </p:txBody>
      </p:sp>
      <p:sp>
        <p:nvSpPr>
          <p:cNvPr id="4" name="Espace réservé du numéro de diapositive 3">
            <a:extLst>
              <a:ext uri="{FF2B5EF4-FFF2-40B4-BE49-F238E27FC236}">
                <a16:creationId xmlns:a16="http://schemas.microsoft.com/office/drawing/2014/main" id="{D6082C2E-5162-B9E1-EFAC-BAFA7E88E19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70042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6723C32-9411-4D89-B479-1422F396A9E4}"/>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27A85DF5-FC0B-4AB9-A8EE-CA17A04A88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58019AC0-34A7-4929-B1E8-F155595CD1DB}"/>
              </a:ext>
            </a:extLst>
          </p:cNvPr>
          <p:cNvSpPr>
            <a:spLocks noGrp="1"/>
          </p:cNvSpPr>
          <p:nvPr>
            <p:ph type="dt" sz="half" idx="10"/>
          </p:nvPr>
        </p:nvSpPr>
        <p:spPr/>
        <p:txBody>
          <a:bodyPr/>
          <a:lstStyle/>
          <a:p>
            <a:fld id="{5DBCDE1C-52F2-40DD-9448-DF7D6B392807}" type="datetime1">
              <a:rPr lang="fr-FR" smtClean="0"/>
              <a:t>31/03/2026</a:t>
            </a:fld>
            <a:endParaRPr lang="fr-FR" dirty="0"/>
          </a:p>
        </p:txBody>
      </p:sp>
      <p:sp>
        <p:nvSpPr>
          <p:cNvPr id="5" name="Espace réservé du pied de page 4">
            <a:extLst>
              <a:ext uri="{FF2B5EF4-FFF2-40B4-BE49-F238E27FC236}">
                <a16:creationId xmlns:a16="http://schemas.microsoft.com/office/drawing/2014/main" id="{D1902486-63B5-44C3-BAE8-28FC3CCFBDB0}"/>
              </a:ext>
            </a:extLst>
          </p:cNvPr>
          <p:cNvSpPr>
            <a:spLocks noGrp="1"/>
          </p:cNvSpPr>
          <p:nvPr>
            <p:ph type="ftr" sz="quarter" idx="11"/>
          </p:nvPr>
        </p:nvSpPr>
        <p:spPr/>
        <p:txBody>
          <a:bodyPr/>
          <a:lstStyle/>
          <a:p>
            <a:r>
              <a:rPr lang="fr-FR" dirty="0"/>
              <a:t>Libre de droits</a:t>
            </a:r>
          </a:p>
        </p:txBody>
      </p:sp>
      <p:sp>
        <p:nvSpPr>
          <p:cNvPr id="6" name="Espace réservé du numéro de diapositive 5">
            <a:extLst>
              <a:ext uri="{FF2B5EF4-FFF2-40B4-BE49-F238E27FC236}">
                <a16:creationId xmlns:a16="http://schemas.microsoft.com/office/drawing/2014/main" id="{C93E115F-E443-4937-AE2E-B6F0FF0A0900}"/>
              </a:ext>
            </a:extLst>
          </p:cNvPr>
          <p:cNvSpPr>
            <a:spLocks noGrp="1"/>
          </p:cNvSpPr>
          <p:nvPr>
            <p:ph type="sldNum" sz="quarter" idx="12"/>
          </p:nvPr>
        </p:nvSpPr>
        <p:spPr/>
        <p:txBody>
          <a:bodyPr/>
          <a:lstStyle/>
          <a:p>
            <a:fld id="{4DF7D97E-71B9-4DB7-9BC9-BF255CF45BEE}" type="slidenum">
              <a:rPr lang="fr-FR" smtClean="0"/>
              <a:t>‹N°›</a:t>
            </a:fld>
            <a:endParaRPr lang="fr-FR" dirty="0"/>
          </a:p>
        </p:txBody>
      </p:sp>
    </p:spTree>
    <p:extLst>
      <p:ext uri="{BB962C8B-B14F-4D97-AF65-F5344CB8AC3E}">
        <p14:creationId xmlns:p14="http://schemas.microsoft.com/office/powerpoint/2010/main" val="2147997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83AB01-2DE8-4E6A-B27C-B1AE5ACCE1E4}"/>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AC72AF9D-6885-4D22-8782-8A0D02FE6743}"/>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4994B64-EF13-49EA-A09D-6CA623CD1F53}"/>
              </a:ext>
            </a:extLst>
          </p:cNvPr>
          <p:cNvSpPr>
            <a:spLocks noGrp="1"/>
          </p:cNvSpPr>
          <p:nvPr>
            <p:ph type="dt" sz="half" idx="10"/>
          </p:nvPr>
        </p:nvSpPr>
        <p:spPr/>
        <p:txBody>
          <a:bodyPr/>
          <a:lstStyle/>
          <a:p>
            <a:fld id="{3E6DB506-DC14-4021-9044-340B97488E29}" type="datetime1">
              <a:rPr lang="fr-FR" smtClean="0"/>
              <a:t>31/03/2026</a:t>
            </a:fld>
            <a:endParaRPr lang="fr-FR" dirty="0"/>
          </a:p>
        </p:txBody>
      </p:sp>
      <p:sp>
        <p:nvSpPr>
          <p:cNvPr id="5" name="Espace réservé du pied de page 4">
            <a:extLst>
              <a:ext uri="{FF2B5EF4-FFF2-40B4-BE49-F238E27FC236}">
                <a16:creationId xmlns:a16="http://schemas.microsoft.com/office/drawing/2014/main" id="{DAA0DDA1-4934-4CDC-A8A9-0B85126820A7}"/>
              </a:ext>
            </a:extLst>
          </p:cNvPr>
          <p:cNvSpPr>
            <a:spLocks noGrp="1"/>
          </p:cNvSpPr>
          <p:nvPr>
            <p:ph type="ftr" sz="quarter" idx="11"/>
          </p:nvPr>
        </p:nvSpPr>
        <p:spPr/>
        <p:txBody>
          <a:bodyPr/>
          <a:lstStyle/>
          <a:p>
            <a:r>
              <a:rPr lang="fr-FR" dirty="0"/>
              <a:t>Libre de droits</a:t>
            </a:r>
          </a:p>
        </p:txBody>
      </p:sp>
      <p:sp>
        <p:nvSpPr>
          <p:cNvPr id="6" name="Espace réservé du numéro de diapositive 5">
            <a:extLst>
              <a:ext uri="{FF2B5EF4-FFF2-40B4-BE49-F238E27FC236}">
                <a16:creationId xmlns:a16="http://schemas.microsoft.com/office/drawing/2014/main" id="{EFEF93B7-444A-433B-AA85-C5869607999C}"/>
              </a:ext>
            </a:extLst>
          </p:cNvPr>
          <p:cNvSpPr>
            <a:spLocks noGrp="1"/>
          </p:cNvSpPr>
          <p:nvPr>
            <p:ph type="sldNum" sz="quarter" idx="12"/>
          </p:nvPr>
        </p:nvSpPr>
        <p:spPr/>
        <p:txBody>
          <a:bodyPr/>
          <a:lstStyle/>
          <a:p>
            <a:fld id="{4DF7D97E-71B9-4DB7-9BC9-BF255CF45BEE}" type="slidenum">
              <a:rPr lang="fr-FR" smtClean="0"/>
              <a:t>‹N°›</a:t>
            </a:fld>
            <a:endParaRPr lang="fr-FR" dirty="0"/>
          </a:p>
        </p:txBody>
      </p:sp>
    </p:spTree>
    <p:extLst>
      <p:ext uri="{BB962C8B-B14F-4D97-AF65-F5344CB8AC3E}">
        <p14:creationId xmlns:p14="http://schemas.microsoft.com/office/powerpoint/2010/main" val="5106291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CF83C7AF-2B80-4DA7-B2D9-4D96A293F8B9}"/>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961B7944-38CC-43B9-A9F6-063137C00437}"/>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5237942-1A0F-4AF7-A7D9-041015479361}"/>
              </a:ext>
            </a:extLst>
          </p:cNvPr>
          <p:cNvSpPr>
            <a:spLocks noGrp="1"/>
          </p:cNvSpPr>
          <p:nvPr>
            <p:ph type="dt" sz="half" idx="10"/>
          </p:nvPr>
        </p:nvSpPr>
        <p:spPr/>
        <p:txBody>
          <a:bodyPr/>
          <a:lstStyle/>
          <a:p>
            <a:fld id="{41C1E139-7F08-4FBD-B3EA-8BA434EB2F22}" type="datetime1">
              <a:rPr lang="fr-FR" smtClean="0"/>
              <a:t>31/03/2026</a:t>
            </a:fld>
            <a:endParaRPr lang="fr-FR" dirty="0"/>
          </a:p>
        </p:txBody>
      </p:sp>
      <p:sp>
        <p:nvSpPr>
          <p:cNvPr id="5" name="Espace réservé du pied de page 4">
            <a:extLst>
              <a:ext uri="{FF2B5EF4-FFF2-40B4-BE49-F238E27FC236}">
                <a16:creationId xmlns:a16="http://schemas.microsoft.com/office/drawing/2014/main" id="{2F212996-26E3-4989-B209-D4F3611326D5}"/>
              </a:ext>
            </a:extLst>
          </p:cNvPr>
          <p:cNvSpPr>
            <a:spLocks noGrp="1"/>
          </p:cNvSpPr>
          <p:nvPr>
            <p:ph type="ftr" sz="quarter" idx="11"/>
          </p:nvPr>
        </p:nvSpPr>
        <p:spPr/>
        <p:txBody>
          <a:bodyPr/>
          <a:lstStyle/>
          <a:p>
            <a:r>
              <a:rPr lang="fr-FR" dirty="0"/>
              <a:t>Libre de droits</a:t>
            </a:r>
          </a:p>
        </p:txBody>
      </p:sp>
      <p:sp>
        <p:nvSpPr>
          <p:cNvPr id="6" name="Espace réservé du numéro de diapositive 5">
            <a:extLst>
              <a:ext uri="{FF2B5EF4-FFF2-40B4-BE49-F238E27FC236}">
                <a16:creationId xmlns:a16="http://schemas.microsoft.com/office/drawing/2014/main" id="{2856E13B-9C1F-4B9C-AEEF-1CA777C11617}"/>
              </a:ext>
            </a:extLst>
          </p:cNvPr>
          <p:cNvSpPr>
            <a:spLocks noGrp="1"/>
          </p:cNvSpPr>
          <p:nvPr>
            <p:ph type="sldNum" sz="quarter" idx="12"/>
          </p:nvPr>
        </p:nvSpPr>
        <p:spPr/>
        <p:txBody>
          <a:bodyPr/>
          <a:lstStyle/>
          <a:p>
            <a:fld id="{4DF7D97E-71B9-4DB7-9BC9-BF255CF45BEE}" type="slidenum">
              <a:rPr lang="fr-FR" smtClean="0"/>
              <a:t>‹N°›</a:t>
            </a:fld>
            <a:endParaRPr lang="fr-FR" dirty="0"/>
          </a:p>
        </p:txBody>
      </p:sp>
    </p:spTree>
    <p:extLst>
      <p:ext uri="{BB962C8B-B14F-4D97-AF65-F5344CB8AC3E}">
        <p14:creationId xmlns:p14="http://schemas.microsoft.com/office/powerpoint/2010/main" val="5611375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DA2911-01F7-43AC-BD9B-F854BE2B6AF3}"/>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EE8AD944-0B0E-4E74-80C0-3409E7112BB7}"/>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68F63BE-2762-4062-AAFC-3F9F06C6F051}"/>
              </a:ext>
            </a:extLst>
          </p:cNvPr>
          <p:cNvSpPr>
            <a:spLocks noGrp="1"/>
          </p:cNvSpPr>
          <p:nvPr>
            <p:ph type="dt" sz="half" idx="10"/>
          </p:nvPr>
        </p:nvSpPr>
        <p:spPr/>
        <p:txBody>
          <a:bodyPr/>
          <a:lstStyle/>
          <a:p>
            <a:fld id="{540D6844-A2FD-4037-BC54-BC3BEA0E0ADE}" type="datetime1">
              <a:rPr lang="fr-FR" smtClean="0"/>
              <a:t>31/03/2026</a:t>
            </a:fld>
            <a:endParaRPr lang="fr-FR" dirty="0"/>
          </a:p>
        </p:txBody>
      </p:sp>
      <p:sp>
        <p:nvSpPr>
          <p:cNvPr id="5" name="Espace réservé du pied de page 4">
            <a:extLst>
              <a:ext uri="{FF2B5EF4-FFF2-40B4-BE49-F238E27FC236}">
                <a16:creationId xmlns:a16="http://schemas.microsoft.com/office/drawing/2014/main" id="{FFE68A13-0CCD-4A44-AAEF-A78A700E913A}"/>
              </a:ext>
            </a:extLst>
          </p:cNvPr>
          <p:cNvSpPr>
            <a:spLocks noGrp="1"/>
          </p:cNvSpPr>
          <p:nvPr>
            <p:ph type="ftr" sz="quarter" idx="11"/>
          </p:nvPr>
        </p:nvSpPr>
        <p:spPr/>
        <p:txBody>
          <a:bodyPr/>
          <a:lstStyle/>
          <a:p>
            <a:r>
              <a:rPr lang="fr-FR" dirty="0"/>
              <a:t>Libre de droits</a:t>
            </a:r>
          </a:p>
        </p:txBody>
      </p:sp>
      <p:sp>
        <p:nvSpPr>
          <p:cNvPr id="6" name="Espace réservé du numéro de diapositive 5">
            <a:extLst>
              <a:ext uri="{FF2B5EF4-FFF2-40B4-BE49-F238E27FC236}">
                <a16:creationId xmlns:a16="http://schemas.microsoft.com/office/drawing/2014/main" id="{753B70B5-A0A9-4E5D-B1E5-387854E2A8D8}"/>
              </a:ext>
            </a:extLst>
          </p:cNvPr>
          <p:cNvSpPr>
            <a:spLocks noGrp="1"/>
          </p:cNvSpPr>
          <p:nvPr>
            <p:ph type="sldNum" sz="quarter" idx="12"/>
          </p:nvPr>
        </p:nvSpPr>
        <p:spPr/>
        <p:txBody>
          <a:bodyPr/>
          <a:lstStyle/>
          <a:p>
            <a:fld id="{4DF7D97E-71B9-4DB7-9BC9-BF255CF45BEE}" type="slidenum">
              <a:rPr lang="fr-FR" smtClean="0"/>
              <a:t>‹N°›</a:t>
            </a:fld>
            <a:endParaRPr lang="fr-FR" dirty="0"/>
          </a:p>
        </p:txBody>
      </p:sp>
    </p:spTree>
    <p:extLst>
      <p:ext uri="{BB962C8B-B14F-4D97-AF65-F5344CB8AC3E}">
        <p14:creationId xmlns:p14="http://schemas.microsoft.com/office/powerpoint/2010/main" val="6799365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21EE2D1-4A34-426B-A217-25B18F96094C}"/>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D6D5F6AF-56DB-4674-B175-66287F17170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DAAD4865-0B2B-4046-8253-2F42A2230CA7}"/>
              </a:ext>
            </a:extLst>
          </p:cNvPr>
          <p:cNvSpPr>
            <a:spLocks noGrp="1"/>
          </p:cNvSpPr>
          <p:nvPr>
            <p:ph type="dt" sz="half" idx="10"/>
          </p:nvPr>
        </p:nvSpPr>
        <p:spPr/>
        <p:txBody>
          <a:bodyPr/>
          <a:lstStyle/>
          <a:p>
            <a:fld id="{C9C12CC7-43C4-488C-9FD0-07302704C5A2}" type="datetime1">
              <a:rPr lang="fr-FR" smtClean="0"/>
              <a:t>31/03/2026</a:t>
            </a:fld>
            <a:endParaRPr lang="fr-FR" dirty="0"/>
          </a:p>
        </p:txBody>
      </p:sp>
      <p:sp>
        <p:nvSpPr>
          <p:cNvPr id="5" name="Espace réservé du pied de page 4">
            <a:extLst>
              <a:ext uri="{FF2B5EF4-FFF2-40B4-BE49-F238E27FC236}">
                <a16:creationId xmlns:a16="http://schemas.microsoft.com/office/drawing/2014/main" id="{48D8A742-00E8-45AC-844D-5B55AC2088E5}"/>
              </a:ext>
            </a:extLst>
          </p:cNvPr>
          <p:cNvSpPr>
            <a:spLocks noGrp="1"/>
          </p:cNvSpPr>
          <p:nvPr>
            <p:ph type="ftr" sz="quarter" idx="11"/>
          </p:nvPr>
        </p:nvSpPr>
        <p:spPr/>
        <p:txBody>
          <a:bodyPr/>
          <a:lstStyle/>
          <a:p>
            <a:r>
              <a:rPr lang="fr-FR" dirty="0"/>
              <a:t>Libre de droits</a:t>
            </a:r>
          </a:p>
        </p:txBody>
      </p:sp>
      <p:sp>
        <p:nvSpPr>
          <p:cNvPr id="6" name="Espace réservé du numéro de diapositive 5">
            <a:extLst>
              <a:ext uri="{FF2B5EF4-FFF2-40B4-BE49-F238E27FC236}">
                <a16:creationId xmlns:a16="http://schemas.microsoft.com/office/drawing/2014/main" id="{D159E82D-64C5-4AB9-92B7-A12EB5C69701}"/>
              </a:ext>
            </a:extLst>
          </p:cNvPr>
          <p:cNvSpPr>
            <a:spLocks noGrp="1"/>
          </p:cNvSpPr>
          <p:nvPr>
            <p:ph type="sldNum" sz="quarter" idx="12"/>
          </p:nvPr>
        </p:nvSpPr>
        <p:spPr/>
        <p:txBody>
          <a:bodyPr/>
          <a:lstStyle/>
          <a:p>
            <a:fld id="{4DF7D97E-71B9-4DB7-9BC9-BF255CF45BEE}" type="slidenum">
              <a:rPr lang="fr-FR" smtClean="0"/>
              <a:t>‹N°›</a:t>
            </a:fld>
            <a:endParaRPr lang="fr-FR" dirty="0"/>
          </a:p>
        </p:txBody>
      </p:sp>
    </p:spTree>
    <p:extLst>
      <p:ext uri="{BB962C8B-B14F-4D97-AF65-F5344CB8AC3E}">
        <p14:creationId xmlns:p14="http://schemas.microsoft.com/office/powerpoint/2010/main" val="7445433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6CF4668-67E2-4836-A33A-C78658128454}"/>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453D29DB-3B88-4A5D-BF9A-0214508D0FF0}"/>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732FC6A8-36AF-4745-9E4F-A00AE322ABC8}"/>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3183D983-5293-4F8B-B346-597C5A583B32}"/>
              </a:ext>
            </a:extLst>
          </p:cNvPr>
          <p:cNvSpPr>
            <a:spLocks noGrp="1"/>
          </p:cNvSpPr>
          <p:nvPr>
            <p:ph type="dt" sz="half" idx="10"/>
          </p:nvPr>
        </p:nvSpPr>
        <p:spPr/>
        <p:txBody>
          <a:bodyPr/>
          <a:lstStyle/>
          <a:p>
            <a:fld id="{30A5696B-6E9B-40CA-B96F-C4B1D16628BB}" type="datetime1">
              <a:rPr lang="fr-FR" smtClean="0"/>
              <a:t>31/03/2026</a:t>
            </a:fld>
            <a:endParaRPr lang="fr-FR" dirty="0"/>
          </a:p>
        </p:txBody>
      </p:sp>
      <p:sp>
        <p:nvSpPr>
          <p:cNvPr id="6" name="Espace réservé du pied de page 5">
            <a:extLst>
              <a:ext uri="{FF2B5EF4-FFF2-40B4-BE49-F238E27FC236}">
                <a16:creationId xmlns:a16="http://schemas.microsoft.com/office/drawing/2014/main" id="{81C5E59B-69E9-4F86-B7F0-9C5970112356}"/>
              </a:ext>
            </a:extLst>
          </p:cNvPr>
          <p:cNvSpPr>
            <a:spLocks noGrp="1"/>
          </p:cNvSpPr>
          <p:nvPr>
            <p:ph type="ftr" sz="quarter" idx="11"/>
          </p:nvPr>
        </p:nvSpPr>
        <p:spPr/>
        <p:txBody>
          <a:bodyPr/>
          <a:lstStyle/>
          <a:p>
            <a:r>
              <a:rPr lang="fr-FR" dirty="0"/>
              <a:t>Libre de droits</a:t>
            </a:r>
          </a:p>
        </p:txBody>
      </p:sp>
      <p:sp>
        <p:nvSpPr>
          <p:cNvPr id="7" name="Espace réservé du numéro de diapositive 6">
            <a:extLst>
              <a:ext uri="{FF2B5EF4-FFF2-40B4-BE49-F238E27FC236}">
                <a16:creationId xmlns:a16="http://schemas.microsoft.com/office/drawing/2014/main" id="{CDEC24C8-9AC6-4247-A51F-D3DABDE0DB73}"/>
              </a:ext>
            </a:extLst>
          </p:cNvPr>
          <p:cNvSpPr>
            <a:spLocks noGrp="1"/>
          </p:cNvSpPr>
          <p:nvPr>
            <p:ph type="sldNum" sz="quarter" idx="12"/>
          </p:nvPr>
        </p:nvSpPr>
        <p:spPr/>
        <p:txBody>
          <a:bodyPr/>
          <a:lstStyle/>
          <a:p>
            <a:fld id="{4DF7D97E-71B9-4DB7-9BC9-BF255CF45BEE}" type="slidenum">
              <a:rPr lang="fr-FR" smtClean="0"/>
              <a:t>‹N°›</a:t>
            </a:fld>
            <a:endParaRPr lang="fr-FR" dirty="0"/>
          </a:p>
        </p:txBody>
      </p:sp>
    </p:spTree>
    <p:extLst>
      <p:ext uri="{BB962C8B-B14F-4D97-AF65-F5344CB8AC3E}">
        <p14:creationId xmlns:p14="http://schemas.microsoft.com/office/powerpoint/2010/main" val="39711217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03079B-88B6-4BE4-BBE9-97C42C88A0FC}"/>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889042C0-572E-4DA2-B1DB-5C023B9670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4D436812-8300-44FC-84E1-082BE7884C0B}"/>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FC1EDF78-AAE4-4DE9-9608-89BD528D0D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F05F8C1F-6DA0-4432-8E10-47B4638AF77C}"/>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985524C6-83CD-431D-A107-68D00AF7AA9E}"/>
              </a:ext>
            </a:extLst>
          </p:cNvPr>
          <p:cNvSpPr>
            <a:spLocks noGrp="1"/>
          </p:cNvSpPr>
          <p:nvPr>
            <p:ph type="dt" sz="half" idx="10"/>
          </p:nvPr>
        </p:nvSpPr>
        <p:spPr/>
        <p:txBody>
          <a:bodyPr/>
          <a:lstStyle/>
          <a:p>
            <a:fld id="{F8141974-D0CE-4C01-A82E-AB60533AB66A}" type="datetime1">
              <a:rPr lang="fr-FR" smtClean="0"/>
              <a:t>31/03/2026</a:t>
            </a:fld>
            <a:endParaRPr lang="fr-FR" dirty="0"/>
          </a:p>
        </p:txBody>
      </p:sp>
      <p:sp>
        <p:nvSpPr>
          <p:cNvPr id="8" name="Espace réservé du pied de page 7">
            <a:extLst>
              <a:ext uri="{FF2B5EF4-FFF2-40B4-BE49-F238E27FC236}">
                <a16:creationId xmlns:a16="http://schemas.microsoft.com/office/drawing/2014/main" id="{F784FC64-464A-40DF-A18E-06C100742C39}"/>
              </a:ext>
            </a:extLst>
          </p:cNvPr>
          <p:cNvSpPr>
            <a:spLocks noGrp="1"/>
          </p:cNvSpPr>
          <p:nvPr>
            <p:ph type="ftr" sz="quarter" idx="11"/>
          </p:nvPr>
        </p:nvSpPr>
        <p:spPr/>
        <p:txBody>
          <a:bodyPr/>
          <a:lstStyle/>
          <a:p>
            <a:r>
              <a:rPr lang="fr-FR" dirty="0"/>
              <a:t>Libre de droits</a:t>
            </a:r>
          </a:p>
        </p:txBody>
      </p:sp>
      <p:sp>
        <p:nvSpPr>
          <p:cNvPr id="9" name="Espace réservé du numéro de diapositive 8">
            <a:extLst>
              <a:ext uri="{FF2B5EF4-FFF2-40B4-BE49-F238E27FC236}">
                <a16:creationId xmlns:a16="http://schemas.microsoft.com/office/drawing/2014/main" id="{273B1D5C-17C0-452C-BD3B-5FAA560AB6B0}"/>
              </a:ext>
            </a:extLst>
          </p:cNvPr>
          <p:cNvSpPr>
            <a:spLocks noGrp="1"/>
          </p:cNvSpPr>
          <p:nvPr>
            <p:ph type="sldNum" sz="quarter" idx="12"/>
          </p:nvPr>
        </p:nvSpPr>
        <p:spPr/>
        <p:txBody>
          <a:bodyPr/>
          <a:lstStyle/>
          <a:p>
            <a:fld id="{4DF7D97E-71B9-4DB7-9BC9-BF255CF45BEE}" type="slidenum">
              <a:rPr lang="fr-FR" smtClean="0"/>
              <a:t>‹N°›</a:t>
            </a:fld>
            <a:endParaRPr lang="fr-FR" dirty="0"/>
          </a:p>
        </p:txBody>
      </p:sp>
    </p:spTree>
    <p:extLst>
      <p:ext uri="{BB962C8B-B14F-4D97-AF65-F5344CB8AC3E}">
        <p14:creationId xmlns:p14="http://schemas.microsoft.com/office/powerpoint/2010/main" val="26894007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094F26-B5D4-4CE7-8A85-CD57723A3E18}"/>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5E17748B-F52F-496C-BD11-3394822C5881}"/>
              </a:ext>
            </a:extLst>
          </p:cNvPr>
          <p:cNvSpPr>
            <a:spLocks noGrp="1"/>
          </p:cNvSpPr>
          <p:nvPr>
            <p:ph type="dt" sz="half" idx="10"/>
          </p:nvPr>
        </p:nvSpPr>
        <p:spPr/>
        <p:txBody>
          <a:bodyPr/>
          <a:lstStyle/>
          <a:p>
            <a:fld id="{57061D21-A788-4B8D-9CD0-78CC583B12AB}" type="datetime1">
              <a:rPr lang="fr-FR" smtClean="0"/>
              <a:t>31/03/2026</a:t>
            </a:fld>
            <a:endParaRPr lang="fr-FR" dirty="0"/>
          </a:p>
        </p:txBody>
      </p:sp>
      <p:sp>
        <p:nvSpPr>
          <p:cNvPr id="4" name="Espace réservé du pied de page 3">
            <a:extLst>
              <a:ext uri="{FF2B5EF4-FFF2-40B4-BE49-F238E27FC236}">
                <a16:creationId xmlns:a16="http://schemas.microsoft.com/office/drawing/2014/main" id="{5DCD1313-09E9-41BE-AB16-5FA664C65C42}"/>
              </a:ext>
            </a:extLst>
          </p:cNvPr>
          <p:cNvSpPr>
            <a:spLocks noGrp="1"/>
          </p:cNvSpPr>
          <p:nvPr>
            <p:ph type="ftr" sz="quarter" idx="11"/>
          </p:nvPr>
        </p:nvSpPr>
        <p:spPr/>
        <p:txBody>
          <a:bodyPr/>
          <a:lstStyle/>
          <a:p>
            <a:r>
              <a:rPr lang="fr-FR" dirty="0"/>
              <a:t>Libre de droits</a:t>
            </a:r>
          </a:p>
        </p:txBody>
      </p:sp>
      <p:sp>
        <p:nvSpPr>
          <p:cNvPr id="5" name="Espace réservé du numéro de diapositive 4">
            <a:extLst>
              <a:ext uri="{FF2B5EF4-FFF2-40B4-BE49-F238E27FC236}">
                <a16:creationId xmlns:a16="http://schemas.microsoft.com/office/drawing/2014/main" id="{225B3157-8A44-4564-B5B7-6F254C21AC34}"/>
              </a:ext>
            </a:extLst>
          </p:cNvPr>
          <p:cNvSpPr>
            <a:spLocks noGrp="1"/>
          </p:cNvSpPr>
          <p:nvPr>
            <p:ph type="sldNum" sz="quarter" idx="12"/>
          </p:nvPr>
        </p:nvSpPr>
        <p:spPr/>
        <p:txBody>
          <a:bodyPr/>
          <a:lstStyle/>
          <a:p>
            <a:fld id="{4DF7D97E-71B9-4DB7-9BC9-BF255CF45BEE}" type="slidenum">
              <a:rPr lang="fr-FR" smtClean="0"/>
              <a:t>‹N°›</a:t>
            </a:fld>
            <a:endParaRPr lang="fr-FR" dirty="0"/>
          </a:p>
        </p:txBody>
      </p:sp>
    </p:spTree>
    <p:extLst>
      <p:ext uri="{BB962C8B-B14F-4D97-AF65-F5344CB8AC3E}">
        <p14:creationId xmlns:p14="http://schemas.microsoft.com/office/powerpoint/2010/main" val="7069364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4087DE60-70B3-4D6B-838F-389F16A739C8}"/>
              </a:ext>
            </a:extLst>
          </p:cNvPr>
          <p:cNvSpPr>
            <a:spLocks noGrp="1"/>
          </p:cNvSpPr>
          <p:nvPr>
            <p:ph type="dt" sz="half" idx="10"/>
          </p:nvPr>
        </p:nvSpPr>
        <p:spPr/>
        <p:txBody>
          <a:bodyPr/>
          <a:lstStyle/>
          <a:p>
            <a:fld id="{7200E9BD-24E9-4538-BFB7-8BC796593A73}" type="datetime1">
              <a:rPr lang="fr-FR" smtClean="0"/>
              <a:t>31/03/2026</a:t>
            </a:fld>
            <a:endParaRPr lang="fr-FR" dirty="0"/>
          </a:p>
        </p:txBody>
      </p:sp>
      <p:sp>
        <p:nvSpPr>
          <p:cNvPr id="3" name="Espace réservé du pied de page 2">
            <a:extLst>
              <a:ext uri="{FF2B5EF4-FFF2-40B4-BE49-F238E27FC236}">
                <a16:creationId xmlns:a16="http://schemas.microsoft.com/office/drawing/2014/main" id="{7F55B05E-1377-4789-82D3-1F35AA2C5159}"/>
              </a:ext>
            </a:extLst>
          </p:cNvPr>
          <p:cNvSpPr>
            <a:spLocks noGrp="1"/>
          </p:cNvSpPr>
          <p:nvPr>
            <p:ph type="ftr" sz="quarter" idx="11"/>
          </p:nvPr>
        </p:nvSpPr>
        <p:spPr/>
        <p:txBody>
          <a:bodyPr/>
          <a:lstStyle/>
          <a:p>
            <a:r>
              <a:rPr lang="fr-FR" dirty="0"/>
              <a:t>Libre de droits</a:t>
            </a:r>
          </a:p>
        </p:txBody>
      </p:sp>
      <p:sp>
        <p:nvSpPr>
          <p:cNvPr id="4" name="Espace réservé du numéro de diapositive 3">
            <a:extLst>
              <a:ext uri="{FF2B5EF4-FFF2-40B4-BE49-F238E27FC236}">
                <a16:creationId xmlns:a16="http://schemas.microsoft.com/office/drawing/2014/main" id="{32F7FB97-6BB1-4E0B-831F-B9E43CF49703}"/>
              </a:ext>
            </a:extLst>
          </p:cNvPr>
          <p:cNvSpPr>
            <a:spLocks noGrp="1"/>
          </p:cNvSpPr>
          <p:nvPr>
            <p:ph type="sldNum" sz="quarter" idx="12"/>
          </p:nvPr>
        </p:nvSpPr>
        <p:spPr/>
        <p:txBody>
          <a:bodyPr/>
          <a:lstStyle/>
          <a:p>
            <a:fld id="{4DF7D97E-71B9-4DB7-9BC9-BF255CF45BEE}" type="slidenum">
              <a:rPr lang="fr-FR" smtClean="0"/>
              <a:t>‹N°›</a:t>
            </a:fld>
            <a:endParaRPr lang="fr-FR" dirty="0"/>
          </a:p>
        </p:txBody>
      </p:sp>
    </p:spTree>
    <p:extLst>
      <p:ext uri="{BB962C8B-B14F-4D97-AF65-F5344CB8AC3E}">
        <p14:creationId xmlns:p14="http://schemas.microsoft.com/office/powerpoint/2010/main" val="35865110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4B6F2BD-0C0A-4755-B732-D4C33993CE56}"/>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5D0899A8-A6B9-46F4-9F49-D49820015D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BF2DE54C-C417-4070-A6D3-BB8628DFEC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9297D756-88E0-42E5-AD04-F789A81A2A24}"/>
              </a:ext>
            </a:extLst>
          </p:cNvPr>
          <p:cNvSpPr>
            <a:spLocks noGrp="1"/>
          </p:cNvSpPr>
          <p:nvPr>
            <p:ph type="dt" sz="half" idx="10"/>
          </p:nvPr>
        </p:nvSpPr>
        <p:spPr/>
        <p:txBody>
          <a:bodyPr/>
          <a:lstStyle/>
          <a:p>
            <a:fld id="{A002B423-8784-4560-97EE-08FEB3D3E942}" type="datetime1">
              <a:rPr lang="fr-FR" smtClean="0"/>
              <a:t>31/03/2026</a:t>
            </a:fld>
            <a:endParaRPr lang="fr-FR" dirty="0"/>
          </a:p>
        </p:txBody>
      </p:sp>
      <p:sp>
        <p:nvSpPr>
          <p:cNvPr id="6" name="Espace réservé du pied de page 5">
            <a:extLst>
              <a:ext uri="{FF2B5EF4-FFF2-40B4-BE49-F238E27FC236}">
                <a16:creationId xmlns:a16="http://schemas.microsoft.com/office/drawing/2014/main" id="{DD0BA53A-0D1C-4EE6-9023-242A327F75F6}"/>
              </a:ext>
            </a:extLst>
          </p:cNvPr>
          <p:cNvSpPr>
            <a:spLocks noGrp="1"/>
          </p:cNvSpPr>
          <p:nvPr>
            <p:ph type="ftr" sz="quarter" idx="11"/>
          </p:nvPr>
        </p:nvSpPr>
        <p:spPr/>
        <p:txBody>
          <a:bodyPr/>
          <a:lstStyle/>
          <a:p>
            <a:r>
              <a:rPr lang="fr-FR" dirty="0"/>
              <a:t>Libre de droits</a:t>
            </a:r>
          </a:p>
        </p:txBody>
      </p:sp>
      <p:sp>
        <p:nvSpPr>
          <p:cNvPr id="7" name="Espace réservé du numéro de diapositive 6">
            <a:extLst>
              <a:ext uri="{FF2B5EF4-FFF2-40B4-BE49-F238E27FC236}">
                <a16:creationId xmlns:a16="http://schemas.microsoft.com/office/drawing/2014/main" id="{6135C913-FE73-4E86-AF2D-CDE888B31B78}"/>
              </a:ext>
            </a:extLst>
          </p:cNvPr>
          <p:cNvSpPr>
            <a:spLocks noGrp="1"/>
          </p:cNvSpPr>
          <p:nvPr>
            <p:ph type="sldNum" sz="quarter" idx="12"/>
          </p:nvPr>
        </p:nvSpPr>
        <p:spPr/>
        <p:txBody>
          <a:bodyPr/>
          <a:lstStyle/>
          <a:p>
            <a:fld id="{4DF7D97E-71B9-4DB7-9BC9-BF255CF45BEE}" type="slidenum">
              <a:rPr lang="fr-FR" smtClean="0"/>
              <a:t>‹N°›</a:t>
            </a:fld>
            <a:endParaRPr lang="fr-FR" dirty="0"/>
          </a:p>
        </p:txBody>
      </p:sp>
    </p:spTree>
    <p:extLst>
      <p:ext uri="{BB962C8B-B14F-4D97-AF65-F5344CB8AC3E}">
        <p14:creationId xmlns:p14="http://schemas.microsoft.com/office/powerpoint/2010/main" val="3861218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ECCC728-A279-4DC6-A17F-BE5F10FB88BE}"/>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6DB10B1B-AB65-4966-A5C1-95F840C468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
        <p:nvSpPr>
          <p:cNvPr id="4" name="Espace réservé du texte 3">
            <a:extLst>
              <a:ext uri="{FF2B5EF4-FFF2-40B4-BE49-F238E27FC236}">
                <a16:creationId xmlns:a16="http://schemas.microsoft.com/office/drawing/2014/main" id="{1E709AAA-9148-41EF-AAF7-A2E8843D41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687EB65B-1C39-4556-B65B-A6D03ECD5230}"/>
              </a:ext>
            </a:extLst>
          </p:cNvPr>
          <p:cNvSpPr>
            <a:spLocks noGrp="1"/>
          </p:cNvSpPr>
          <p:nvPr>
            <p:ph type="dt" sz="half" idx="10"/>
          </p:nvPr>
        </p:nvSpPr>
        <p:spPr/>
        <p:txBody>
          <a:bodyPr/>
          <a:lstStyle/>
          <a:p>
            <a:fld id="{45D938E3-8490-4770-B78D-9CE670B3D41C}" type="datetime1">
              <a:rPr lang="fr-FR" smtClean="0"/>
              <a:t>31/03/2026</a:t>
            </a:fld>
            <a:endParaRPr lang="fr-FR" dirty="0"/>
          </a:p>
        </p:txBody>
      </p:sp>
      <p:sp>
        <p:nvSpPr>
          <p:cNvPr id="6" name="Espace réservé du pied de page 5">
            <a:extLst>
              <a:ext uri="{FF2B5EF4-FFF2-40B4-BE49-F238E27FC236}">
                <a16:creationId xmlns:a16="http://schemas.microsoft.com/office/drawing/2014/main" id="{20CBA73A-3D9D-4794-A010-EDE1775AA032}"/>
              </a:ext>
            </a:extLst>
          </p:cNvPr>
          <p:cNvSpPr>
            <a:spLocks noGrp="1"/>
          </p:cNvSpPr>
          <p:nvPr>
            <p:ph type="ftr" sz="quarter" idx="11"/>
          </p:nvPr>
        </p:nvSpPr>
        <p:spPr/>
        <p:txBody>
          <a:bodyPr/>
          <a:lstStyle/>
          <a:p>
            <a:r>
              <a:rPr lang="fr-FR" dirty="0"/>
              <a:t>Libre de droits</a:t>
            </a:r>
          </a:p>
        </p:txBody>
      </p:sp>
      <p:sp>
        <p:nvSpPr>
          <p:cNvPr id="7" name="Espace réservé du numéro de diapositive 6">
            <a:extLst>
              <a:ext uri="{FF2B5EF4-FFF2-40B4-BE49-F238E27FC236}">
                <a16:creationId xmlns:a16="http://schemas.microsoft.com/office/drawing/2014/main" id="{11FE2F6C-0FDD-4C4E-858A-2D3B6699F8DB}"/>
              </a:ext>
            </a:extLst>
          </p:cNvPr>
          <p:cNvSpPr>
            <a:spLocks noGrp="1"/>
          </p:cNvSpPr>
          <p:nvPr>
            <p:ph type="sldNum" sz="quarter" idx="12"/>
          </p:nvPr>
        </p:nvSpPr>
        <p:spPr/>
        <p:txBody>
          <a:bodyPr/>
          <a:lstStyle/>
          <a:p>
            <a:fld id="{4DF7D97E-71B9-4DB7-9BC9-BF255CF45BEE}" type="slidenum">
              <a:rPr lang="fr-FR" smtClean="0"/>
              <a:t>‹N°›</a:t>
            </a:fld>
            <a:endParaRPr lang="fr-FR" dirty="0"/>
          </a:p>
        </p:txBody>
      </p:sp>
    </p:spTree>
    <p:extLst>
      <p:ext uri="{BB962C8B-B14F-4D97-AF65-F5344CB8AC3E}">
        <p14:creationId xmlns:p14="http://schemas.microsoft.com/office/powerpoint/2010/main" val="14977364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F6D55FD-B2F2-4282-AAA4-0B332DFD116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FD365259-A640-4386-84BD-CC315A07EF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641C576-B502-4B5C-AA06-3921A26DCA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BD84C1-EF59-46EC-99FF-24FFDE65E955}" type="datetime1">
              <a:rPr lang="fr-FR" smtClean="0"/>
              <a:t>31/03/2026</a:t>
            </a:fld>
            <a:endParaRPr lang="fr-FR" dirty="0"/>
          </a:p>
        </p:txBody>
      </p:sp>
      <p:sp>
        <p:nvSpPr>
          <p:cNvPr id="5" name="Espace réservé du pied de page 4">
            <a:extLst>
              <a:ext uri="{FF2B5EF4-FFF2-40B4-BE49-F238E27FC236}">
                <a16:creationId xmlns:a16="http://schemas.microsoft.com/office/drawing/2014/main" id="{F41CE043-A41B-4BEB-862E-885E88DDAF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dirty="0"/>
              <a:t>Libre de droits</a:t>
            </a:r>
          </a:p>
        </p:txBody>
      </p:sp>
      <p:sp>
        <p:nvSpPr>
          <p:cNvPr id="6" name="Espace réservé du numéro de diapositive 5">
            <a:extLst>
              <a:ext uri="{FF2B5EF4-FFF2-40B4-BE49-F238E27FC236}">
                <a16:creationId xmlns:a16="http://schemas.microsoft.com/office/drawing/2014/main" id="{9033CA2C-F87F-4E1C-A50D-C9430FD422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F7D97E-71B9-4DB7-9BC9-BF255CF45BEE}" type="slidenum">
              <a:rPr lang="fr-FR" smtClean="0"/>
              <a:t>‹N°›</a:t>
            </a:fld>
            <a:endParaRPr lang="fr-FR" dirty="0"/>
          </a:p>
        </p:txBody>
      </p:sp>
    </p:spTree>
    <p:extLst>
      <p:ext uri="{BB962C8B-B14F-4D97-AF65-F5344CB8AC3E}">
        <p14:creationId xmlns:p14="http://schemas.microsoft.com/office/powerpoint/2010/main" val="32950894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hyperlink" Target="https://carbones-factures.org/processus-de-certification/" TargetMode="Externa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themeOverride" Target="../theme/themeOverride2.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hemeOverride" Target="../theme/themeOverride3.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themeOverride" Target="../theme/themeOverride4.xm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themeOverride" Target="../theme/themeOverride5.xml"/><Relationship Id="rId5" Type="http://schemas.openxmlformats.org/officeDocument/2006/relationships/image" Target="../media/image11.jp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4.svg"/><Relationship Id="rId4" Type="http://schemas.openxmlformats.org/officeDocument/2006/relationships/image" Target="../media/image3.sv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hemeOverride" Target="../theme/themeOverride6.xml"/><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themeOverride" Target="../theme/themeOverride7.xml"/><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xml"/><Relationship Id="rId1" Type="http://schemas.openxmlformats.org/officeDocument/2006/relationships/themeOverride" Target="../theme/themeOverride8.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3.sv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6.svg"/></Relationships>
</file>

<file path=ppt/slides/_rels/slide4.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5.svg"/><Relationship Id="rId7" Type="http://schemas.openxmlformats.org/officeDocument/2006/relationships/image" Target="../media/image3.sv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6.svg"/><Relationship Id="rId9" Type="http://schemas.openxmlformats.org/officeDocument/2006/relationships/image" Target="../media/image8.sv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3.sv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4.sv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hyperlink" Target="carbonmeasures.org"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F32D7FBE-DE9F-8483-65A7-C2043234757B}"/>
              </a:ext>
            </a:extLst>
          </p:cNvPr>
          <p:cNvSpPr txBox="1"/>
          <p:nvPr/>
        </p:nvSpPr>
        <p:spPr>
          <a:xfrm>
            <a:off x="3549034" y="5293531"/>
            <a:ext cx="7097945" cy="1015663"/>
          </a:xfrm>
          <a:prstGeom prst="rect">
            <a:avLst/>
          </a:prstGeom>
          <a:solidFill>
            <a:schemeClr val="bg1"/>
          </a:solidFill>
          <a:ln w="76200">
            <a:noFill/>
          </a:ln>
        </p:spPr>
        <p:txBody>
          <a:bodyPr wrap="square" rtlCol="0">
            <a:spAutoFit/>
          </a:bodyPr>
          <a:lstStyle/>
          <a:p>
            <a:r>
              <a:rPr lang="fr-FR" sz="2000" dirty="0"/>
              <a:t>Mis au point par des experts bénévoles de l’économie carbone, </a:t>
            </a:r>
          </a:p>
          <a:p>
            <a:r>
              <a:rPr lang="fr-FR" sz="2000" dirty="0"/>
              <a:t>les supports de</a:t>
            </a:r>
            <a:r>
              <a:rPr lang="fr-FR" sz="2000" b="1" dirty="0"/>
              <a:t> Carbones sur factures </a:t>
            </a:r>
            <a:r>
              <a:rPr lang="fr-FR" sz="2000" dirty="0"/>
              <a:t>sont libres et gratuits, disponibles sur </a:t>
            </a:r>
            <a:r>
              <a:rPr lang="fr-FR" sz="2000" b="1" i="1" dirty="0"/>
              <a:t>carbones-factures.org</a:t>
            </a:r>
          </a:p>
        </p:txBody>
      </p:sp>
      <p:sp>
        <p:nvSpPr>
          <p:cNvPr id="3" name="ZoneTexte 2">
            <a:extLst>
              <a:ext uri="{FF2B5EF4-FFF2-40B4-BE49-F238E27FC236}">
                <a16:creationId xmlns:a16="http://schemas.microsoft.com/office/drawing/2014/main" id="{0775CF73-15C4-0889-DAA5-E6AE93A7EAA0}"/>
              </a:ext>
            </a:extLst>
          </p:cNvPr>
          <p:cNvSpPr txBox="1"/>
          <p:nvPr/>
        </p:nvSpPr>
        <p:spPr>
          <a:xfrm>
            <a:off x="620059" y="759670"/>
            <a:ext cx="10951882" cy="1755930"/>
          </a:xfrm>
          <a:prstGeom prst="rect">
            <a:avLst/>
          </a:prstGeom>
          <a:solidFill>
            <a:schemeClr val="bg1"/>
          </a:solidFill>
          <a:ln w="76200">
            <a:noFill/>
          </a:ln>
        </p:spPr>
        <p:txBody>
          <a:bodyPr wrap="square" rtlCol="0">
            <a:spAutoFit/>
          </a:bodyPr>
          <a:lstStyle/>
          <a:p>
            <a:pPr algn="ctr">
              <a:lnSpc>
                <a:spcPct val="115000"/>
              </a:lnSpc>
            </a:pPr>
            <a:r>
              <a:rPr lang="fr-FR" sz="2800" kern="100" dirty="0">
                <a:latin typeface="Calibri" panose="020F0502020204030204" pitchFamily="34" charset="0"/>
                <a:ea typeface="Aptos" panose="020B0004020202020204" pitchFamily="34" charset="0"/>
                <a:cs typeface="Times New Roman" panose="02020603050405020304" pitchFamily="18" charset="0"/>
              </a:rPr>
              <a:t>Tutoriel Biens et services  </a:t>
            </a:r>
          </a:p>
          <a:p>
            <a:pPr algn="ctr">
              <a:lnSpc>
                <a:spcPct val="115000"/>
              </a:lnSpc>
            </a:pPr>
            <a:r>
              <a:rPr lang="fr-FR" sz="3400" b="1" kern="100" dirty="0">
                <a:latin typeface="Calibri" panose="020F0502020204030204" pitchFamily="34" charset="0"/>
                <a:ea typeface="Aptos" panose="020B0004020202020204" pitchFamily="34" charset="0"/>
                <a:cs typeface="Times New Roman" panose="02020603050405020304" pitchFamily="18" charset="0"/>
              </a:rPr>
              <a:t>Pourquoi et comment une entreprise compte et transmet</a:t>
            </a:r>
          </a:p>
          <a:p>
            <a:pPr algn="ctr">
              <a:lnSpc>
                <a:spcPct val="115000"/>
              </a:lnSpc>
            </a:pPr>
            <a:r>
              <a:rPr lang="fr-FR" sz="3400" b="1" kern="100" dirty="0">
                <a:latin typeface="Calibri" panose="020F0502020204030204" pitchFamily="34" charset="0"/>
                <a:ea typeface="Aptos" panose="020B0004020202020204" pitchFamily="34" charset="0"/>
                <a:cs typeface="Times New Roman" panose="02020603050405020304" pitchFamily="18" charset="0"/>
              </a:rPr>
              <a:t>le contenu en émission de ses produits </a:t>
            </a:r>
          </a:p>
        </p:txBody>
      </p:sp>
      <p:pic>
        <p:nvPicPr>
          <p:cNvPr id="6" name="Image 5" descr="Une image contenant texte, Graphique, graphisme, clipart&#10;&#10;Le contenu généré par l’IA peut être incorrect.">
            <a:extLst>
              <a:ext uri="{FF2B5EF4-FFF2-40B4-BE49-F238E27FC236}">
                <a16:creationId xmlns:a16="http://schemas.microsoft.com/office/drawing/2014/main" id="{6D20BB04-09D8-58BC-516F-A12BBED860F6}"/>
              </a:ext>
            </a:extLst>
          </p:cNvPr>
          <p:cNvPicPr>
            <a:picLocks noChangeAspect="1"/>
          </p:cNvPicPr>
          <p:nvPr/>
        </p:nvPicPr>
        <p:blipFill>
          <a:blip r:embed="rId3"/>
          <a:stretch>
            <a:fillRect/>
          </a:stretch>
        </p:blipFill>
        <p:spPr>
          <a:xfrm>
            <a:off x="559398" y="5241043"/>
            <a:ext cx="2660477" cy="1068151"/>
          </a:xfrm>
          <a:prstGeom prst="rect">
            <a:avLst/>
          </a:prstGeom>
        </p:spPr>
      </p:pic>
      <p:sp>
        <p:nvSpPr>
          <p:cNvPr id="2" name="ZoneTexte 1">
            <a:extLst>
              <a:ext uri="{FF2B5EF4-FFF2-40B4-BE49-F238E27FC236}">
                <a16:creationId xmlns:a16="http://schemas.microsoft.com/office/drawing/2014/main" id="{F86D2DA0-6E9C-B220-3121-85E108A5400A}"/>
              </a:ext>
            </a:extLst>
          </p:cNvPr>
          <p:cNvSpPr txBox="1"/>
          <p:nvPr/>
        </p:nvSpPr>
        <p:spPr>
          <a:xfrm>
            <a:off x="794152" y="3169021"/>
            <a:ext cx="10838449" cy="1938992"/>
          </a:xfrm>
          <a:prstGeom prst="rect">
            <a:avLst/>
          </a:prstGeom>
          <a:noFill/>
        </p:spPr>
        <p:txBody>
          <a:bodyPr wrap="square">
            <a:spAutoFit/>
          </a:bodyPr>
          <a:lstStyle/>
          <a:p>
            <a:pPr lvl="0">
              <a:defRPr/>
            </a:pPr>
            <a:r>
              <a:rPr lang="fr-FR" sz="2000" kern="0" dirty="0">
                <a:solidFill>
                  <a:prstClr val="black"/>
                </a:solidFill>
                <a:latin typeface="Calibri" panose="020F0502020204030204"/>
                <a:ea typeface="Times New Roman" panose="02020603050405020304" pitchFamily="18" charset="0"/>
                <a:cs typeface="Aptos" panose="020B0004020202020204" pitchFamily="34" charset="0"/>
              </a:rPr>
              <a:t>-L’introduction rappelle l</a:t>
            </a:r>
            <a:r>
              <a:rPr kumimoji="0" lang="fr-FR" sz="200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Aptos" panose="020B0004020202020204" pitchFamily="34" charset="0"/>
              </a:rPr>
              <a:t>a menace des émissions de gaz à effet de serre (GES) et </a:t>
            </a:r>
            <a:r>
              <a:rPr lang="fr-FR" sz="2000" kern="0" dirty="0">
                <a:solidFill>
                  <a:prstClr val="black"/>
                </a:solidFill>
                <a:ea typeface="Times New Roman" panose="02020603050405020304" pitchFamily="18" charset="0"/>
                <a:cs typeface="Aptos" panose="020B0004020202020204" pitchFamily="34" charset="0"/>
              </a:rPr>
              <a:t>la réponse de la concurrence environnementale</a:t>
            </a:r>
            <a:endParaRPr kumimoji="0" lang="fr-FR" sz="200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Aptos" panose="020B0004020202020204" pitchFamily="34" charset="0"/>
            </a:endParaRPr>
          </a:p>
          <a:p>
            <a:pPr lvl="0">
              <a:defRPr/>
            </a:pPr>
            <a:r>
              <a:rPr kumimoji="0" lang="fr-FR" sz="200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Aptos" panose="020B0004020202020204" pitchFamily="34" charset="0"/>
              </a:rPr>
              <a:t>-La </a:t>
            </a:r>
            <a:r>
              <a:rPr kumimoji="0" lang="fr-FR" sz="2000" i="0" u="none" strike="noStrike" kern="0" cap="none" spc="0" normalizeH="0" noProof="0" dirty="0">
                <a:ln>
                  <a:noFill/>
                </a:ln>
                <a:solidFill>
                  <a:prstClr val="black"/>
                </a:solidFill>
                <a:effectLst/>
                <a:uLnTx/>
                <a:uFillTx/>
                <a:latin typeface="Calibri" panose="020F0502020204030204"/>
                <a:ea typeface="Times New Roman" panose="02020603050405020304" pitchFamily="18" charset="0"/>
                <a:cs typeface="Aptos" panose="020B0004020202020204" pitchFamily="34" charset="0"/>
              </a:rPr>
              <a:t>partie 1 décrit les principes de la nouvelle </a:t>
            </a:r>
            <a:r>
              <a:rPr lang="fr-FR" sz="2000" kern="0" dirty="0">
                <a:solidFill>
                  <a:prstClr val="black"/>
                </a:solidFill>
                <a:latin typeface="Calibri" panose="020F0502020204030204"/>
                <a:ea typeface="Times New Roman" panose="02020603050405020304" pitchFamily="18" charset="0"/>
                <a:cs typeface="Aptos" panose="020B0004020202020204" pitchFamily="34" charset="0"/>
              </a:rPr>
              <a:t>méthode</a:t>
            </a:r>
            <a:r>
              <a:rPr kumimoji="0" lang="fr-FR" sz="2000" i="0" u="none" strike="noStrike" kern="0" cap="none" spc="0" normalizeH="0" noProof="0" dirty="0">
                <a:ln>
                  <a:noFill/>
                </a:ln>
                <a:solidFill>
                  <a:prstClr val="black"/>
                </a:solidFill>
                <a:effectLst/>
                <a:uLnTx/>
                <a:uFillTx/>
                <a:latin typeface="Calibri" panose="020F0502020204030204"/>
                <a:ea typeface="Times New Roman" panose="02020603050405020304" pitchFamily="18" charset="0"/>
                <a:cs typeface="Aptos" panose="020B0004020202020204" pitchFamily="34" charset="0"/>
              </a:rPr>
              <a:t> de comptage du contenu en émission des </a:t>
            </a:r>
            <a:r>
              <a:rPr lang="fr-FR" sz="2000" kern="0" noProof="0" dirty="0">
                <a:solidFill>
                  <a:prstClr val="black"/>
                </a:solidFill>
                <a:latin typeface="Calibri" panose="020F0502020204030204"/>
                <a:ea typeface="Times New Roman" panose="02020603050405020304" pitchFamily="18" charset="0"/>
                <a:cs typeface="Aptos" panose="020B0004020202020204" pitchFamily="34" charset="0"/>
              </a:rPr>
              <a:t>biens et services</a:t>
            </a:r>
            <a:endParaRPr lang="fr-FR" sz="2000" kern="0" dirty="0">
              <a:solidFill>
                <a:prstClr val="black"/>
              </a:solidFill>
              <a:latin typeface="Calibri" panose="020F0502020204030204"/>
              <a:ea typeface="Times New Roman" panose="02020603050405020304" pitchFamily="18" charset="0"/>
              <a:cs typeface="Aptos" panose="020B0004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fr-FR" sz="200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Aptos" panose="020B0004020202020204" pitchFamily="34" charset="0"/>
              </a:rPr>
              <a:t>-La partie 2 </a:t>
            </a:r>
            <a:r>
              <a:rPr kumimoji="0" lang="fr-FR" sz="2000" i="0" u="none" strike="noStrike" kern="0" cap="none" spc="0" normalizeH="0" noProof="0" dirty="0">
                <a:ln>
                  <a:noFill/>
                </a:ln>
                <a:solidFill>
                  <a:prstClr val="black"/>
                </a:solidFill>
                <a:effectLst/>
                <a:uLnTx/>
                <a:uFillTx/>
                <a:latin typeface="Calibri" panose="020F0502020204030204"/>
                <a:ea typeface="Times New Roman" panose="02020603050405020304" pitchFamily="18" charset="0"/>
                <a:cs typeface="Aptos" panose="020B0004020202020204" pitchFamily="34" charset="0"/>
              </a:rPr>
              <a:t>décrit comment, en pratique, une entreprise compte et transmet facilement le contenu en émission </a:t>
            </a:r>
            <a:r>
              <a:rPr lang="fr-FR" sz="2000" kern="0" dirty="0">
                <a:solidFill>
                  <a:prstClr val="black"/>
                </a:solidFill>
                <a:latin typeface="Calibri" panose="020F0502020204030204"/>
                <a:ea typeface="Times New Roman" panose="02020603050405020304" pitchFamily="18" charset="0"/>
                <a:cs typeface="Aptos" panose="020B0004020202020204" pitchFamily="34" charset="0"/>
              </a:rPr>
              <a:t>de ce qu’elle vend</a:t>
            </a:r>
            <a:endParaRPr kumimoji="0" lang="fr-FR" sz="200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Aptos" panose="020B0004020202020204" pitchFamily="34" charset="0"/>
            </a:endParaRPr>
          </a:p>
        </p:txBody>
      </p:sp>
    </p:spTree>
    <p:extLst>
      <p:ext uri="{BB962C8B-B14F-4D97-AF65-F5344CB8AC3E}">
        <p14:creationId xmlns:p14="http://schemas.microsoft.com/office/powerpoint/2010/main" val="3163916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allAtOnce"/>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209E54F-1ACD-A51F-A5C7-9C233B992355}"/>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9117715B-E929-D80F-0593-2DBCE9E6E944}"/>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Image 2" descr="Une image contenant texte, Graphique, graphisme, clipart&#10;&#10;Le contenu généré par l’IA peut être incorrect.">
            <a:extLst>
              <a:ext uri="{FF2B5EF4-FFF2-40B4-BE49-F238E27FC236}">
                <a16:creationId xmlns:a16="http://schemas.microsoft.com/office/drawing/2014/main" id="{C64ED358-336D-AE71-9D43-53F49EAABF47}"/>
              </a:ext>
            </a:extLst>
          </p:cNvPr>
          <p:cNvPicPr>
            <a:picLocks noChangeAspect="1"/>
          </p:cNvPicPr>
          <p:nvPr/>
        </p:nvPicPr>
        <p:blipFill>
          <a:blip r:embed="rId3"/>
          <a:stretch>
            <a:fillRect/>
          </a:stretch>
        </p:blipFill>
        <p:spPr>
          <a:xfrm>
            <a:off x="527869" y="5696607"/>
            <a:ext cx="1892276" cy="759727"/>
          </a:xfrm>
          <a:prstGeom prst="rect">
            <a:avLst/>
          </a:prstGeom>
        </p:spPr>
      </p:pic>
      <p:sp>
        <p:nvSpPr>
          <p:cNvPr id="6" name="ZoneTexte 5">
            <a:extLst>
              <a:ext uri="{FF2B5EF4-FFF2-40B4-BE49-F238E27FC236}">
                <a16:creationId xmlns:a16="http://schemas.microsoft.com/office/drawing/2014/main" id="{F20D1776-13B2-FEB9-4097-955C3544E1B6}"/>
              </a:ext>
            </a:extLst>
          </p:cNvPr>
          <p:cNvSpPr txBox="1"/>
          <p:nvPr/>
        </p:nvSpPr>
        <p:spPr>
          <a:xfrm>
            <a:off x="527868" y="283780"/>
            <a:ext cx="10944293" cy="461665"/>
          </a:xfrm>
          <a:prstGeom prst="rect">
            <a:avLst/>
          </a:prstGeom>
          <a:noFill/>
        </p:spPr>
        <p:txBody>
          <a:bodyPr wrap="square">
            <a:spAutoFit/>
          </a:bodyPr>
          <a:lstStyle/>
          <a:p>
            <a:pPr lvl="0">
              <a:spcAft>
                <a:spcPts val="800"/>
              </a:spcAft>
              <a:defRPr/>
            </a:pPr>
            <a:r>
              <a:rPr lang="fr-FR" sz="2400" b="1" kern="0" dirty="0">
                <a:solidFill>
                  <a:prstClr val="black"/>
                </a:solidFill>
                <a:latin typeface="Calibri" panose="020F0502020204030204"/>
                <a:ea typeface="Times New Roman" panose="02020603050405020304" pitchFamily="18" charset="0"/>
                <a:cs typeface="Aptos" panose="020B0004020202020204" pitchFamily="34" charset="0"/>
              </a:rPr>
              <a:t>1</a:t>
            </a:r>
            <a:r>
              <a:rPr lang="fr-FR" sz="2400" b="1" kern="0" baseline="30000" dirty="0">
                <a:solidFill>
                  <a:prstClr val="black"/>
                </a:solidFill>
                <a:latin typeface="Calibri" panose="020F0502020204030204"/>
                <a:ea typeface="Times New Roman" panose="02020603050405020304" pitchFamily="18" charset="0"/>
                <a:cs typeface="Aptos" panose="020B0004020202020204" pitchFamily="34" charset="0"/>
              </a:rPr>
              <a:t>er</a:t>
            </a:r>
            <a:r>
              <a:rPr lang="fr-FR" sz="2400" b="1" kern="0" dirty="0">
                <a:solidFill>
                  <a:prstClr val="black"/>
                </a:solidFill>
                <a:latin typeface="Calibri" panose="020F0502020204030204"/>
                <a:ea typeface="Times New Roman" panose="02020603050405020304" pitchFamily="18" charset="0"/>
                <a:cs typeface="Aptos" panose="020B0004020202020204" pitchFamily="34" charset="0"/>
              </a:rPr>
              <a:t> principe : un comptage produit cumulatif</a:t>
            </a:r>
            <a:r>
              <a:rPr kumimoji="0" lang="fr-FR" sz="2400" b="1"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Aptos" panose="020B0004020202020204" pitchFamily="34" charset="0"/>
              </a:rPr>
              <a:t> (</a:t>
            </a:r>
            <a:r>
              <a:rPr lang="fr-FR" sz="2400" b="1" kern="0" dirty="0">
                <a:solidFill>
                  <a:prstClr val="black"/>
                </a:solidFill>
                <a:latin typeface="Calibri" panose="020F0502020204030204"/>
                <a:ea typeface="Times New Roman" panose="02020603050405020304" pitchFamily="18" charset="0"/>
                <a:cs typeface="Aptos" panose="020B0004020202020204" pitchFamily="34" charset="0"/>
              </a:rPr>
              <a:t>et</a:t>
            </a:r>
            <a:r>
              <a:rPr kumimoji="0" lang="fr-FR" sz="2400" b="1"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Aptos" panose="020B0004020202020204" pitchFamily="34" charset="0"/>
              </a:rPr>
              <a:t> récursif)</a:t>
            </a:r>
            <a:endParaRPr kumimoji="0" lang="fr-FR" sz="240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Aptos" panose="020B0004020202020204" pitchFamily="34" charset="0"/>
            </a:endParaRPr>
          </a:p>
        </p:txBody>
      </p:sp>
      <p:sp>
        <p:nvSpPr>
          <p:cNvPr id="12" name="ZoneTexte 11">
            <a:extLst>
              <a:ext uri="{FF2B5EF4-FFF2-40B4-BE49-F238E27FC236}">
                <a16:creationId xmlns:a16="http://schemas.microsoft.com/office/drawing/2014/main" id="{AE90CFA0-C11C-FCF2-49B5-F9434141BB57}"/>
              </a:ext>
            </a:extLst>
          </p:cNvPr>
          <p:cNvSpPr txBox="1"/>
          <p:nvPr/>
        </p:nvSpPr>
        <p:spPr>
          <a:xfrm>
            <a:off x="801136" y="2781364"/>
            <a:ext cx="3224326" cy="1015663"/>
          </a:xfrm>
          <a:prstGeom prst="rect">
            <a:avLst/>
          </a:prstGeom>
          <a:solidFill>
            <a:schemeClr val="accent6">
              <a:lumMod val="20000"/>
              <a:lumOff val="80000"/>
            </a:schemeClr>
          </a:solidFill>
          <a:ln w="28575">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Contenu en</a:t>
            </a:r>
            <a:r>
              <a:rPr kumimoji="0" lang="fr-FR" sz="2000" b="1" i="0" u="none" strike="noStrike" kern="0" cap="none" spc="0" normalizeH="0" noProof="0" dirty="0">
                <a:ln>
                  <a:noFill/>
                </a:ln>
                <a:solidFill>
                  <a:prstClr val="black"/>
                </a:solidFill>
                <a:effectLst/>
                <a:uLnTx/>
                <a:uFillTx/>
                <a:latin typeface="Calibri" panose="020F0502020204030204" pitchFamily="34" charset="0"/>
                <a:ea typeface="Times New Roman" panose="02020603050405020304" pitchFamily="18" charset="0"/>
                <a:cs typeface="+mn-cs"/>
              </a:rPr>
              <a:t> Emission </a:t>
            </a:r>
            <a:r>
              <a:rPr kumimoji="0" lang="fr-FR" sz="2000" b="1"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du Produit vendu</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kern="0" dirty="0">
                <a:solidFill>
                  <a:prstClr val="black"/>
                </a:solidFill>
                <a:latin typeface="Calibri" panose="020F0502020204030204" pitchFamily="34" charset="0"/>
                <a:ea typeface="Times New Roman" panose="02020603050405020304" pitchFamily="18" charset="0"/>
              </a:rPr>
              <a:t>Transmis par le producteur</a:t>
            </a:r>
            <a:r>
              <a:rPr kumimoji="0" lang="fr-FR" sz="200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rPr>
              <a:t> </a:t>
            </a:r>
          </a:p>
        </p:txBody>
      </p:sp>
      <p:sp>
        <p:nvSpPr>
          <p:cNvPr id="9" name="ZoneTexte 8">
            <a:extLst>
              <a:ext uri="{FF2B5EF4-FFF2-40B4-BE49-F238E27FC236}">
                <a16:creationId xmlns:a16="http://schemas.microsoft.com/office/drawing/2014/main" id="{6618D7CD-7225-1E7A-178A-F3DAAABECEA8}"/>
              </a:ext>
            </a:extLst>
          </p:cNvPr>
          <p:cNvSpPr txBox="1"/>
          <p:nvPr/>
        </p:nvSpPr>
        <p:spPr>
          <a:xfrm>
            <a:off x="4808211" y="2781363"/>
            <a:ext cx="3417524" cy="1015663"/>
          </a:xfrm>
          <a:prstGeom prst="rect">
            <a:avLst/>
          </a:prstGeom>
          <a:solidFill>
            <a:schemeClr val="accent6">
              <a:lumMod val="20000"/>
              <a:lumOff val="80000"/>
            </a:schemeClr>
          </a:solidFill>
          <a:ln w="28575">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Calibri" panose="020F0502020204030204"/>
                <a:ea typeface="+mn-ea"/>
                <a:cs typeface="+mn-cs"/>
              </a:rPr>
              <a:t>Contenu en Emission des </a:t>
            </a:r>
            <a:r>
              <a:rPr lang="fr-FR" sz="2000" b="1" dirty="0">
                <a:solidFill>
                  <a:prstClr val="black"/>
                </a:solidFill>
                <a:latin typeface="Calibri" panose="020F0502020204030204"/>
              </a:rPr>
              <a:t>produit</a:t>
            </a:r>
            <a:r>
              <a:rPr kumimoji="0" lang="fr-FR" sz="2000" b="1" i="0" u="none" strike="noStrike" kern="1200" cap="none" spc="0" normalizeH="0" baseline="0" noProof="0" dirty="0">
                <a:ln>
                  <a:noFill/>
                </a:ln>
                <a:solidFill>
                  <a:prstClr val="black"/>
                </a:solidFill>
                <a:effectLst/>
                <a:uLnTx/>
                <a:uFillTx/>
                <a:latin typeface="Calibri" panose="020F0502020204030204"/>
                <a:ea typeface="+mn-ea"/>
                <a:cs typeface="+mn-cs"/>
              </a:rPr>
              <a:t>s achetés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2000" i="0" u="none" strike="noStrike" kern="1200" cap="none" spc="0" normalizeH="0" baseline="0" noProof="0" dirty="0">
                <a:ln>
                  <a:noFill/>
                </a:ln>
                <a:solidFill>
                  <a:prstClr val="black"/>
                </a:solidFill>
                <a:effectLst/>
                <a:uLnTx/>
                <a:uFillTx/>
                <a:latin typeface="Calibri" panose="020F0502020204030204"/>
                <a:ea typeface="+mn-ea"/>
                <a:cs typeface="+mn-cs"/>
              </a:rPr>
              <a:t>transmis par les fournisseurs*</a:t>
            </a:r>
          </a:p>
        </p:txBody>
      </p:sp>
      <p:sp>
        <p:nvSpPr>
          <p:cNvPr id="15" name="ZoneTexte 14">
            <a:extLst>
              <a:ext uri="{FF2B5EF4-FFF2-40B4-BE49-F238E27FC236}">
                <a16:creationId xmlns:a16="http://schemas.microsoft.com/office/drawing/2014/main" id="{31D08DEF-ED73-4300-BE08-1A33CA18F1AE}"/>
              </a:ext>
            </a:extLst>
          </p:cNvPr>
          <p:cNvSpPr txBox="1"/>
          <p:nvPr/>
        </p:nvSpPr>
        <p:spPr>
          <a:xfrm>
            <a:off x="9123590" y="2935250"/>
            <a:ext cx="1996360" cy="707886"/>
          </a:xfrm>
          <a:prstGeom prst="rect">
            <a:avLst/>
          </a:prstGeom>
          <a:solidFill>
            <a:schemeClr val="accent6">
              <a:lumMod val="20000"/>
              <a:lumOff val="80000"/>
            </a:schemeClr>
          </a:solidFill>
          <a:ln w="28575">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Calibri" panose="020F0502020204030204"/>
                <a:ea typeface="+mn-ea"/>
                <a:cs typeface="+mn-cs"/>
              </a:rPr>
              <a:t>Emission ajoutée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i="0" u="none" strike="noStrike" kern="1200" cap="none" spc="0" normalizeH="0" baseline="0" noProof="0" dirty="0">
                <a:ln>
                  <a:noFill/>
                </a:ln>
                <a:solidFill>
                  <a:prstClr val="black"/>
                </a:solidFill>
                <a:effectLst/>
                <a:uLnTx/>
                <a:uFillTx/>
                <a:latin typeface="Calibri" panose="020F0502020204030204"/>
                <a:ea typeface="+mn-ea"/>
                <a:cs typeface="+mn-cs"/>
              </a:rPr>
              <a:t>par l’entreprise</a:t>
            </a:r>
          </a:p>
        </p:txBody>
      </p:sp>
      <p:sp>
        <p:nvSpPr>
          <p:cNvPr id="17" name="ZoneTexte 16">
            <a:extLst>
              <a:ext uri="{FF2B5EF4-FFF2-40B4-BE49-F238E27FC236}">
                <a16:creationId xmlns:a16="http://schemas.microsoft.com/office/drawing/2014/main" id="{4AEB53A8-D522-2015-A5EC-47EB32B21F2D}"/>
              </a:ext>
            </a:extLst>
          </p:cNvPr>
          <p:cNvSpPr txBox="1"/>
          <p:nvPr/>
        </p:nvSpPr>
        <p:spPr>
          <a:xfrm>
            <a:off x="8402454" y="2986297"/>
            <a:ext cx="42979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8" name="ZoneTexte 17">
            <a:extLst>
              <a:ext uri="{FF2B5EF4-FFF2-40B4-BE49-F238E27FC236}">
                <a16:creationId xmlns:a16="http://schemas.microsoft.com/office/drawing/2014/main" id="{5BAA2867-6371-0DB2-49C3-2BA72BC6D8DD}"/>
              </a:ext>
            </a:extLst>
          </p:cNvPr>
          <p:cNvSpPr txBox="1"/>
          <p:nvPr/>
        </p:nvSpPr>
        <p:spPr>
          <a:xfrm>
            <a:off x="4212451" y="2996806"/>
            <a:ext cx="42979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3200" b="1" dirty="0">
                <a:solidFill>
                  <a:prstClr val="black"/>
                </a:solidFill>
                <a:latin typeface="Calibri" panose="020F0502020204030204"/>
              </a:rPr>
              <a:t>=</a:t>
            </a:r>
            <a:endParaRPr kumimoji="0" lang="fr-FR"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ZoneTexte 19">
            <a:extLst>
              <a:ext uri="{FF2B5EF4-FFF2-40B4-BE49-F238E27FC236}">
                <a16:creationId xmlns:a16="http://schemas.microsoft.com/office/drawing/2014/main" id="{DED70414-A262-A593-9D05-BD996C45FBCF}"/>
              </a:ext>
            </a:extLst>
          </p:cNvPr>
          <p:cNvSpPr txBox="1"/>
          <p:nvPr/>
        </p:nvSpPr>
        <p:spPr>
          <a:xfrm>
            <a:off x="205495" y="5507335"/>
            <a:ext cx="3930844" cy="923330"/>
          </a:xfrm>
          <a:prstGeom prst="rect">
            <a:avLst/>
          </a:prstGeom>
          <a:noFill/>
        </p:spPr>
        <p:txBody>
          <a:bodyPr wrap="square">
            <a:spAutoFit/>
          </a:bodyPr>
          <a:lstStyle/>
          <a:p>
            <a:pPr>
              <a:tabLst>
                <a:tab pos="457200" algn="l"/>
              </a:tabLst>
              <a:defRPr/>
            </a:pPr>
            <a:r>
              <a:rPr kumimoji="0" lang="fr-FR"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*Ou Quantité </a:t>
            </a:r>
            <a:r>
              <a:rPr lang="fr-FR" kern="0"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du</a:t>
            </a:r>
            <a:r>
              <a:rPr kumimoji="0" lang="fr-FR"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fournisseur x </a:t>
            </a:r>
            <a:r>
              <a:rPr lang="fr-FR" kern="0"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C</a:t>
            </a:r>
            <a:r>
              <a:rPr kumimoji="0" lang="fr-FR"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ontenu</a:t>
            </a:r>
            <a:r>
              <a:rPr kumimoji="0" lang="fr-FR"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unitaire en </a:t>
            </a:r>
            <a:r>
              <a:rPr lang="fr-FR" kern="0" noProof="0"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Emission</a:t>
            </a:r>
            <a:r>
              <a:rPr lang="fr-FR" kern="0"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 de référence </a:t>
            </a:r>
            <a:r>
              <a:rPr kumimoji="0" lang="fr-FR"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pour ce type d’achat </a:t>
            </a:r>
            <a:r>
              <a:rPr lang="fr-FR" kern="0"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(ADEME ou INSEE)</a:t>
            </a:r>
            <a:endParaRPr kumimoji="0" lang="fr-FR"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sp>
        <p:nvSpPr>
          <p:cNvPr id="21" name="ZoneTexte 20">
            <a:extLst>
              <a:ext uri="{FF2B5EF4-FFF2-40B4-BE49-F238E27FC236}">
                <a16:creationId xmlns:a16="http://schemas.microsoft.com/office/drawing/2014/main" id="{13773905-DE20-08D6-0E3B-334982E15B2A}"/>
              </a:ext>
            </a:extLst>
          </p:cNvPr>
          <p:cNvSpPr txBox="1"/>
          <p:nvPr/>
        </p:nvSpPr>
        <p:spPr>
          <a:xfrm>
            <a:off x="8576441" y="3815079"/>
            <a:ext cx="3262565" cy="1477328"/>
          </a:xfrm>
          <a:prstGeom prst="rect">
            <a:avLst/>
          </a:prstGeom>
          <a:noFill/>
        </p:spPr>
        <p:txBody>
          <a:bodyPr wrap="square">
            <a:spAutoFit/>
          </a:bodyPr>
          <a:lstStyle/>
          <a:p>
            <a:pPr>
              <a:tabLst>
                <a:tab pos="457200" algn="l"/>
              </a:tabLst>
              <a:defRPr/>
            </a:pPr>
            <a:r>
              <a:rPr lang="fr-FR" kern="0" dirty="0">
                <a:solidFill>
                  <a:prstClr val="black"/>
                </a:solidFill>
                <a:latin typeface="Calibri" panose="020F0502020204030204"/>
                <a:ea typeface="Times New Roman" panose="02020603050405020304" pitchFamily="18" charset="0"/>
                <a:cs typeface="Times New Roman" panose="02020603050405020304" pitchFamily="18" charset="0"/>
              </a:rPr>
              <a:t>-L</a:t>
            </a:r>
            <a:r>
              <a:rPr kumimoji="0" lang="fr-FR"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’Emission des combustibles est dans leurs achats</a:t>
            </a:r>
          </a:p>
          <a:p>
            <a:pPr>
              <a:tabLst>
                <a:tab pos="457200" algn="l"/>
              </a:tabLst>
              <a:defRPr/>
            </a:pPr>
            <a:r>
              <a:rPr lang="fr-FR" kern="0" dirty="0">
                <a:solidFill>
                  <a:prstClr val="black"/>
                </a:solidFill>
                <a:latin typeface="Calibri" panose="020F0502020204030204"/>
                <a:ea typeface="Times New Roman" panose="02020603050405020304" pitchFamily="18" charset="0"/>
                <a:cs typeface="Times New Roman" panose="02020603050405020304" pitchFamily="18" charset="0"/>
              </a:rPr>
              <a:t>-Pour peu d’entreprises, d’autres émissions comptées par </a:t>
            </a:r>
            <a:r>
              <a:rPr kumimoji="0" lang="fr-FR"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a:t>
            </a:r>
            <a:r>
              <a:rPr lang="fr-FR" kern="0" dirty="0">
                <a:solidFill>
                  <a:prstClr val="black"/>
                </a:solidFill>
                <a:latin typeface="Calibri" panose="020F0502020204030204"/>
                <a:ea typeface="Times New Roman" panose="02020603050405020304" pitchFamily="18" charset="0"/>
                <a:cs typeface="Times New Roman" panose="02020603050405020304" pitchFamily="18" charset="0"/>
              </a:rPr>
              <a:t>es</a:t>
            </a:r>
            <a:r>
              <a:rPr kumimoji="0" lang="fr-FR"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t un protocole approuvé**</a:t>
            </a:r>
          </a:p>
        </p:txBody>
      </p:sp>
      <p:sp>
        <p:nvSpPr>
          <p:cNvPr id="23" name="ZoneTexte 22">
            <a:extLst>
              <a:ext uri="{FF2B5EF4-FFF2-40B4-BE49-F238E27FC236}">
                <a16:creationId xmlns:a16="http://schemas.microsoft.com/office/drawing/2014/main" id="{6EDE881D-D666-BB79-1B35-B90666032B53}"/>
              </a:ext>
            </a:extLst>
          </p:cNvPr>
          <p:cNvSpPr txBox="1"/>
          <p:nvPr/>
        </p:nvSpPr>
        <p:spPr>
          <a:xfrm>
            <a:off x="4325002" y="5291892"/>
            <a:ext cx="7325341" cy="677108"/>
          </a:xfrm>
          <a:prstGeom prst="rect">
            <a:avLst/>
          </a:prstGeom>
          <a:noFill/>
        </p:spPr>
        <p:txBody>
          <a:bodyPr wrap="square">
            <a:spAutoFit/>
          </a:bodyPr>
          <a:lstStyle/>
          <a:p>
            <a:pPr algn="just">
              <a:tabLst>
                <a:tab pos="457200" algn="l"/>
              </a:tabLst>
              <a:defRPr/>
            </a:pPr>
            <a:r>
              <a:rPr kumimoji="0" lang="fr-FR" sz="2000" b="0" i="0" u="none" strike="noStrike" kern="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a:t>
            </a:r>
            <a:r>
              <a:rPr kumimoji="0" lang="fr-FR" b="0" i="0" u="none" strike="noStrike" kern="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P</a:t>
            </a:r>
            <a:r>
              <a:rPr kumimoji="0" lang="fr-FR" b="0" i="0" u="none" strike="noStrike" kern="1200" cap="none" spc="0" normalizeH="0" baseline="0" noProof="0" dirty="0">
                <a:ln>
                  <a:noFill/>
                </a:ln>
                <a:solidFill>
                  <a:prstClr val="black"/>
                </a:solidFill>
                <a:effectLst/>
                <a:uLnTx/>
                <a:uFillTx/>
                <a:latin typeface="Calibri" panose="020F0502020204030204"/>
                <a:ea typeface="+mn-ea"/>
                <a:cs typeface="+mn-cs"/>
              </a:rPr>
              <a:t>roductions agricoles (élevage) ou industrielles (ciment, acier, chimie…), </a:t>
            </a:r>
            <a:r>
              <a:rPr lang="fr-FR" noProof="0" dirty="0">
                <a:solidFill>
                  <a:prstClr val="black"/>
                </a:solidFill>
                <a:latin typeface="Calibri" panose="020F0502020204030204"/>
              </a:rPr>
              <a:t>compté par </a:t>
            </a:r>
            <a:r>
              <a:rPr lang="fr-FR" kern="0" dirty="0">
                <a:solidFill>
                  <a:prstClr val="black"/>
                </a:solidFill>
                <a:ea typeface="Times New Roman" panose="02020603050405020304" pitchFamily="18" charset="0"/>
                <a:cs typeface="Times New Roman" panose="02020603050405020304" pitchFamily="18" charset="0"/>
              </a:rPr>
              <a:t>GHG </a:t>
            </a:r>
            <a:r>
              <a:rPr lang="fr-FR" kern="0" dirty="0" err="1">
                <a:solidFill>
                  <a:prstClr val="black"/>
                </a:solidFill>
                <a:ea typeface="Times New Roman" panose="02020603050405020304" pitchFamily="18" charset="0"/>
                <a:cs typeface="Times New Roman" panose="02020603050405020304" pitchFamily="18" charset="0"/>
              </a:rPr>
              <a:t>protocol</a:t>
            </a:r>
            <a:r>
              <a:rPr lang="fr-FR" kern="0" dirty="0">
                <a:solidFill>
                  <a:prstClr val="black"/>
                </a:solidFill>
                <a:ea typeface="Times New Roman" panose="02020603050405020304" pitchFamily="18" charset="0"/>
                <a:cs typeface="Times New Roman" panose="02020603050405020304" pitchFamily="18" charset="0"/>
              </a:rPr>
              <a:t> ou </a:t>
            </a:r>
            <a:r>
              <a:rPr kumimoji="0" lang="fr-FR"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Bilan Carbone en France</a:t>
            </a:r>
            <a:endParaRPr kumimoji="0" lang="fr-FR"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ZoneTexte 4">
            <a:extLst>
              <a:ext uri="{FF2B5EF4-FFF2-40B4-BE49-F238E27FC236}">
                <a16:creationId xmlns:a16="http://schemas.microsoft.com/office/drawing/2014/main" id="{C4C59C96-B27D-B7F7-2B99-ED958DEEBE86}"/>
              </a:ext>
            </a:extLst>
          </p:cNvPr>
          <p:cNvSpPr txBox="1"/>
          <p:nvPr/>
        </p:nvSpPr>
        <p:spPr>
          <a:xfrm>
            <a:off x="1317734" y="3797026"/>
            <a:ext cx="2204821" cy="646331"/>
          </a:xfrm>
          <a:prstGeom prst="rect">
            <a:avLst/>
          </a:prstGeom>
          <a:noFill/>
        </p:spPr>
        <p:txBody>
          <a:bodyPr wrap="square">
            <a:spAutoFit/>
          </a:bodyPr>
          <a:lstStyle/>
          <a:p>
            <a:pPr algn="ctr"/>
            <a:r>
              <a:rPr lang="fr-FR" kern="0" dirty="0">
                <a:solidFill>
                  <a:prstClr val="black"/>
                </a:solidFill>
                <a:latin typeface="Calibri" panose="020F0502020204030204" pitchFamily="34" charset="0"/>
                <a:ea typeface="Times New Roman" panose="02020603050405020304" pitchFamily="18" charset="0"/>
              </a:rPr>
              <a:t>Totalité de l’é</a:t>
            </a:r>
            <a:r>
              <a:rPr kumimoji="0" lang="fr-FR"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mission </a:t>
            </a:r>
          </a:p>
          <a:p>
            <a:pPr algn="ctr"/>
            <a:r>
              <a:rPr kumimoji="0" lang="fr-FR"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pour </a:t>
            </a:r>
            <a:r>
              <a:rPr lang="fr-FR" kern="0" noProof="0" dirty="0">
                <a:solidFill>
                  <a:prstClr val="black"/>
                </a:solidFill>
                <a:latin typeface="Calibri" panose="020F0502020204030204" pitchFamily="34" charset="0"/>
                <a:ea typeface="Times New Roman" panose="02020603050405020304" pitchFamily="18" charset="0"/>
              </a:rPr>
              <a:t>s</a:t>
            </a:r>
            <a:r>
              <a:rPr kumimoji="0" lang="fr-FR"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a production</a:t>
            </a:r>
            <a:endParaRPr lang="fr-FR" dirty="0"/>
          </a:p>
        </p:txBody>
      </p:sp>
      <p:sp>
        <p:nvSpPr>
          <p:cNvPr id="7" name="ZoneTexte 6">
            <a:extLst>
              <a:ext uri="{FF2B5EF4-FFF2-40B4-BE49-F238E27FC236}">
                <a16:creationId xmlns:a16="http://schemas.microsoft.com/office/drawing/2014/main" id="{8C8ADD24-CB56-6743-3B55-6C7AC964C8C3}"/>
              </a:ext>
            </a:extLst>
          </p:cNvPr>
          <p:cNvSpPr txBox="1"/>
          <p:nvPr/>
        </p:nvSpPr>
        <p:spPr>
          <a:xfrm>
            <a:off x="1100676" y="1306230"/>
            <a:ext cx="3224326" cy="646331"/>
          </a:xfrm>
          <a:prstGeom prst="rect">
            <a:avLst/>
          </a:prstGeom>
          <a:solidFill>
            <a:schemeClr val="accent6">
              <a:lumMod val="20000"/>
              <a:lumOff val="80000"/>
            </a:schemeClr>
          </a:solidFill>
          <a:ln w="28575">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b="1" kern="0" dirty="0">
                <a:solidFill>
                  <a:prstClr val="black"/>
                </a:solidFill>
                <a:latin typeface="Calibri" panose="020F0502020204030204" pitchFamily="34" charset="0"/>
                <a:ea typeface="Times New Roman" panose="02020603050405020304" pitchFamily="18" charset="0"/>
              </a:rPr>
              <a:t>Valeur</a:t>
            </a:r>
            <a:r>
              <a:rPr kumimoji="0" lang="fr-FR" b="1" i="0" u="none" strike="noStrike" kern="0" cap="none" spc="0" normalizeH="0" noProof="0" dirty="0">
                <a:ln>
                  <a:noFill/>
                </a:ln>
                <a:solidFill>
                  <a:prstClr val="black"/>
                </a:solidFill>
                <a:effectLst/>
                <a:uLnTx/>
                <a:uFillTx/>
                <a:latin typeface="Calibri" panose="020F0502020204030204" pitchFamily="34" charset="0"/>
                <a:ea typeface="Times New Roman" panose="02020603050405020304" pitchFamily="18" charset="0"/>
              </a:rPr>
              <a:t> </a:t>
            </a:r>
            <a:r>
              <a:rPr kumimoji="0" lang="fr-FR" b="1"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rPr>
              <a:t>du Produit vendu</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kern="0" dirty="0">
                <a:solidFill>
                  <a:prstClr val="black"/>
                </a:solidFill>
                <a:latin typeface="Calibri" panose="020F0502020204030204" pitchFamily="34" charset="0"/>
                <a:ea typeface="Times New Roman" panose="02020603050405020304" pitchFamily="18" charset="0"/>
              </a:rPr>
              <a:t>Transmis par le producteur</a:t>
            </a:r>
            <a:r>
              <a:rPr kumimoji="0" lang="fr-FR"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rPr>
              <a:t> </a:t>
            </a:r>
          </a:p>
        </p:txBody>
      </p:sp>
      <p:sp>
        <p:nvSpPr>
          <p:cNvPr id="8" name="ZoneTexte 7">
            <a:extLst>
              <a:ext uri="{FF2B5EF4-FFF2-40B4-BE49-F238E27FC236}">
                <a16:creationId xmlns:a16="http://schemas.microsoft.com/office/drawing/2014/main" id="{DD272EDE-2D50-01B9-6453-B4F283B82F16}"/>
              </a:ext>
            </a:extLst>
          </p:cNvPr>
          <p:cNvSpPr txBox="1"/>
          <p:nvPr/>
        </p:nvSpPr>
        <p:spPr>
          <a:xfrm>
            <a:off x="4917640" y="1323145"/>
            <a:ext cx="3208308" cy="646331"/>
          </a:xfrm>
          <a:prstGeom prst="rect">
            <a:avLst/>
          </a:prstGeom>
          <a:solidFill>
            <a:schemeClr val="accent6">
              <a:lumMod val="20000"/>
              <a:lumOff val="80000"/>
            </a:schemeClr>
          </a:solidFill>
          <a:ln w="28575">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b="1" dirty="0">
                <a:solidFill>
                  <a:prstClr val="black"/>
                </a:solidFill>
                <a:latin typeface="Calibri" panose="020F0502020204030204"/>
              </a:rPr>
              <a:t>Valeur</a:t>
            </a:r>
            <a:r>
              <a:rPr kumimoji="0" lang="fr-FR" b="1" i="0" u="none" strike="noStrike" kern="1200" cap="none" spc="0" normalizeH="0" baseline="0" noProof="0" dirty="0">
                <a:ln>
                  <a:noFill/>
                </a:ln>
                <a:solidFill>
                  <a:prstClr val="black"/>
                </a:solidFill>
                <a:effectLst/>
                <a:uLnTx/>
                <a:uFillTx/>
                <a:latin typeface="Calibri" panose="020F0502020204030204"/>
              </a:rPr>
              <a:t> des </a:t>
            </a:r>
            <a:r>
              <a:rPr lang="fr-FR" b="1" dirty="0">
                <a:solidFill>
                  <a:prstClr val="black"/>
                </a:solidFill>
                <a:latin typeface="Calibri" panose="020F0502020204030204"/>
              </a:rPr>
              <a:t>produit</a:t>
            </a:r>
            <a:r>
              <a:rPr kumimoji="0" lang="fr-FR" b="1" i="0" u="none" strike="noStrike" kern="1200" cap="none" spc="0" normalizeH="0" baseline="0" noProof="0" dirty="0">
                <a:ln>
                  <a:noFill/>
                </a:ln>
                <a:solidFill>
                  <a:prstClr val="black"/>
                </a:solidFill>
                <a:effectLst/>
                <a:uLnTx/>
                <a:uFillTx/>
                <a:latin typeface="Calibri" panose="020F0502020204030204"/>
              </a:rPr>
              <a:t>s achetés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b="1" i="0" u="none" strike="noStrike" kern="1200" cap="none" spc="0" normalizeH="0" baseline="0" noProof="0" dirty="0">
                <a:ln>
                  <a:noFill/>
                </a:ln>
                <a:solidFill>
                  <a:prstClr val="black"/>
                </a:solidFill>
                <a:effectLst/>
                <a:uLnTx/>
                <a:uFillTx/>
                <a:latin typeface="Calibri" panose="020F0502020204030204"/>
              </a:rPr>
              <a:t> </a:t>
            </a:r>
            <a:r>
              <a:rPr kumimoji="0" lang="fr-FR" i="0" u="none" strike="noStrike" kern="1200" cap="none" spc="0" normalizeH="0" baseline="0" noProof="0" dirty="0">
                <a:ln>
                  <a:noFill/>
                </a:ln>
                <a:solidFill>
                  <a:prstClr val="black"/>
                </a:solidFill>
                <a:effectLst/>
                <a:uLnTx/>
                <a:uFillTx/>
                <a:latin typeface="Calibri" panose="020F0502020204030204"/>
              </a:rPr>
              <a:t>transmis par les fournisseurs</a:t>
            </a:r>
          </a:p>
        </p:txBody>
      </p:sp>
      <p:sp>
        <p:nvSpPr>
          <p:cNvPr id="10" name="ZoneTexte 9">
            <a:extLst>
              <a:ext uri="{FF2B5EF4-FFF2-40B4-BE49-F238E27FC236}">
                <a16:creationId xmlns:a16="http://schemas.microsoft.com/office/drawing/2014/main" id="{64F432E8-B939-0210-A14E-FFCF156B4B96}"/>
              </a:ext>
            </a:extLst>
          </p:cNvPr>
          <p:cNvSpPr txBox="1"/>
          <p:nvPr/>
        </p:nvSpPr>
        <p:spPr>
          <a:xfrm>
            <a:off x="8908679" y="1323145"/>
            <a:ext cx="1732455" cy="646331"/>
          </a:xfrm>
          <a:prstGeom prst="rect">
            <a:avLst/>
          </a:prstGeom>
          <a:solidFill>
            <a:schemeClr val="accent6">
              <a:lumMod val="20000"/>
              <a:lumOff val="80000"/>
            </a:schemeClr>
          </a:solidFill>
          <a:ln w="28575">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b="1" dirty="0">
                <a:solidFill>
                  <a:prstClr val="black"/>
                </a:solidFill>
                <a:latin typeface="Calibri" panose="020F0502020204030204"/>
              </a:rPr>
              <a:t>Valeur ajoutée </a:t>
            </a:r>
            <a:r>
              <a:rPr lang="fr-FR" dirty="0">
                <a:solidFill>
                  <a:prstClr val="black"/>
                </a:solidFill>
                <a:latin typeface="Calibri" panose="020F0502020204030204"/>
              </a:rPr>
              <a:t>par</a:t>
            </a:r>
            <a:r>
              <a:rPr kumimoji="0" lang="fr-FR" i="0" u="none" strike="noStrike" kern="1200" cap="none" spc="0" normalizeH="0" baseline="0" noProof="0" dirty="0">
                <a:ln>
                  <a:noFill/>
                </a:ln>
                <a:solidFill>
                  <a:prstClr val="black"/>
                </a:solidFill>
                <a:effectLst/>
                <a:uLnTx/>
                <a:uFillTx/>
                <a:latin typeface="Calibri" panose="020F0502020204030204"/>
              </a:rPr>
              <a:t> l’entreprise</a:t>
            </a:r>
          </a:p>
        </p:txBody>
      </p:sp>
      <p:sp>
        <p:nvSpPr>
          <p:cNvPr id="11" name="ZoneTexte 10">
            <a:extLst>
              <a:ext uri="{FF2B5EF4-FFF2-40B4-BE49-F238E27FC236}">
                <a16:creationId xmlns:a16="http://schemas.microsoft.com/office/drawing/2014/main" id="{4ED22EA4-4CD4-A596-DEB5-B330BA904072}"/>
              </a:ext>
            </a:extLst>
          </p:cNvPr>
          <p:cNvSpPr txBox="1"/>
          <p:nvPr/>
        </p:nvSpPr>
        <p:spPr>
          <a:xfrm>
            <a:off x="8330835" y="1461644"/>
            <a:ext cx="42979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3" name="ZoneTexte 12">
            <a:extLst>
              <a:ext uri="{FF2B5EF4-FFF2-40B4-BE49-F238E27FC236}">
                <a16:creationId xmlns:a16="http://schemas.microsoft.com/office/drawing/2014/main" id="{775BA9D2-584E-1A57-B483-BB5A9EDD2FFC}"/>
              </a:ext>
            </a:extLst>
          </p:cNvPr>
          <p:cNvSpPr txBox="1"/>
          <p:nvPr/>
        </p:nvSpPr>
        <p:spPr>
          <a:xfrm>
            <a:off x="4480003" y="1437598"/>
            <a:ext cx="42979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solidFill>
                  <a:prstClr val="black"/>
                </a:solidFill>
                <a:latin typeface="Calibri" panose="020F0502020204030204"/>
              </a:rPr>
              <a:t>=</a:t>
            </a:r>
            <a:endParaRPr kumimoji="0" lang="fr-FR" b="1" i="0" u="none" strike="noStrike" kern="1200" cap="none" spc="0" normalizeH="0" baseline="0" noProof="0" dirty="0">
              <a:ln>
                <a:noFill/>
              </a:ln>
              <a:solidFill>
                <a:prstClr val="black"/>
              </a:solidFill>
              <a:effectLst/>
              <a:uLnTx/>
              <a:uFillTx/>
              <a:latin typeface="Calibri" panose="020F0502020204030204"/>
            </a:endParaRPr>
          </a:p>
        </p:txBody>
      </p:sp>
      <p:sp>
        <p:nvSpPr>
          <p:cNvPr id="14" name="ZoneTexte 13">
            <a:extLst>
              <a:ext uri="{FF2B5EF4-FFF2-40B4-BE49-F238E27FC236}">
                <a16:creationId xmlns:a16="http://schemas.microsoft.com/office/drawing/2014/main" id="{834898D9-011E-E5D7-D4C7-A04C70A9EB50}"/>
              </a:ext>
            </a:extLst>
          </p:cNvPr>
          <p:cNvSpPr txBox="1"/>
          <p:nvPr/>
        </p:nvSpPr>
        <p:spPr>
          <a:xfrm>
            <a:off x="527868" y="764981"/>
            <a:ext cx="10179232" cy="400110"/>
          </a:xfrm>
          <a:prstGeom prst="rect">
            <a:avLst/>
          </a:prstGeom>
          <a:noFill/>
        </p:spPr>
        <p:txBody>
          <a:bodyPr wrap="square">
            <a:spAutoFit/>
          </a:bodyPr>
          <a:lstStyle/>
          <a:p>
            <a:r>
              <a:rPr lang="fr-FR" sz="2000" kern="0" dirty="0">
                <a:solidFill>
                  <a:prstClr val="black"/>
                </a:solidFill>
                <a:latin typeface="Calibri" panose="020F0502020204030204" pitchFamily="34" charset="0"/>
              </a:rPr>
              <a:t>On retrouve un principe de la comptabilité en argent, cumulative (et récursive)</a:t>
            </a:r>
            <a:endParaRPr lang="fr-FR" sz="2000" dirty="0"/>
          </a:p>
        </p:txBody>
      </p:sp>
      <p:sp>
        <p:nvSpPr>
          <p:cNvPr id="2" name="ZoneTexte 1">
            <a:extLst>
              <a:ext uri="{FF2B5EF4-FFF2-40B4-BE49-F238E27FC236}">
                <a16:creationId xmlns:a16="http://schemas.microsoft.com/office/drawing/2014/main" id="{7FF1F68E-8684-8621-3274-BE40B850C45D}"/>
              </a:ext>
            </a:extLst>
          </p:cNvPr>
          <p:cNvSpPr txBox="1"/>
          <p:nvPr/>
        </p:nvSpPr>
        <p:spPr>
          <a:xfrm>
            <a:off x="693683" y="1987892"/>
            <a:ext cx="3899338" cy="369332"/>
          </a:xfrm>
          <a:prstGeom prst="rect">
            <a:avLst/>
          </a:prstGeom>
          <a:noFill/>
        </p:spPr>
        <p:txBody>
          <a:bodyPr wrap="square">
            <a:spAutoFit/>
          </a:bodyPr>
          <a:lstStyle/>
          <a:p>
            <a:pPr algn="ctr"/>
            <a:r>
              <a:rPr lang="fr-FR" kern="0" dirty="0">
                <a:solidFill>
                  <a:prstClr val="black"/>
                </a:solidFill>
                <a:latin typeface="Calibri" panose="020F0502020204030204" pitchFamily="34" charset="0"/>
                <a:ea typeface="Times New Roman" panose="02020603050405020304" pitchFamily="18" charset="0"/>
              </a:rPr>
              <a:t>Totalité de la valeur pour</a:t>
            </a:r>
            <a:r>
              <a:rPr kumimoji="0" lang="fr-FR"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 </a:t>
            </a:r>
            <a:r>
              <a:rPr lang="fr-FR" kern="0" noProof="0" dirty="0">
                <a:solidFill>
                  <a:prstClr val="black"/>
                </a:solidFill>
                <a:latin typeface="Calibri" panose="020F0502020204030204" pitchFamily="34" charset="0"/>
                <a:ea typeface="Times New Roman" panose="02020603050405020304" pitchFamily="18" charset="0"/>
              </a:rPr>
              <a:t>s</a:t>
            </a:r>
            <a:r>
              <a:rPr kumimoji="0" lang="fr-FR"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a production</a:t>
            </a:r>
            <a:endParaRPr lang="fr-FR" dirty="0"/>
          </a:p>
        </p:txBody>
      </p:sp>
      <p:sp>
        <p:nvSpPr>
          <p:cNvPr id="16" name="ZoneTexte 15">
            <a:extLst>
              <a:ext uri="{FF2B5EF4-FFF2-40B4-BE49-F238E27FC236}">
                <a16:creationId xmlns:a16="http://schemas.microsoft.com/office/drawing/2014/main" id="{EC231875-0164-7155-EA35-F151DCC175DC}"/>
              </a:ext>
            </a:extLst>
          </p:cNvPr>
          <p:cNvSpPr txBox="1"/>
          <p:nvPr/>
        </p:nvSpPr>
        <p:spPr>
          <a:xfrm>
            <a:off x="4632864" y="3797026"/>
            <a:ext cx="3754392" cy="369332"/>
          </a:xfrm>
          <a:prstGeom prst="rect">
            <a:avLst/>
          </a:prstGeom>
          <a:noFill/>
        </p:spPr>
        <p:txBody>
          <a:bodyPr wrap="square">
            <a:spAutoFit/>
          </a:bodyPr>
          <a:lstStyle/>
          <a:p>
            <a:pPr algn="ctr"/>
            <a:r>
              <a:rPr lang="fr-FR" kern="0" dirty="0">
                <a:solidFill>
                  <a:prstClr val="black"/>
                </a:solidFill>
                <a:latin typeface="Calibri" panose="020F0502020204030204" pitchFamily="34" charset="0"/>
                <a:ea typeface="Times New Roman" panose="02020603050405020304" pitchFamily="18" charset="0"/>
              </a:rPr>
              <a:t>Zéro émission dans la valeur ajoutée</a:t>
            </a:r>
            <a:endParaRPr kumimoji="0" lang="fr-FR"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endParaRPr>
          </a:p>
        </p:txBody>
      </p:sp>
    </p:spTree>
    <p:extLst>
      <p:ext uri="{BB962C8B-B14F-4D97-AF65-F5344CB8AC3E}">
        <p14:creationId xmlns:p14="http://schemas.microsoft.com/office/powerpoint/2010/main" val="57315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animBg="1"/>
      <p:bldP spid="15" grpId="0" animBg="1"/>
      <p:bldP spid="17" grpId="0"/>
      <p:bldP spid="18" grpId="0"/>
      <p:bldP spid="20" grpId="0"/>
      <p:bldP spid="21" grpId="0"/>
      <p:bldP spid="23" grpId="0"/>
      <p:bldP spid="5" grpId="0"/>
      <p:bldP spid="7" grpId="0" animBg="1"/>
      <p:bldP spid="8" grpId="0" animBg="1"/>
      <p:bldP spid="10" grpId="0" animBg="1"/>
      <p:bldP spid="11" grpId="0"/>
      <p:bldP spid="13" grpId="0"/>
      <p:bldP spid="14" grpId="0"/>
      <p:bldP spid="2"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72FFFCD-309F-9518-F6CC-DC375CA065C3}"/>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4F4D6C5E-BC44-E383-9677-004921A23D15}"/>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Image 2" descr="Une image contenant texte, Graphique, graphisme, clipart&#10;&#10;Le contenu généré par l’IA peut être incorrect.">
            <a:extLst>
              <a:ext uri="{FF2B5EF4-FFF2-40B4-BE49-F238E27FC236}">
                <a16:creationId xmlns:a16="http://schemas.microsoft.com/office/drawing/2014/main" id="{68D0A05C-5CF1-6E1F-9A7C-42F8947FC2BA}"/>
              </a:ext>
            </a:extLst>
          </p:cNvPr>
          <p:cNvPicPr>
            <a:picLocks noChangeAspect="1"/>
          </p:cNvPicPr>
          <p:nvPr/>
        </p:nvPicPr>
        <p:blipFill>
          <a:blip r:embed="rId3"/>
          <a:stretch>
            <a:fillRect/>
          </a:stretch>
        </p:blipFill>
        <p:spPr>
          <a:xfrm>
            <a:off x="527869" y="5696607"/>
            <a:ext cx="1892276" cy="759727"/>
          </a:xfrm>
          <a:prstGeom prst="rect">
            <a:avLst/>
          </a:prstGeom>
        </p:spPr>
      </p:pic>
      <p:sp>
        <p:nvSpPr>
          <p:cNvPr id="2" name="ZoneTexte 1">
            <a:extLst>
              <a:ext uri="{FF2B5EF4-FFF2-40B4-BE49-F238E27FC236}">
                <a16:creationId xmlns:a16="http://schemas.microsoft.com/office/drawing/2014/main" id="{5AA68A75-1205-421D-826E-D1FED70E3221}"/>
              </a:ext>
            </a:extLst>
          </p:cNvPr>
          <p:cNvSpPr txBox="1"/>
          <p:nvPr/>
        </p:nvSpPr>
        <p:spPr>
          <a:xfrm>
            <a:off x="527868" y="1714070"/>
            <a:ext cx="11136262" cy="2492990"/>
          </a:xfrm>
          <a:prstGeom prst="rect">
            <a:avLst/>
          </a:prstGeom>
          <a:solidFill>
            <a:schemeClr val="bg1"/>
          </a:solidFill>
          <a:ln w="76200">
            <a:noFill/>
          </a:ln>
        </p:spPr>
        <p:txBody>
          <a:bodyPr wrap="square" rtlCol="0">
            <a:spAutoFit/>
          </a:bodyPr>
          <a:lstStyle/>
          <a:p>
            <a:pPr lvl="0"/>
            <a:r>
              <a:rPr lang="fr-FR" sz="2000" dirty="0"/>
              <a:t>L’entreprise compte son contenu en émission unitaire comme son prix de revint unitaire : </a:t>
            </a:r>
          </a:p>
          <a:p>
            <a:pPr lvl="0" algn="ctr"/>
            <a:r>
              <a:rPr lang="fr-FR" sz="2000" b="1" dirty="0"/>
              <a:t>Elle divise le contenu en Emission de la production par la quantité vendue</a:t>
            </a:r>
          </a:p>
          <a:p>
            <a:pPr lvl="0" algn="ctr"/>
            <a:endParaRPr lang="fr-FR" sz="800" b="1" dirty="0"/>
          </a:p>
          <a:p>
            <a:pPr marL="1257300" lvl="2" indent="-342900">
              <a:buFont typeface="Wingdings" panose="05000000000000000000" pitchFamily="2" charset="2"/>
              <a:buChar char="ü"/>
            </a:pPr>
            <a:r>
              <a:rPr lang="fr-FR" sz="2000" dirty="0"/>
              <a:t>Sur l’activité de l’exercice et les flux du compte d’exploitation, sans comptabilité analytique</a:t>
            </a:r>
          </a:p>
          <a:p>
            <a:pPr marL="1257300" lvl="2" indent="-342900">
              <a:buFont typeface="Wingdings" panose="05000000000000000000" pitchFamily="2" charset="2"/>
              <a:buChar char="ü"/>
            </a:pPr>
            <a:r>
              <a:rPr lang="fr-FR" sz="2000" dirty="0"/>
              <a:t>Soit sur les flux de chaque compte analytique si elle tient une comptabilité analytique</a:t>
            </a:r>
          </a:p>
          <a:p>
            <a:endParaRPr lang="fr-FR" sz="800" dirty="0"/>
          </a:p>
          <a:p>
            <a:r>
              <a:rPr lang="fr-FR" sz="2000" dirty="0"/>
              <a:t>Conséquence importante : tous les choix d’imputation du comptable sont strictement repris</a:t>
            </a:r>
          </a:p>
          <a:p>
            <a:endParaRPr lang="fr-FR" sz="2000" dirty="0"/>
          </a:p>
          <a:p>
            <a:pPr algn="ctr"/>
            <a:r>
              <a:rPr lang="fr-FR" sz="2000" b="1" i="1" dirty="0"/>
              <a:t>Un comptage en partie simple plutôt qu’une comptabilité</a:t>
            </a:r>
          </a:p>
        </p:txBody>
      </p:sp>
      <p:sp>
        <p:nvSpPr>
          <p:cNvPr id="9" name="ZoneTexte 8">
            <a:extLst>
              <a:ext uri="{FF2B5EF4-FFF2-40B4-BE49-F238E27FC236}">
                <a16:creationId xmlns:a16="http://schemas.microsoft.com/office/drawing/2014/main" id="{C76D49B9-22F3-C6B7-89A9-05C02492827A}"/>
              </a:ext>
            </a:extLst>
          </p:cNvPr>
          <p:cNvSpPr txBox="1"/>
          <p:nvPr/>
        </p:nvSpPr>
        <p:spPr>
          <a:xfrm>
            <a:off x="527867" y="525681"/>
            <a:ext cx="10602587" cy="80021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fr-FR" sz="2300" b="1"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Aptos" panose="020B0004020202020204" pitchFamily="34" charset="0"/>
              </a:rPr>
              <a:t>Principe 2, </a:t>
            </a:r>
            <a:r>
              <a:rPr lang="fr-FR" sz="2300" b="1" kern="0" dirty="0">
                <a:solidFill>
                  <a:prstClr val="black"/>
                </a:solidFill>
                <a:latin typeface="Calibri" panose="020F0502020204030204"/>
                <a:ea typeface="Times New Roman" panose="02020603050405020304" pitchFamily="18" charset="0"/>
                <a:cs typeface="Aptos" panose="020B0004020202020204" pitchFamily="34" charset="0"/>
              </a:rPr>
              <a:t>l</a:t>
            </a:r>
            <a:r>
              <a:rPr kumimoji="0" lang="fr-FR" sz="2300" b="1"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Aptos" panose="020B0004020202020204" pitchFamily="34" charset="0"/>
              </a:rPr>
              <a:t>e comptage repose sur les flux tracés dans les comptes annuels de l’entreprise</a:t>
            </a:r>
            <a:endParaRPr kumimoji="0" lang="fr-FR" sz="23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Aptos" panose="020B0004020202020204" pitchFamily="34" charset="0"/>
            </a:endParaRPr>
          </a:p>
        </p:txBody>
      </p:sp>
    </p:spTree>
    <p:extLst>
      <p:ext uri="{BB962C8B-B14F-4D97-AF65-F5344CB8AC3E}">
        <p14:creationId xmlns:p14="http://schemas.microsoft.com/office/powerpoint/2010/main" val="948914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6515D46-9027-82D8-08EE-7A44D63DD7E6}"/>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A928F21E-4402-7648-8561-B4DE52C067AB}"/>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Image 2" descr="Une image contenant texte, Graphique, graphisme, clipart&#10;&#10;Le contenu généré par l’IA peut être incorrect.">
            <a:extLst>
              <a:ext uri="{FF2B5EF4-FFF2-40B4-BE49-F238E27FC236}">
                <a16:creationId xmlns:a16="http://schemas.microsoft.com/office/drawing/2014/main" id="{3F1C8027-BB8B-EC52-2927-963375FCA94E}"/>
              </a:ext>
            </a:extLst>
          </p:cNvPr>
          <p:cNvPicPr>
            <a:picLocks noChangeAspect="1"/>
          </p:cNvPicPr>
          <p:nvPr/>
        </p:nvPicPr>
        <p:blipFill>
          <a:blip r:embed="rId3"/>
          <a:stretch>
            <a:fillRect/>
          </a:stretch>
        </p:blipFill>
        <p:spPr>
          <a:xfrm>
            <a:off x="527869" y="5696607"/>
            <a:ext cx="1892276" cy="759727"/>
          </a:xfrm>
          <a:prstGeom prst="rect">
            <a:avLst/>
          </a:prstGeom>
        </p:spPr>
      </p:pic>
      <p:sp>
        <p:nvSpPr>
          <p:cNvPr id="5" name="ZoneTexte 4">
            <a:extLst>
              <a:ext uri="{FF2B5EF4-FFF2-40B4-BE49-F238E27FC236}">
                <a16:creationId xmlns:a16="http://schemas.microsoft.com/office/drawing/2014/main" id="{74DF8497-94B6-4626-06FA-21B3A0C5B41A}"/>
              </a:ext>
            </a:extLst>
          </p:cNvPr>
          <p:cNvSpPr txBox="1"/>
          <p:nvPr/>
        </p:nvSpPr>
        <p:spPr>
          <a:xfrm>
            <a:off x="527868" y="408509"/>
            <a:ext cx="9246753" cy="80021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fr-FR" sz="2300" b="1"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Aptos" panose="020B0004020202020204" pitchFamily="34" charset="0"/>
              </a:rPr>
              <a:t>Principe 3, le comptage respecte l’équilibre entre Emission de production et Emission transmise aux clients</a:t>
            </a:r>
            <a:endParaRPr kumimoji="0" lang="fr-FR" sz="23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Aptos" panose="020B0004020202020204" pitchFamily="34" charset="0"/>
            </a:endParaRPr>
          </a:p>
        </p:txBody>
      </p:sp>
      <p:sp>
        <p:nvSpPr>
          <p:cNvPr id="7" name="ZoneTexte 6">
            <a:extLst>
              <a:ext uri="{FF2B5EF4-FFF2-40B4-BE49-F238E27FC236}">
                <a16:creationId xmlns:a16="http://schemas.microsoft.com/office/drawing/2014/main" id="{FF72A851-5C23-8FD6-3BC2-C624D28D1BBB}"/>
              </a:ext>
            </a:extLst>
          </p:cNvPr>
          <p:cNvSpPr txBox="1"/>
          <p:nvPr/>
        </p:nvSpPr>
        <p:spPr>
          <a:xfrm>
            <a:off x="527868" y="1339204"/>
            <a:ext cx="10781263" cy="1877437"/>
          </a:xfrm>
          <a:prstGeom prst="rect">
            <a:avLst/>
          </a:prstGeom>
          <a:solidFill>
            <a:schemeClr val="bg1"/>
          </a:solidFill>
          <a:ln w="762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L’entreprise n’est pas censée transmettre plus ou moins d’émission qu’il ne lui en a fallu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Elle minimise </a:t>
            </a:r>
            <a:r>
              <a:rPr kumimoji="0" lang="fr-FR" sz="2000" b="1" i="0" u="none" strike="noStrike" kern="1200" cap="none" spc="0" normalizeH="0" baseline="0" noProof="0" dirty="0">
                <a:ln>
                  <a:noFill/>
                </a:ln>
                <a:solidFill>
                  <a:prstClr val="black"/>
                </a:solidFill>
                <a:effectLst/>
                <a:uLnTx/>
                <a:uFillTx/>
                <a:latin typeface="Calibri" panose="020F0502020204030204"/>
                <a:ea typeface="+mn-ea"/>
                <a:cs typeface="+mn-cs"/>
              </a:rPr>
              <a:t>l’écart de transmission, </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entre Emission produite et transmise, en % de l’émission produite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257300" marR="0" lvl="2"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Elle minimise l’écart à chaque clôture</a:t>
            </a:r>
          </a:p>
          <a:p>
            <a:pPr marL="1257300" marR="0" lvl="2"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Elle le compense l’exercice suivant</a:t>
            </a:r>
          </a:p>
        </p:txBody>
      </p:sp>
      <p:sp>
        <p:nvSpPr>
          <p:cNvPr id="6" name="ZoneTexte 5">
            <a:extLst>
              <a:ext uri="{FF2B5EF4-FFF2-40B4-BE49-F238E27FC236}">
                <a16:creationId xmlns:a16="http://schemas.microsoft.com/office/drawing/2014/main" id="{53269547-FB05-618C-7C03-C7935BC216D3}"/>
              </a:ext>
            </a:extLst>
          </p:cNvPr>
          <p:cNvSpPr txBox="1"/>
          <p:nvPr/>
        </p:nvSpPr>
        <p:spPr>
          <a:xfrm>
            <a:off x="527868" y="3501338"/>
            <a:ext cx="10190932"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fr-FR" sz="2400" b="1"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Aptos" panose="020B0004020202020204" pitchFamily="34" charset="0"/>
              </a:rPr>
              <a:t>Rappel des </a:t>
            </a:r>
            <a:r>
              <a:rPr lang="fr-FR" sz="2400" b="1" kern="0" dirty="0">
                <a:solidFill>
                  <a:prstClr val="black"/>
                </a:solidFill>
                <a:latin typeface="Calibri" panose="020F0502020204030204"/>
                <a:ea typeface="Times New Roman" panose="02020603050405020304" pitchFamily="18" charset="0"/>
                <a:cs typeface="Aptos" panose="020B0004020202020204" pitchFamily="34" charset="0"/>
              </a:rPr>
              <a:t>trois principes</a:t>
            </a:r>
            <a:endParaRPr kumimoji="0" lang="fr-FR" sz="2400" b="1"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Aptos" panose="020B0004020202020204" pitchFamily="34" charset="0"/>
            </a:endParaRPr>
          </a:p>
        </p:txBody>
      </p:sp>
      <p:sp>
        <p:nvSpPr>
          <p:cNvPr id="8" name="ZoneTexte 7">
            <a:extLst>
              <a:ext uri="{FF2B5EF4-FFF2-40B4-BE49-F238E27FC236}">
                <a16:creationId xmlns:a16="http://schemas.microsoft.com/office/drawing/2014/main" id="{2E8C2D6A-C36B-651F-84A5-AD6CFC4CB272}"/>
              </a:ext>
            </a:extLst>
          </p:cNvPr>
          <p:cNvSpPr txBox="1"/>
          <p:nvPr/>
        </p:nvSpPr>
        <p:spPr>
          <a:xfrm>
            <a:off x="527868" y="4126555"/>
            <a:ext cx="9215222" cy="1528624"/>
          </a:xfrm>
          <a:prstGeom prst="rect">
            <a:avLst/>
          </a:prstGeom>
          <a:noFill/>
        </p:spPr>
        <p:txBody>
          <a:bodyPr wrap="square">
            <a:spAutoFit/>
          </a:bodyPr>
          <a:lstStyle/>
          <a:p>
            <a:pPr marL="1257300" lvl="2" indent="-342900">
              <a:spcAft>
                <a:spcPts val="800"/>
              </a:spcAft>
              <a:buFont typeface="Wingdings" panose="05000000000000000000" pitchFamily="2" charset="2"/>
              <a:buChar char="ü"/>
              <a:defRPr/>
            </a:pPr>
            <a:r>
              <a:rPr lang="fr-FR" sz="2000" kern="0" dirty="0">
                <a:solidFill>
                  <a:prstClr val="black"/>
                </a:solidFill>
                <a:ea typeface="Times New Roman" panose="02020603050405020304" pitchFamily="18" charset="0"/>
                <a:cs typeface="Aptos" panose="020B0004020202020204" pitchFamily="34" charset="0"/>
              </a:rPr>
              <a:t>Un comptage produit cumulatif (et récursif)</a:t>
            </a:r>
          </a:p>
          <a:p>
            <a:pPr marL="1257300" lvl="2" indent="-342900">
              <a:spcAft>
                <a:spcPts val="800"/>
              </a:spcAft>
              <a:buFont typeface="Wingdings" panose="05000000000000000000" pitchFamily="2" charset="2"/>
              <a:buChar char="ü"/>
              <a:defRPr/>
            </a:pPr>
            <a:r>
              <a:rPr kumimoji="0" lang="fr-FR" sz="200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Aptos" panose="020B0004020202020204" pitchFamily="34" charset="0"/>
              </a:rPr>
              <a:t>Qui</a:t>
            </a:r>
            <a:r>
              <a:rPr kumimoji="0" lang="fr-FR" sz="2000" i="0" u="none" strike="noStrike" kern="0" cap="none" spc="0" normalizeH="0" noProof="0" dirty="0">
                <a:ln>
                  <a:noFill/>
                </a:ln>
                <a:solidFill>
                  <a:prstClr val="black"/>
                </a:solidFill>
                <a:effectLst/>
                <a:uLnTx/>
                <a:uFillTx/>
                <a:latin typeface="Calibri" panose="020F0502020204030204"/>
                <a:ea typeface="Times New Roman" panose="02020603050405020304" pitchFamily="18" charset="0"/>
                <a:cs typeface="Aptos" panose="020B0004020202020204" pitchFamily="34" charset="0"/>
              </a:rPr>
              <a:t> </a:t>
            </a:r>
            <a:r>
              <a:rPr kumimoji="0" lang="fr-FR" sz="200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Aptos" panose="020B0004020202020204" pitchFamily="34" charset="0"/>
              </a:rPr>
              <a:t>repose sur les flux tracés dans les comptes annuels de l’entreprise</a:t>
            </a:r>
          </a:p>
          <a:p>
            <a:pPr marL="1257300" lvl="2" indent="-342900">
              <a:spcAft>
                <a:spcPts val="800"/>
              </a:spcAft>
              <a:buFont typeface="Wingdings" panose="05000000000000000000" pitchFamily="2" charset="2"/>
              <a:buChar char="ü"/>
              <a:defRPr/>
            </a:pPr>
            <a:r>
              <a:rPr lang="fr-FR" sz="2000" kern="0" dirty="0">
                <a:solidFill>
                  <a:prstClr val="black"/>
                </a:solidFill>
                <a:ea typeface="Times New Roman" panose="02020603050405020304" pitchFamily="18" charset="0"/>
                <a:cs typeface="Aptos" panose="020B0004020202020204" pitchFamily="34" charset="0"/>
              </a:rPr>
              <a:t>Qui respecte l’équilibre entre l’émission de production et l’émission transmise aux clients</a:t>
            </a:r>
            <a:endParaRPr kumimoji="0" lang="fr-FR" sz="200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Aptos" panose="020B0004020202020204" pitchFamily="34" charset="0"/>
            </a:endParaRPr>
          </a:p>
        </p:txBody>
      </p:sp>
    </p:spTree>
    <p:extLst>
      <p:ext uri="{BB962C8B-B14F-4D97-AF65-F5344CB8AC3E}">
        <p14:creationId xmlns:p14="http://schemas.microsoft.com/office/powerpoint/2010/main" val="3148034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5E195FF-2A85-B4BC-D884-893AD2C7C414}"/>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0FDA9353-679C-3CC4-3496-B37C62597EDB}"/>
              </a:ext>
            </a:extLst>
          </p:cNvPr>
          <p:cNvSpPr txBox="1"/>
          <p:nvPr/>
        </p:nvSpPr>
        <p:spPr>
          <a:xfrm>
            <a:off x="527869" y="954523"/>
            <a:ext cx="11136262" cy="4216539"/>
          </a:xfrm>
          <a:prstGeom prst="rect">
            <a:avLst/>
          </a:prstGeom>
          <a:solidFill>
            <a:schemeClr val="bg1"/>
          </a:solidFill>
          <a:ln w="76200">
            <a:noFill/>
          </a:ln>
        </p:spPr>
        <p:txBody>
          <a:bodyPr wrap="square" rtlCol="0">
            <a:spAutoFit/>
          </a:bodyPr>
          <a:lstStyle/>
          <a:p>
            <a:pPr>
              <a:defRPr/>
            </a:pPr>
            <a:r>
              <a:rPr lang="fr-FR" sz="2000" kern="0" dirty="0">
                <a:solidFill>
                  <a:srgbClr val="0070C0"/>
                </a:solidFill>
                <a:latin typeface="Calibri" panose="020F0502020204030204"/>
                <a:ea typeface="Aptos" panose="020B0004020202020204" pitchFamily="34" charset="0"/>
                <a:cs typeface="Times New Roman" panose="02020603050405020304" pitchFamily="18" charset="0"/>
              </a:rPr>
              <a:t>Une entreprise</a:t>
            </a:r>
            <a:r>
              <a:rPr lang="fr-FR" sz="2000" kern="0" dirty="0">
                <a:solidFill>
                  <a:srgbClr val="0070C0"/>
                </a:solidFill>
                <a:ea typeface="Aptos" panose="020B0004020202020204" pitchFamily="34" charset="0"/>
                <a:cs typeface="Times New Roman" panose="02020603050405020304" pitchFamily="18" charset="0"/>
              </a:rPr>
              <a:t> comptable facture dans l’année 1000 heures de comptabilité à 60€ (60.000€ de CA)</a:t>
            </a:r>
            <a:endParaRPr lang="fr-FR" sz="800" kern="0" dirty="0">
              <a:solidFill>
                <a:srgbClr val="0070C0"/>
              </a:solidFill>
              <a:latin typeface="Calibri" panose="020F0502020204030204"/>
              <a:ea typeface="Aptos" panose="020B0004020202020204" pitchFamily="34" charset="0"/>
              <a:cs typeface="Times New Roman" panose="02020603050405020304" pitchFamily="18" charset="0"/>
            </a:endParaRPr>
          </a:p>
          <a:p>
            <a:pPr>
              <a:defRPr/>
            </a:pPr>
            <a:r>
              <a:rPr lang="fr-FR" sz="2000" kern="0" dirty="0">
                <a:solidFill>
                  <a:srgbClr val="0070C0"/>
                </a:solidFill>
                <a:latin typeface="Calibri" panose="020F0502020204030204"/>
                <a:ea typeface="Aptos" panose="020B0004020202020204" pitchFamily="34" charset="0"/>
                <a:cs typeface="Times New Roman" panose="02020603050405020304" pitchFamily="18" charset="0"/>
              </a:rPr>
              <a:t>Elle a estimé </a:t>
            </a:r>
            <a:r>
              <a:rPr lang="fr-FR" sz="2000" kern="0" dirty="0">
                <a:solidFill>
                  <a:srgbClr val="0070C0"/>
                </a:solidFill>
                <a:ea typeface="Aptos" panose="020B0004020202020204" pitchFamily="34" charset="0"/>
                <a:cs typeface="Times New Roman" panose="02020603050405020304" pitchFamily="18" charset="0"/>
              </a:rPr>
              <a:t>(</a:t>
            </a:r>
            <a:r>
              <a:rPr lang="fr-FR" sz="2000" i="1" kern="0" dirty="0">
                <a:solidFill>
                  <a:srgbClr val="0070C0"/>
                </a:solidFill>
                <a:ea typeface="Aptos" panose="020B0004020202020204" pitchFamily="34" charset="0"/>
                <a:cs typeface="Times New Roman" panose="02020603050405020304" pitchFamily="18" charset="0"/>
              </a:rPr>
              <a:t>on verra comment dans la seconde partie)</a:t>
            </a:r>
            <a:r>
              <a:rPr lang="fr-FR" sz="2000" kern="0" dirty="0">
                <a:solidFill>
                  <a:srgbClr val="0070C0"/>
                </a:solidFill>
                <a:ea typeface="Aptos" panose="020B0004020202020204" pitchFamily="34" charset="0"/>
                <a:cs typeface="Times New Roman" panose="02020603050405020304" pitchFamily="18" charset="0"/>
              </a:rPr>
              <a:t> </a:t>
            </a:r>
            <a:r>
              <a:rPr lang="fr-FR" sz="2000" kern="0" dirty="0">
                <a:solidFill>
                  <a:srgbClr val="0070C0"/>
                </a:solidFill>
                <a:latin typeface="Calibri" panose="020F0502020204030204"/>
                <a:ea typeface="Aptos" panose="020B0004020202020204" pitchFamily="34" charset="0"/>
                <a:cs typeface="Times New Roman" panose="02020603050405020304" pitchFamily="18" charset="0"/>
              </a:rPr>
              <a:t>le </a:t>
            </a:r>
            <a:r>
              <a:rPr lang="fr-FR" sz="2000" b="1" kern="0" dirty="0">
                <a:solidFill>
                  <a:srgbClr val="0070C0"/>
                </a:solidFill>
                <a:latin typeface="Calibri" panose="020F0502020204030204"/>
                <a:ea typeface="Aptos" panose="020B0004020202020204" pitchFamily="34" charset="0"/>
                <a:cs typeface="Times New Roman" panose="02020603050405020304" pitchFamily="18" charset="0"/>
              </a:rPr>
              <a:t>contenu en émission </a:t>
            </a:r>
            <a:r>
              <a:rPr lang="fr-FR" sz="2000" kern="0" dirty="0">
                <a:solidFill>
                  <a:srgbClr val="0070C0"/>
                </a:solidFill>
                <a:latin typeface="Calibri" panose="020F0502020204030204"/>
                <a:ea typeface="Aptos" panose="020B0004020202020204" pitchFamily="34" charset="0"/>
                <a:cs typeface="Times New Roman" panose="02020603050405020304" pitchFamily="18" charset="0"/>
              </a:rPr>
              <a:t>de sa production annuelle : 2,5 tonnes </a:t>
            </a:r>
            <a:r>
              <a:rPr lang="fr-FR" sz="2000" kern="0" dirty="0">
                <a:solidFill>
                  <a:srgbClr val="0070C0"/>
                </a:solidFill>
                <a:latin typeface="Arial" panose="020B0604020202020204" pitchFamily="34" charset="0"/>
                <a:ea typeface="Times New Roman" panose="02020603050405020304" pitchFamily="18" charset="0"/>
              </a:rPr>
              <a:t>d’éq.CO</a:t>
            </a:r>
            <a:r>
              <a:rPr lang="fr-FR" sz="2000" kern="0" baseline="-25000" dirty="0">
                <a:solidFill>
                  <a:srgbClr val="0070C0"/>
                </a:solidFill>
                <a:latin typeface="Arial" panose="020B0604020202020204" pitchFamily="34" charset="0"/>
                <a:ea typeface="Times New Roman" panose="02020603050405020304" pitchFamily="18" charset="0"/>
              </a:rPr>
              <a:t>2</a:t>
            </a:r>
            <a:endParaRPr lang="fr-FR" sz="800" kern="0" dirty="0">
              <a:solidFill>
                <a:srgbClr val="0070C0"/>
              </a:solidFill>
              <a:ea typeface="Aptos" panose="020B0004020202020204" pitchFamily="34" charset="0"/>
              <a:cs typeface="Times New Roman" panose="02020603050405020304" pitchFamily="18" charset="0"/>
            </a:endParaRPr>
          </a:p>
          <a:p>
            <a:pPr marL="800100" lvl="1" indent="-342900">
              <a:buFont typeface="Wingdings" panose="05000000000000000000" pitchFamily="2" charset="2"/>
              <a:buChar char="ü"/>
              <a:defRPr/>
            </a:pPr>
            <a:r>
              <a:rPr lang="fr-FR" sz="2000" kern="0" dirty="0">
                <a:solidFill>
                  <a:srgbClr val="0070C0"/>
                </a:solidFill>
                <a:ea typeface="Aptos" panose="020B0004020202020204" pitchFamily="34" charset="0"/>
                <a:cs typeface="Times New Roman" panose="02020603050405020304" pitchFamily="18" charset="0"/>
              </a:rPr>
              <a:t>Si elle facture en </a:t>
            </a:r>
            <a:r>
              <a:rPr lang="fr-FR" sz="2000" b="1" kern="0" dirty="0">
                <a:solidFill>
                  <a:srgbClr val="0070C0"/>
                </a:solidFill>
                <a:ea typeface="Aptos" panose="020B0004020202020204" pitchFamily="34" charset="0"/>
                <a:cs typeface="Times New Roman" panose="02020603050405020304" pitchFamily="18" charset="0"/>
              </a:rPr>
              <a:t>heures,</a:t>
            </a:r>
            <a:r>
              <a:rPr lang="fr-FR" sz="2000" kern="0" dirty="0">
                <a:solidFill>
                  <a:srgbClr val="0070C0"/>
                </a:solidFill>
                <a:ea typeface="Aptos" panose="020B0004020202020204" pitchFamily="34" charset="0"/>
                <a:cs typeface="Times New Roman" panose="02020603050405020304" pitchFamily="18" charset="0"/>
              </a:rPr>
              <a:t> le contenu unitaire en émission est 2,5kg par heure facturée (2500kg divisé par 1000h)</a:t>
            </a:r>
          </a:p>
          <a:p>
            <a:pPr marL="800100" lvl="1" indent="-342900">
              <a:buFont typeface="Wingdings" panose="05000000000000000000" pitchFamily="2" charset="2"/>
              <a:buChar char="ü"/>
              <a:defRPr/>
            </a:pPr>
            <a:r>
              <a:rPr lang="fr-FR" sz="2000" kern="0" dirty="0">
                <a:solidFill>
                  <a:srgbClr val="0070C0"/>
                </a:solidFill>
                <a:ea typeface="Aptos" panose="020B0004020202020204" pitchFamily="34" charset="0"/>
                <a:cs typeface="Times New Roman" panose="02020603050405020304" pitchFamily="18" charset="0"/>
              </a:rPr>
              <a:t>Si elle facture en </a:t>
            </a:r>
            <a:r>
              <a:rPr lang="fr-FR" sz="2000" b="1" kern="0" dirty="0">
                <a:solidFill>
                  <a:srgbClr val="0070C0"/>
                </a:solidFill>
                <a:ea typeface="Aptos" panose="020B0004020202020204" pitchFamily="34" charset="0"/>
                <a:cs typeface="Times New Roman" panose="02020603050405020304" pitchFamily="18" charset="0"/>
              </a:rPr>
              <a:t>euros</a:t>
            </a:r>
            <a:r>
              <a:rPr lang="fr-FR" sz="2000" kern="0" dirty="0">
                <a:solidFill>
                  <a:srgbClr val="0070C0"/>
                </a:solidFill>
                <a:ea typeface="Aptos" panose="020B0004020202020204" pitchFamily="34" charset="0"/>
                <a:cs typeface="Times New Roman" panose="02020603050405020304" pitchFamily="18" charset="0"/>
              </a:rPr>
              <a:t>, le contenu unitaire est 42g par euro (2500kg divisé par 60.000€)</a:t>
            </a:r>
            <a:endParaRPr lang="fr-FR" sz="800" kern="0" dirty="0">
              <a:solidFill>
                <a:srgbClr val="0070C0"/>
              </a:solidFill>
              <a:ea typeface="Aptos" panose="020B0004020202020204" pitchFamily="34" charset="0"/>
              <a:cs typeface="Times New Roman" panose="02020603050405020304" pitchFamily="18" charset="0"/>
            </a:endParaRPr>
          </a:p>
          <a:p>
            <a:pPr>
              <a:defRPr/>
            </a:pPr>
            <a:r>
              <a:rPr lang="fr-FR" sz="2000" kern="0" dirty="0">
                <a:solidFill>
                  <a:srgbClr val="0070C0"/>
                </a:solidFill>
                <a:ea typeface="Aptos" panose="020B0004020202020204" pitchFamily="34" charset="0"/>
                <a:cs typeface="Times New Roman" panose="02020603050405020304" pitchFamily="18" charset="0"/>
              </a:rPr>
              <a:t>Le contenu transmis sur la  facture est identique (pour 10h à 600€ : 25 kg </a:t>
            </a:r>
            <a:r>
              <a:rPr lang="fr-FR" sz="2000" kern="0" dirty="0">
                <a:solidFill>
                  <a:srgbClr val="0070C0"/>
                </a:solidFill>
                <a:latin typeface="Arial" panose="020B0604020202020204" pitchFamily="34" charset="0"/>
                <a:ea typeface="Times New Roman" panose="02020603050405020304" pitchFamily="18" charset="0"/>
              </a:rPr>
              <a:t>d’éq.CO</a:t>
            </a:r>
            <a:r>
              <a:rPr lang="fr-FR" sz="2000" kern="0" baseline="-25000" dirty="0">
                <a:solidFill>
                  <a:srgbClr val="0070C0"/>
                </a:solidFill>
                <a:latin typeface="Arial" panose="020B0604020202020204" pitchFamily="34" charset="0"/>
                <a:ea typeface="Times New Roman" panose="02020603050405020304" pitchFamily="18" charset="0"/>
              </a:rPr>
              <a:t>2</a:t>
            </a:r>
            <a:r>
              <a:rPr lang="fr-FR" sz="2000" dirty="0">
                <a:solidFill>
                  <a:srgbClr val="0070C0"/>
                </a:solidFill>
              </a:rPr>
              <a:t>)</a:t>
            </a:r>
          </a:p>
          <a:p>
            <a:pPr>
              <a:defRPr/>
            </a:pPr>
            <a:endParaRPr lang="fr-FR" sz="800" dirty="0">
              <a:solidFill>
                <a:srgbClr val="0070C0"/>
              </a:solidFill>
            </a:endParaRPr>
          </a:p>
          <a:p>
            <a:pPr lvl="0">
              <a:defRPr/>
            </a:pPr>
            <a:r>
              <a:rPr lang="fr-FR" sz="2000" dirty="0">
                <a:solidFill>
                  <a:srgbClr val="0070C0"/>
                </a:solidFill>
              </a:rPr>
              <a:t>Exemple d’un embryon de comptabilité analytique</a:t>
            </a:r>
          </a:p>
          <a:p>
            <a:pPr lvl="0">
              <a:defRPr/>
            </a:pPr>
            <a:r>
              <a:rPr lang="fr-FR" sz="2000" dirty="0">
                <a:solidFill>
                  <a:srgbClr val="0070C0"/>
                </a:solidFill>
              </a:rPr>
              <a:t>L’entreprise effectue ses heures de comptabilité a) dans ses bureaux ou b) dans ceux du client</a:t>
            </a:r>
          </a:p>
          <a:p>
            <a:pPr lvl="0">
              <a:defRPr/>
            </a:pPr>
            <a:r>
              <a:rPr lang="fr-FR" sz="2000" dirty="0">
                <a:solidFill>
                  <a:srgbClr val="0070C0"/>
                </a:solidFill>
              </a:rPr>
              <a:t>Elle a un suivi analytique des frais de déplacement facturés séparément au km</a:t>
            </a:r>
          </a:p>
          <a:p>
            <a:pPr marL="914400" lvl="1" indent="-457200">
              <a:buFont typeface="+mj-lt"/>
              <a:buAutoNum type="arabicPeriod"/>
              <a:defRPr/>
            </a:pPr>
            <a:r>
              <a:rPr lang="fr-FR" sz="2000" dirty="0">
                <a:solidFill>
                  <a:srgbClr val="0070C0"/>
                </a:solidFill>
              </a:rPr>
              <a:t>Elle va compter séparément le contenu en émission des achats liés aux déplacements</a:t>
            </a:r>
          </a:p>
          <a:p>
            <a:pPr marL="914400" lvl="1" indent="-457200">
              <a:buFont typeface="+mj-lt"/>
              <a:buAutoNum type="arabicPeriod"/>
              <a:defRPr/>
            </a:pPr>
            <a:r>
              <a:rPr lang="fr-FR" sz="2000" dirty="0">
                <a:solidFill>
                  <a:srgbClr val="0070C0"/>
                </a:solidFill>
              </a:rPr>
              <a:t>Le diviser par le nombre de km de déplacements pour un contenu unitaire transmis avec la facture</a:t>
            </a:r>
          </a:p>
        </p:txBody>
      </p:sp>
      <p:sp>
        <p:nvSpPr>
          <p:cNvPr id="4" name="Espace réservé du numéro de diapositive 3">
            <a:extLst>
              <a:ext uri="{FF2B5EF4-FFF2-40B4-BE49-F238E27FC236}">
                <a16:creationId xmlns:a16="http://schemas.microsoft.com/office/drawing/2014/main" id="{3958D6F1-2949-7FB4-BC9A-2EC444108BFA}"/>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Image 2" descr="Une image contenant texte, Graphique, graphisme, clipart&#10;&#10;Le contenu généré par l’IA peut être incorrect.">
            <a:extLst>
              <a:ext uri="{FF2B5EF4-FFF2-40B4-BE49-F238E27FC236}">
                <a16:creationId xmlns:a16="http://schemas.microsoft.com/office/drawing/2014/main" id="{496E104E-2DAD-B38E-9766-1CF2B005502F}"/>
              </a:ext>
            </a:extLst>
          </p:cNvPr>
          <p:cNvPicPr>
            <a:picLocks noChangeAspect="1"/>
          </p:cNvPicPr>
          <p:nvPr/>
        </p:nvPicPr>
        <p:blipFill>
          <a:blip r:embed="rId3"/>
          <a:stretch>
            <a:fillRect/>
          </a:stretch>
        </p:blipFill>
        <p:spPr>
          <a:xfrm>
            <a:off x="527869" y="5696607"/>
            <a:ext cx="1892276" cy="759727"/>
          </a:xfrm>
          <a:prstGeom prst="rect">
            <a:avLst/>
          </a:prstGeom>
        </p:spPr>
      </p:pic>
      <p:sp>
        <p:nvSpPr>
          <p:cNvPr id="2" name="ZoneTexte 1">
            <a:extLst>
              <a:ext uri="{FF2B5EF4-FFF2-40B4-BE49-F238E27FC236}">
                <a16:creationId xmlns:a16="http://schemas.microsoft.com/office/drawing/2014/main" id="{3ED25ABF-F39E-C7EA-9E65-486DA6671DD7}"/>
              </a:ext>
            </a:extLst>
          </p:cNvPr>
          <p:cNvSpPr txBox="1"/>
          <p:nvPr/>
        </p:nvSpPr>
        <p:spPr>
          <a:xfrm>
            <a:off x="527869" y="312558"/>
            <a:ext cx="11136262" cy="492122"/>
          </a:xfrm>
          <a:prstGeom prst="rect">
            <a:avLst/>
          </a:prstGeom>
          <a:solidFill>
            <a:schemeClr val="bg1"/>
          </a:solidFill>
          <a:ln w="76200">
            <a:noFill/>
          </a:ln>
        </p:spPr>
        <p:txBody>
          <a:bodyPr wrap="square" rtlCol="0">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lang="fr-FR" sz="2400" b="1" kern="100" dirty="0">
                <a:solidFill>
                  <a:srgbClr val="000000"/>
                </a:solidFill>
                <a:latin typeface="Calibri" panose="020F0502020204030204" pitchFamily="34" charset="0"/>
                <a:ea typeface="Aptos" panose="020B0004020202020204" pitchFamily="34" charset="0"/>
                <a:cs typeface="Times New Roman" panose="02020603050405020304" pitchFamily="18" charset="0"/>
              </a:rPr>
              <a:t>Un exemple simplifié de comptage</a:t>
            </a:r>
            <a:endParaRPr kumimoji="0" lang="fr-FR" sz="2400" b="1"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1474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A8CB98A-AD4A-19FF-68DC-75567F063B52}"/>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03742C9D-9324-108C-9BFE-5F1DFEB29AB1}"/>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5" name="Image 4" descr="Une image contenant Graphique, logo, clipart, graphisme&#10;&#10;Le contenu généré par l’IA peut être incorrect.">
            <a:extLst>
              <a:ext uri="{FF2B5EF4-FFF2-40B4-BE49-F238E27FC236}">
                <a16:creationId xmlns:a16="http://schemas.microsoft.com/office/drawing/2014/main" id="{7BC23B7D-3698-DFFF-19BA-25FD5590FEB5}"/>
              </a:ext>
            </a:extLst>
          </p:cNvPr>
          <p:cNvPicPr>
            <a:picLocks noChangeAspect="1"/>
          </p:cNvPicPr>
          <p:nvPr/>
        </p:nvPicPr>
        <p:blipFill>
          <a:blip r:embed="rId3"/>
          <a:stretch>
            <a:fillRect/>
          </a:stretch>
        </p:blipFill>
        <p:spPr>
          <a:xfrm>
            <a:off x="279858" y="5459668"/>
            <a:ext cx="1926359" cy="1110998"/>
          </a:xfrm>
          <a:prstGeom prst="rect">
            <a:avLst/>
          </a:prstGeom>
        </p:spPr>
      </p:pic>
      <p:sp>
        <p:nvSpPr>
          <p:cNvPr id="6" name="ZoneTexte 5">
            <a:extLst>
              <a:ext uri="{FF2B5EF4-FFF2-40B4-BE49-F238E27FC236}">
                <a16:creationId xmlns:a16="http://schemas.microsoft.com/office/drawing/2014/main" id="{EACEA44F-11CF-944C-52F1-22F4258A63D5}"/>
              </a:ext>
            </a:extLst>
          </p:cNvPr>
          <p:cNvSpPr txBox="1"/>
          <p:nvPr/>
        </p:nvSpPr>
        <p:spPr>
          <a:xfrm>
            <a:off x="788630" y="420283"/>
            <a:ext cx="10466481" cy="461665"/>
          </a:xfrm>
          <a:prstGeom prst="rect">
            <a:avLst/>
          </a:prstGeom>
          <a:noFill/>
        </p:spPr>
        <p:txBody>
          <a:bodyPr wrap="square">
            <a:spAutoFit/>
          </a:bodyPr>
          <a:lstStyle/>
          <a:p>
            <a:pPr lvl="0">
              <a:defRPr/>
            </a:pPr>
            <a:r>
              <a:rPr kumimoji="0" lang="fr-FR" sz="2400" b="1" i="0" u="none" strike="noStrike" kern="1200" cap="none" spc="0" normalizeH="0" baseline="0" noProof="0" dirty="0">
                <a:ln>
                  <a:noFill/>
                </a:ln>
                <a:effectLst/>
                <a:uLnTx/>
                <a:uFillTx/>
                <a:latin typeface="Calibri" panose="020F0502020204030204"/>
                <a:ea typeface="+mn-ea"/>
                <a:cs typeface="+mn-cs"/>
              </a:rPr>
              <a:t>Un exemple de </a:t>
            </a:r>
            <a:r>
              <a:rPr lang="fr-FR" sz="2400" b="1" dirty="0">
                <a:latin typeface="Calibri" panose="020F0502020204030204"/>
              </a:rPr>
              <a:t>t</a:t>
            </a:r>
            <a:r>
              <a:rPr kumimoji="0" lang="fr-FR" sz="2400" b="1" i="0" u="none" strike="noStrike" kern="1200" cap="none" spc="0" normalizeH="0" baseline="0" noProof="0" dirty="0" err="1">
                <a:ln>
                  <a:noFill/>
                </a:ln>
                <a:effectLst/>
                <a:uLnTx/>
                <a:uFillTx/>
                <a:latin typeface="Calibri" panose="020F0502020204030204"/>
                <a:ea typeface="+mn-ea"/>
                <a:cs typeface="+mn-cs"/>
              </a:rPr>
              <a:t>ransmission</a:t>
            </a:r>
            <a:r>
              <a:rPr kumimoji="0" lang="fr-FR" sz="2400" b="1" i="0" u="none" strike="noStrike" kern="1200" cap="none" spc="0" normalizeH="0" baseline="0" noProof="0" dirty="0">
                <a:ln>
                  <a:noFill/>
                </a:ln>
                <a:effectLst/>
                <a:uLnTx/>
                <a:uFillTx/>
                <a:latin typeface="Calibri" panose="020F0502020204030204"/>
                <a:ea typeface="+mn-ea"/>
                <a:cs typeface="+mn-cs"/>
              </a:rPr>
              <a:t> </a:t>
            </a:r>
            <a:r>
              <a:rPr lang="fr-FR" sz="2400" b="1" dirty="0"/>
              <a:t>au client sur la facture</a:t>
            </a:r>
            <a:endParaRPr kumimoji="0" lang="fr-FR" sz="2400" b="1" i="0" u="none" strike="noStrike" kern="1200" cap="none" spc="0" normalizeH="0" baseline="0" noProof="0" dirty="0">
              <a:ln>
                <a:noFill/>
              </a:ln>
              <a:effectLst/>
              <a:uLnTx/>
              <a:uFillTx/>
              <a:latin typeface="Calibri" panose="020F0502020204030204"/>
              <a:ea typeface="+mn-ea"/>
              <a:cs typeface="+mn-cs"/>
            </a:endParaRPr>
          </a:p>
        </p:txBody>
      </p:sp>
      <p:sp>
        <p:nvSpPr>
          <p:cNvPr id="2" name="ZoneTexte 1">
            <a:extLst>
              <a:ext uri="{FF2B5EF4-FFF2-40B4-BE49-F238E27FC236}">
                <a16:creationId xmlns:a16="http://schemas.microsoft.com/office/drawing/2014/main" id="{4B2AEC27-53AF-0C7A-48CB-5E3EA09AFD9A}"/>
              </a:ext>
            </a:extLst>
          </p:cNvPr>
          <p:cNvSpPr txBox="1"/>
          <p:nvPr/>
        </p:nvSpPr>
        <p:spPr>
          <a:xfrm>
            <a:off x="1413153" y="1422970"/>
            <a:ext cx="8981578" cy="1877437"/>
          </a:xfrm>
          <a:prstGeom prst="rect">
            <a:avLst/>
          </a:prstGeom>
          <a:solidFill>
            <a:schemeClr val="bg1"/>
          </a:solidFill>
          <a:ln w="190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Arial" panose="020B0604020202020204" pitchFamily="34" charset="0"/>
              </a:rPr>
              <a:t>Prix HT							 </a:t>
            </a:r>
            <a:r>
              <a:rPr lang="fr-FR" b="1" dirty="0">
                <a:solidFill>
                  <a:srgbClr val="0070C0"/>
                </a:solidFill>
                <a:latin typeface="Calibri" panose="020F0502020204030204" pitchFamily="34" charset="0"/>
                <a:ea typeface="Calibri" panose="020F0502020204030204" pitchFamily="34" charset="0"/>
                <a:cs typeface="Arial" panose="020B0604020202020204" pitchFamily="34" charset="0"/>
              </a:rPr>
              <a:t>600</a:t>
            </a:r>
            <a:r>
              <a:rPr kumimoji="0" lang="fr-FR" sz="18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Arial" panose="020B0604020202020204" pitchFamily="34" charset="0"/>
              </a:rPr>
              <a:t>,00 €</a:t>
            </a:r>
            <a:endParaRPr kumimoji="0" lang="fr-FR" sz="18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Arial" panose="020B0604020202020204" pitchFamily="34" charset="0"/>
              </a:rPr>
              <a:t>Prélèvement sécurisé par CB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Arial" panose="020B0604020202020204" pitchFamily="34" charset="0"/>
              </a:rPr>
              <a:t>Solde exigible 						  0,00€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Arial" panose="020B0604020202020204" pitchFamily="34" charset="0"/>
            </a:endParaRPr>
          </a:p>
          <a:p>
            <a:pPr lvl="0">
              <a:defRPr/>
            </a:pPr>
            <a:r>
              <a:rPr kumimoji="0" lang="fr-FR" sz="18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Arial" panose="020B0604020202020204" pitchFamily="34" charset="0"/>
              </a:rPr>
              <a:t> </a:t>
            </a:r>
            <a:r>
              <a:rPr kumimoji="0" lang="fr-FR" sz="18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Arial" panose="020B0604020202020204" pitchFamily="34" charset="0"/>
              </a:rPr>
              <a:t>Contenu </a:t>
            </a:r>
            <a:r>
              <a:rPr lang="fr-FR" b="1" dirty="0">
                <a:solidFill>
                  <a:srgbClr val="0070C0"/>
                </a:solidFill>
                <a:latin typeface="Calibri" panose="020F0502020204030204" pitchFamily="34" charset="0"/>
                <a:ea typeface="Calibri" panose="020F0502020204030204" pitchFamily="34" charset="0"/>
                <a:cs typeface="Arial" panose="020B0604020202020204" pitchFamily="34" charset="0"/>
              </a:rPr>
              <a:t>de l’émission de gaz à effet de serre </a:t>
            </a:r>
            <a:r>
              <a:rPr kumimoji="0" lang="fr-FR" sz="18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Arial" panose="020B0604020202020204" pitchFamily="34" charset="0"/>
              </a:rPr>
              <a:t>de</a:t>
            </a:r>
            <a:r>
              <a:rPr kumimoji="0" lang="fr-FR" sz="1800" b="1" i="0" u="none" strike="noStrike" kern="1200" cap="none" spc="0" normalizeH="0" noProof="0" dirty="0">
                <a:ln>
                  <a:noFill/>
                </a:ln>
                <a:solidFill>
                  <a:srgbClr val="0070C0"/>
                </a:solidFill>
                <a:effectLst/>
                <a:uLnTx/>
                <a:uFillTx/>
                <a:latin typeface="Calibri" panose="020F0502020204030204" pitchFamily="34" charset="0"/>
                <a:ea typeface="Calibri" panose="020F0502020204030204" pitchFamily="34" charset="0"/>
                <a:cs typeface="Arial" panose="020B0604020202020204" pitchFamily="34" charset="0"/>
              </a:rPr>
              <a:t> la vent</a:t>
            </a:r>
            <a:r>
              <a:rPr kumimoji="0" lang="fr-FR" sz="18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Arial" panose="020B0604020202020204" pitchFamily="34" charset="0"/>
              </a:rPr>
              <a:t>e*	25 kg éq</a:t>
            </a:r>
            <a:r>
              <a:rPr kumimoji="0" lang="fr-FR" sz="1800" b="1" i="0" u="none" strike="noStrike" kern="100" cap="none" spc="0" normalizeH="0" baseline="0" noProof="0" dirty="0">
                <a:ln>
                  <a:noFill/>
                </a:ln>
                <a:solidFill>
                  <a:srgbClr val="0070C0"/>
                </a:solidFill>
                <a:effectLst/>
                <a:uLnTx/>
                <a:uFillTx/>
                <a:latin typeface="Calibri" panose="020F0502020204030204" pitchFamily="34" charset="0"/>
                <a:ea typeface="Aptos" panose="020B0004020202020204" pitchFamily="34" charset="0"/>
                <a:cs typeface="Arial" panose="020B0604020202020204" pitchFamily="34" charset="0"/>
              </a:rPr>
              <a:t>CO</a:t>
            </a:r>
            <a:r>
              <a:rPr kumimoji="0" lang="fr-FR" sz="1800" b="1" i="0" u="none" strike="noStrike" kern="100" cap="none" spc="0" normalizeH="0" baseline="-25000" noProof="0" dirty="0">
                <a:ln>
                  <a:noFill/>
                </a:ln>
                <a:solidFill>
                  <a:srgbClr val="0070C0"/>
                </a:solidFill>
                <a:effectLst/>
                <a:uLnTx/>
                <a:uFillTx/>
                <a:latin typeface="Calibri" panose="020F0502020204030204" pitchFamily="34" charset="0"/>
                <a:ea typeface="Aptos" panose="020B0004020202020204" pitchFamily="34" charset="0"/>
                <a:cs typeface="Arial" panose="020B0604020202020204" pitchFamily="34" charset="0"/>
              </a:rPr>
              <a:t>2 </a:t>
            </a:r>
            <a:r>
              <a:rPr lang="fr-FR" dirty="0">
                <a:solidFill>
                  <a:srgbClr val="0070C0"/>
                </a:solidFill>
                <a:latin typeface="Calibri" panose="020F0502020204030204" pitchFamily="34" charset="0"/>
                <a:ea typeface="Calibri" panose="020F0502020204030204" pitchFamily="34" charset="0"/>
                <a:cs typeface="Arial" panose="020B0604020202020204" pitchFamily="34" charset="0"/>
              </a:rPr>
              <a:t>    </a:t>
            </a:r>
          </a:p>
          <a:p>
            <a:pPr lvl="0">
              <a:defRPr/>
            </a:pPr>
            <a:r>
              <a:rPr lang="fr-FR" dirty="0">
                <a:solidFill>
                  <a:srgbClr val="0070C0"/>
                </a:solidFill>
                <a:latin typeface="Calibri" panose="020F0502020204030204" pitchFamily="34" charset="0"/>
                <a:ea typeface="Calibri" panose="020F0502020204030204" pitchFamily="34" charset="0"/>
                <a:cs typeface="Arial" panose="020B0604020202020204" pitchFamily="34" charset="0"/>
              </a:rPr>
              <a:t>      soit 42 grammes d’émission par euro</a:t>
            </a:r>
            <a:endParaRPr kumimoji="0" lang="fr-FR" sz="1800" b="1" i="0" u="none" strike="noStrike" kern="100" cap="none" spc="0" normalizeH="0" baseline="-25000" noProof="0" dirty="0">
              <a:ln>
                <a:noFill/>
              </a:ln>
              <a:solidFill>
                <a:srgbClr val="0070C0"/>
              </a:solidFill>
              <a:effectLst/>
              <a:uLnTx/>
              <a:uFillTx/>
              <a:latin typeface="Calibri" panose="020F0502020204030204" pitchFamily="34" charset="0"/>
              <a:ea typeface="Aptos" panose="020B0004020202020204" pitchFamily="34" charset="0"/>
              <a:cs typeface="Arial" panose="020B0604020202020204" pitchFamily="34" charset="0"/>
            </a:endParaRPr>
          </a:p>
        </p:txBody>
      </p:sp>
      <p:sp>
        <p:nvSpPr>
          <p:cNvPr id="3" name="ZoneTexte 2">
            <a:extLst>
              <a:ext uri="{FF2B5EF4-FFF2-40B4-BE49-F238E27FC236}">
                <a16:creationId xmlns:a16="http://schemas.microsoft.com/office/drawing/2014/main" id="{4480C428-9E6B-095D-49EC-93697E1AA80A}"/>
              </a:ext>
            </a:extLst>
          </p:cNvPr>
          <p:cNvSpPr txBox="1"/>
          <p:nvPr/>
        </p:nvSpPr>
        <p:spPr>
          <a:xfrm>
            <a:off x="1413153" y="3742746"/>
            <a:ext cx="9643730" cy="1323439"/>
          </a:xfrm>
          <a:prstGeom prst="rect">
            <a:avLst/>
          </a:prstGeom>
          <a:noFill/>
          <a:ln w="19050">
            <a:solidFill>
              <a:schemeClr val="tx1"/>
            </a:solidFill>
          </a:ln>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lang="fr-FR" sz="2000" noProof="0" dirty="0">
                <a:solidFill>
                  <a:srgbClr val="0070C0"/>
                </a:solidFill>
                <a:latin typeface="Calibri" panose="020F0502020204030204" pitchFamily="34" charset="0"/>
                <a:ea typeface="Calibri" panose="020F0502020204030204" pitchFamily="34" charset="0"/>
                <a:cs typeface="Arial" panose="020B0604020202020204" pitchFamily="34" charset="0"/>
              </a:rPr>
              <a:t>*Ce contenu est l</a:t>
            </a:r>
            <a:r>
              <a:rPr kumimoji="0" lang="fr-FR" sz="20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Arial" panose="020B0604020202020204" pitchFamily="34" charset="0"/>
              </a:rPr>
              <a:t>’émission de gaz à effet de serre nécessaire à la prestation facturée, </a:t>
            </a:r>
            <a:r>
              <a:rPr lang="fr-FR" sz="2000" dirty="0" err="1">
                <a:solidFill>
                  <a:srgbClr val="0070C0"/>
                </a:solidFill>
                <a:latin typeface="Calibri" panose="020F0502020204030204" pitchFamily="34" charset="0"/>
                <a:ea typeface="Calibri" panose="020F0502020204030204" pitchFamily="34" charset="0"/>
                <a:cs typeface="Arial" panose="020B0604020202020204" pitchFamily="34" charset="0"/>
              </a:rPr>
              <a:t>estim</a:t>
            </a:r>
            <a:r>
              <a:rPr kumimoji="0" lang="fr-FR" sz="2000" b="0" i="0" u="none" strike="noStrike" kern="1200" cap="none" spc="0" normalizeH="0" baseline="0" noProof="0" dirty="0" err="1">
                <a:ln>
                  <a:noFill/>
                </a:ln>
                <a:solidFill>
                  <a:srgbClr val="0070C0"/>
                </a:solidFill>
                <a:effectLst/>
                <a:uLnTx/>
                <a:uFillTx/>
                <a:latin typeface="Calibri" panose="020F0502020204030204" pitchFamily="34" charset="0"/>
                <a:ea typeface="Calibri" panose="020F0502020204030204" pitchFamily="34" charset="0"/>
                <a:cs typeface="Arial" panose="020B0604020202020204" pitchFamily="34" charset="0"/>
              </a:rPr>
              <a:t>ée</a:t>
            </a:r>
            <a:r>
              <a:rPr kumimoji="0" lang="fr-FR" sz="2000" b="0" i="0" u="none" strike="noStrike" kern="1200" cap="none" spc="0" normalizeH="0" noProof="0" dirty="0">
                <a:ln>
                  <a:noFill/>
                </a:ln>
                <a:solidFill>
                  <a:srgbClr val="0070C0"/>
                </a:solidFill>
                <a:effectLst/>
                <a:uLnTx/>
                <a:uFillTx/>
                <a:latin typeface="Calibri" panose="020F0502020204030204" pitchFamily="34" charset="0"/>
                <a:ea typeface="Calibri" panose="020F0502020204030204" pitchFamily="34" charset="0"/>
                <a:cs typeface="Arial" panose="020B0604020202020204" pitchFamily="34" charset="0"/>
              </a:rPr>
              <a:t> de façon rigoureuse et </a:t>
            </a:r>
            <a:r>
              <a:rPr kumimoji="0" lang="fr-FR" sz="20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Arial" panose="020B0604020202020204" pitchFamily="34" charset="0"/>
              </a:rPr>
              <a:t>comparable (</a:t>
            </a:r>
            <a:r>
              <a:rPr lang="fr-FR" sz="2000" dirty="0">
                <a:solidFill>
                  <a:srgbClr val="0070C0"/>
                </a:solidFill>
                <a:latin typeface="Calibri" panose="020F0502020204030204" pitchFamily="34" charset="0"/>
                <a:ea typeface="Calibri" panose="020F0502020204030204" pitchFamily="34" charset="0"/>
                <a:cs typeface="Arial" panose="020B0604020202020204" pitchFamily="34" charset="0"/>
              </a:rPr>
              <a:t>méthode</a:t>
            </a:r>
            <a:r>
              <a:rPr kumimoji="0" lang="fr-FR" sz="2000" b="0" i="0" u="none" strike="noStrike" kern="1200" cap="none" spc="0" normalizeH="0" noProof="0" dirty="0">
                <a:ln>
                  <a:noFill/>
                </a:ln>
                <a:solidFill>
                  <a:srgbClr val="0070C0"/>
                </a:solidFill>
                <a:effectLst/>
                <a:uLnTx/>
                <a:uFillTx/>
                <a:latin typeface="Calibri" panose="020F0502020204030204" pitchFamily="34" charset="0"/>
                <a:ea typeface="Calibri" panose="020F0502020204030204" pitchFamily="34" charset="0"/>
                <a:cs typeface="Arial" panose="020B0604020202020204" pitchFamily="34" charset="0"/>
              </a:rPr>
              <a:t> cumulative comptable)</a:t>
            </a:r>
            <a:r>
              <a:rPr kumimoji="0" lang="fr-FR" sz="20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Arial" panose="020B0604020202020204" pitchFamily="34" charset="0"/>
              </a:rPr>
              <a:t>. </a:t>
            </a:r>
          </a:p>
          <a:p>
            <a:pPr marR="0" lvl="0" algn="l" defTabSz="914400" rtl="0" eaLnBrk="1" fontAlgn="auto" latinLnBrk="0" hangingPunct="1">
              <a:lnSpc>
                <a:spcPct val="100000"/>
              </a:lnSpc>
              <a:spcBef>
                <a:spcPts val="0"/>
              </a:spcBef>
              <a:spcAft>
                <a:spcPts val="0"/>
              </a:spcAft>
              <a:buClrTx/>
              <a:buSzTx/>
              <a:tabLst/>
              <a:defRPr/>
            </a:pPr>
            <a:r>
              <a:rPr kumimoji="0" lang="fr-FR" sz="20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Arial" panose="020B0604020202020204" pitchFamily="34" charset="0"/>
              </a:rPr>
              <a:t>Nous participons à </a:t>
            </a:r>
            <a:r>
              <a:rPr kumimoji="0" lang="fr-FR" sz="20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Arial" panose="020B0604020202020204" pitchFamily="34" charset="0"/>
              </a:rPr>
              <a:t>la </a:t>
            </a:r>
            <a:r>
              <a:rPr lang="fr-FR" sz="2000" b="1" dirty="0">
                <a:solidFill>
                  <a:srgbClr val="0070C0"/>
                </a:solidFill>
                <a:latin typeface="Calibri" panose="020F0502020204030204" pitchFamily="34" charset="0"/>
                <a:ea typeface="Calibri" panose="020F0502020204030204" pitchFamily="34" charset="0"/>
                <a:cs typeface="Arial" panose="020B0604020202020204" pitchFamily="34" charset="0"/>
              </a:rPr>
              <a:t>bonne pratique </a:t>
            </a:r>
            <a:r>
              <a:rPr kumimoji="0" lang="fr-FR" sz="2000" b="1" i="1"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Label Transmission</a:t>
            </a:r>
            <a:r>
              <a:rPr kumimoji="0" lang="fr-FR" sz="2000" b="1" i="0"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Arial" panose="020B0604020202020204" pitchFamily="34" charset="0"/>
              </a:rPr>
              <a:t> </a:t>
            </a:r>
            <a:r>
              <a:rPr kumimoji="0" lang="fr-FR" sz="200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Arial" panose="020B0604020202020204" pitchFamily="34" charset="0"/>
              </a:rPr>
              <a:t>en</a:t>
            </a:r>
            <a:r>
              <a:rPr kumimoji="0" lang="fr-FR" sz="2000" i="0" u="none" strike="noStrike" kern="1200" cap="none" spc="0" normalizeH="0" noProof="0" dirty="0">
                <a:ln>
                  <a:noFill/>
                </a:ln>
                <a:solidFill>
                  <a:srgbClr val="0070C0"/>
                </a:solidFill>
                <a:effectLst/>
                <a:uLnTx/>
                <a:uFillTx/>
                <a:latin typeface="Calibri" panose="020F0502020204030204" pitchFamily="34" charset="0"/>
                <a:ea typeface="Calibri" panose="020F0502020204030204" pitchFamily="34" charset="0"/>
                <a:cs typeface="Arial" panose="020B0604020202020204" pitchFamily="34" charset="0"/>
              </a:rPr>
              <a:t> transmettant le contenu </a:t>
            </a:r>
            <a:r>
              <a:rPr kumimoji="0" lang="fr-FR" sz="200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Arial" panose="020B0604020202020204" pitchFamily="34" charset="0"/>
              </a:rPr>
              <a:t>à </a:t>
            </a:r>
            <a:r>
              <a:rPr lang="fr-FR" sz="2000" dirty="0">
                <a:solidFill>
                  <a:srgbClr val="0070C0"/>
                </a:solidFill>
                <a:latin typeface="Calibri" panose="020F0502020204030204" pitchFamily="34" charset="0"/>
                <a:ea typeface="Calibri" panose="020F0502020204030204" pitchFamily="34" charset="0"/>
                <a:cs typeface="Arial" panose="020B0604020202020204" pitchFamily="34" charset="0"/>
              </a:rPr>
              <a:t>nos</a:t>
            </a:r>
            <a:r>
              <a:rPr kumimoji="0" lang="fr-FR" sz="200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Arial" panose="020B0604020202020204" pitchFamily="34" charset="0"/>
              </a:rPr>
              <a:t> clients et en le réduisant dès que c’est possible</a:t>
            </a:r>
            <a:r>
              <a:rPr lang="fr-FR" sz="2000" noProof="0" dirty="0">
                <a:solidFill>
                  <a:srgbClr val="0070C0"/>
                </a:solidFill>
                <a:latin typeface="Calibri" panose="020F0502020204030204" pitchFamily="34" charset="0"/>
                <a:ea typeface="Calibri" panose="020F0502020204030204" pitchFamily="34" charset="0"/>
                <a:cs typeface="Arial" panose="020B0604020202020204" pitchFamily="34" charset="0"/>
              </a:rPr>
              <a:t> (</a:t>
            </a:r>
            <a:r>
              <a:rPr kumimoji="0" lang="fr-FR" sz="2000" i="0" u="none" strike="noStrike" kern="1200" cap="none" spc="0" normalizeH="0" noProof="0" dirty="0" err="1">
                <a:ln>
                  <a:noFill/>
                </a:ln>
                <a:solidFill>
                  <a:srgbClr val="0070C0"/>
                </a:solidFill>
                <a:effectLst/>
                <a:uLnTx/>
                <a:uFillTx/>
                <a:latin typeface="Calibri" panose="020F0502020204030204" pitchFamily="34" charset="0"/>
                <a:ea typeface="Calibri" panose="020F0502020204030204" pitchFamily="34" charset="0"/>
                <a:cs typeface="Arial" panose="020B0604020202020204" pitchFamily="34" charset="0"/>
              </a:rPr>
              <a:t>labeltransmission</a:t>
            </a:r>
            <a:r>
              <a:rPr lang="fr-FR" sz="2000" dirty="0">
                <a:solidFill>
                  <a:srgbClr val="0070C0"/>
                </a:solidFill>
                <a:latin typeface="Calibri" panose="020F0502020204030204" pitchFamily="34" charset="0"/>
                <a:ea typeface="Calibri" panose="020F0502020204030204" pitchFamily="34" charset="0"/>
                <a:cs typeface="Arial" panose="020B0604020202020204" pitchFamily="34" charset="0"/>
              </a:rPr>
              <a:t>.</a:t>
            </a:r>
            <a:r>
              <a:rPr lang="fr-FR" sz="2000" dirty="0" err="1">
                <a:solidFill>
                  <a:srgbClr val="0070C0"/>
                </a:solidFill>
                <a:latin typeface="Calibri" panose="020F0502020204030204" pitchFamily="34" charset="0"/>
                <a:ea typeface="Calibri" panose="020F0502020204030204" pitchFamily="34" charset="0"/>
                <a:cs typeface="Arial" panose="020B0604020202020204" pitchFamily="34" charset="0"/>
              </a:rPr>
              <a:t>org</a:t>
            </a:r>
            <a:r>
              <a:rPr lang="fr-FR" sz="2000" dirty="0">
                <a:solidFill>
                  <a:srgbClr val="0070C0"/>
                </a:solidFill>
                <a:latin typeface="Calibri" panose="020F0502020204030204" pitchFamily="34" charset="0"/>
                <a:ea typeface="Calibri" panose="020F0502020204030204" pitchFamily="34" charset="0"/>
                <a:cs typeface="Arial" panose="020B0604020202020204" pitchFamily="34" charset="0"/>
              </a:rPr>
              <a:t>)</a:t>
            </a:r>
            <a:endParaRPr kumimoji="0" lang="fr-FR" sz="200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76086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BB2B273-5C93-7749-2443-289131C8CD87}"/>
            </a:ext>
          </a:extLst>
        </p:cNvPr>
        <p:cNvGrpSpPr/>
        <p:nvPr/>
      </p:nvGrpSpPr>
      <p:grpSpPr>
        <a:xfrm>
          <a:off x="0" y="0"/>
          <a:ext cx="0" cy="0"/>
          <a:chOff x="0" y="0"/>
          <a:chExt cx="0" cy="0"/>
        </a:xfrm>
      </p:grpSpPr>
      <p:sp>
        <p:nvSpPr>
          <p:cNvPr id="9" name="Flèche : droite 8">
            <a:extLst>
              <a:ext uri="{FF2B5EF4-FFF2-40B4-BE49-F238E27FC236}">
                <a16:creationId xmlns:a16="http://schemas.microsoft.com/office/drawing/2014/main" id="{382D7250-964B-0E57-C699-3AC91ABF946A}"/>
              </a:ext>
            </a:extLst>
          </p:cNvPr>
          <p:cNvSpPr/>
          <p:nvPr/>
        </p:nvSpPr>
        <p:spPr>
          <a:xfrm rot="5400000">
            <a:off x="7928494" y="2038631"/>
            <a:ext cx="1215105" cy="606256"/>
          </a:xfrm>
          <a:prstGeom prst="rightArrow">
            <a:avLst>
              <a:gd name="adj1" fmla="val 50000"/>
              <a:gd name="adj2" fmla="val 57877"/>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Espace réservé du numéro de diapositive 3">
            <a:extLst>
              <a:ext uri="{FF2B5EF4-FFF2-40B4-BE49-F238E27FC236}">
                <a16:creationId xmlns:a16="http://schemas.microsoft.com/office/drawing/2014/main" id="{AF5F4D36-E902-CEF4-5F96-4BF00B4B9E05}"/>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5" name="Image 4" descr="Une image contenant Graphique, logo, clipart, graphisme&#10;&#10;Le contenu généré par l’IA peut être incorrect.">
            <a:extLst>
              <a:ext uri="{FF2B5EF4-FFF2-40B4-BE49-F238E27FC236}">
                <a16:creationId xmlns:a16="http://schemas.microsoft.com/office/drawing/2014/main" id="{62E13C31-4C5E-C5CE-DA0B-F337FB81BDF2}"/>
              </a:ext>
            </a:extLst>
          </p:cNvPr>
          <p:cNvPicPr>
            <a:picLocks noChangeAspect="1"/>
          </p:cNvPicPr>
          <p:nvPr/>
        </p:nvPicPr>
        <p:blipFill>
          <a:blip r:embed="rId4"/>
          <a:stretch>
            <a:fillRect/>
          </a:stretch>
        </p:blipFill>
        <p:spPr>
          <a:xfrm>
            <a:off x="279858" y="5459668"/>
            <a:ext cx="1926359" cy="1110998"/>
          </a:xfrm>
          <a:prstGeom prst="rect">
            <a:avLst/>
          </a:prstGeom>
        </p:spPr>
      </p:pic>
      <p:sp>
        <p:nvSpPr>
          <p:cNvPr id="6" name="ZoneTexte 5">
            <a:extLst>
              <a:ext uri="{FF2B5EF4-FFF2-40B4-BE49-F238E27FC236}">
                <a16:creationId xmlns:a16="http://schemas.microsoft.com/office/drawing/2014/main" id="{18751B88-D84E-39B7-6BDB-9221D8C7AEFD}"/>
              </a:ext>
            </a:extLst>
          </p:cNvPr>
          <p:cNvSpPr txBox="1"/>
          <p:nvPr/>
        </p:nvSpPr>
        <p:spPr>
          <a:xfrm>
            <a:off x="734472" y="383120"/>
            <a:ext cx="1072305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b="1" dirty="0">
                <a:solidFill>
                  <a:prstClr val="black"/>
                </a:solidFill>
                <a:latin typeface="Calibri" panose="020F0502020204030204"/>
              </a:rPr>
              <a:t>L’intérêt pour l’entreprise de cette bonne pratique de comptage-transmission</a:t>
            </a:r>
            <a:endPar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ZoneTexte 7">
            <a:extLst>
              <a:ext uri="{FF2B5EF4-FFF2-40B4-BE49-F238E27FC236}">
                <a16:creationId xmlns:a16="http://schemas.microsoft.com/office/drawing/2014/main" id="{9211B8C3-C5B0-8CDB-2570-62E83958F5E8}"/>
              </a:ext>
            </a:extLst>
          </p:cNvPr>
          <p:cNvSpPr txBox="1"/>
          <p:nvPr/>
        </p:nvSpPr>
        <p:spPr>
          <a:xfrm>
            <a:off x="3071082" y="5661638"/>
            <a:ext cx="6064466" cy="400110"/>
          </a:xfrm>
          <a:prstGeom prst="rect">
            <a:avLst/>
          </a:prstGeom>
          <a:solidFill>
            <a:schemeClr val="bg1"/>
          </a:solidFill>
          <a:ln w="19050">
            <a:noFill/>
          </a:ln>
        </p:spPr>
        <p:txBody>
          <a:bodyPr wrap="square">
            <a:spAutoFit/>
          </a:bodyPr>
          <a:lstStyle/>
          <a:p>
            <a:pPr algn="ctr"/>
            <a:r>
              <a:rPr lang="fr-FR" sz="2000" b="1" dirty="0">
                <a:solidFill>
                  <a:srgbClr val="0070C0"/>
                </a:solidFill>
                <a:latin typeface="Calibri" panose="020F0502020204030204" pitchFamily="34" charset="0"/>
                <a:ea typeface="Calibri" panose="020F0502020204030204" pitchFamily="34" charset="0"/>
                <a:cs typeface="Arial" panose="020B0604020202020204" pitchFamily="34" charset="0"/>
              </a:rPr>
              <a:t>Nous passons à la partie 2 et au comptage pratique</a:t>
            </a:r>
            <a:endParaRPr lang="fr-FR" b="1" dirty="0">
              <a:solidFill>
                <a:srgbClr val="0070C0"/>
              </a:solidFill>
            </a:endParaRPr>
          </a:p>
        </p:txBody>
      </p:sp>
      <p:sp>
        <p:nvSpPr>
          <p:cNvPr id="2" name="ZoneTexte 1">
            <a:extLst>
              <a:ext uri="{FF2B5EF4-FFF2-40B4-BE49-F238E27FC236}">
                <a16:creationId xmlns:a16="http://schemas.microsoft.com/office/drawing/2014/main" id="{E592CF46-B9CB-8CC1-7134-94D1CAE9978B}"/>
              </a:ext>
            </a:extLst>
          </p:cNvPr>
          <p:cNvSpPr txBox="1"/>
          <p:nvPr/>
        </p:nvSpPr>
        <p:spPr>
          <a:xfrm>
            <a:off x="1986943" y="1275606"/>
            <a:ext cx="2101585" cy="707886"/>
          </a:xfrm>
          <a:prstGeom prst="rect">
            <a:avLst/>
          </a:prstGeom>
          <a:solidFill>
            <a:schemeClr val="accent6">
              <a:lumMod val="20000"/>
              <a:lumOff val="80000"/>
            </a:schemeClr>
          </a:solidFill>
          <a:ln w="28575">
            <a:solidFill>
              <a:schemeClr val="tx1"/>
            </a:solidFill>
          </a:ln>
        </p:spPr>
        <p:txBody>
          <a:bodyPr wrap="square">
            <a:spAutoFit/>
          </a:bodyPr>
          <a:lstStyle/>
          <a:p>
            <a:pPr lvl="0" algn="ctr">
              <a:defRPr/>
            </a:pPr>
            <a:r>
              <a:rPr lang="fr-FR" sz="2000" b="1" dirty="0">
                <a:solidFill>
                  <a:prstClr val="black"/>
                </a:solidFill>
              </a:rPr>
              <a:t>Une charge limitée</a:t>
            </a:r>
            <a:endParaRPr lang="fr-FR" sz="2000" b="1" dirty="0">
              <a:solidFill>
                <a:prstClr val="black"/>
              </a:solidFill>
              <a:latin typeface="Calibri" panose="020F0502020204030204"/>
            </a:endParaRPr>
          </a:p>
        </p:txBody>
      </p:sp>
      <p:sp>
        <p:nvSpPr>
          <p:cNvPr id="3" name="ZoneTexte 2">
            <a:extLst>
              <a:ext uri="{FF2B5EF4-FFF2-40B4-BE49-F238E27FC236}">
                <a16:creationId xmlns:a16="http://schemas.microsoft.com/office/drawing/2014/main" id="{F217E3E5-1AAB-F850-7A99-E3452D47E6C5}"/>
              </a:ext>
            </a:extLst>
          </p:cNvPr>
          <p:cNvSpPr txBox="1"/>
          <p:nvPr/>
        </p:nvSpPr>
        <p:spPr>
          <a:xfrm>
            <a:off x="7633961" y="1275606"/>
            <a:ext cx="1793812" cy="707886"/>
          </a:xfrm>
          <a:prstGeom prst="rect">
            <a:avLst/>
          </a:prstGeom>
          <a:solidFill>
            <a:schemeClr val="accent6">
              <a:lumMod val="20000"/>
              <a:lumOff val="80000"/>
            </a:schemeClr>
          </a:solidFill>
          <a:ln w="28575">
            <a:solidFill>
              <a:schemeClr val="tx1"/>
            </a:solidFill>
          </a:ln>
        </p:spPr>
        <p:txBody>
          <a:bodyPr wrap="square">
            <a:spAutoFit/>
          </a:bodyPr>
          <a:lstStyle/>
          <a:p>
            <a:pPr lvl="0" algn="ctr">
              <a:defRPr/>
            </a:pPr>
            <a:r>
              <a:rPr lang="fr-FR" sz="2000" b="1" dirty="0">
                <a:solidFill>
                  <a:prstClr val="black"/>
                </a:solidFill>
              </a:rPr>
              <a:t>Un levier de compétitivité</a:t>
            </a:r>
            <a:endParaRPr lang="fr-FR" sz="2000" b="1" dirty="0">
              <a:solidFill>
                <a:prstClr val="black"/>
              </a:solidFill>
              <a:latin typeface="Calibri" panose="020F0502020204030204"/>
            </a:endParaRPr>
          </a:p>
        </p:txBody>
      </p:sp>
      <p:sp>
        <p:nvSpPr>
          <p:cNvPr id="7" name="ZoneTexte 6">
            <a:extLst>
              <a:ext uri="{FF2B5EF4-FFF2-40B4-BE49-F238E27FC236}">
                <a16:creationId xmlns:a16="http://schemas.microsoft.com/office/drawing/2014/main" id="{3152E297-F7BC-DBDB-CA2C-C3CC237D0E08}"/>
              </a:ext>
            </a:extLst>
          </p:cNvPr>
          <p:cNvSpPr txBox="1"/>
          <p:nvPr/>
        </p:nvSpPr>
        <p:spPr>
          <a:xfrm>
            <a:off x="5082939" y="1275606"/>
            <a:ext cx="1514149" cy="707886"/>
          </a:xfrm>
          <a:prstGeom prst="rect">
            <a:avLst/>
          </a:prstGeom>
          <a:solidFill>
            <a:schemeClr val="accent6">
              <a:lumMod val="20000"/>
              <a:lumOff val="80000"/>
            </a:schemeClr>
          </a:solidFill>
          <a:ln w="28575">
            <a:solidFill>
              <a:schemeClr val="tx1"/>
            </a:solidFill>
          </a:ln>
        </p:spPr>
        <p:txBody>
          <a:bodyPr wrap="square">
            <a:spAutoFit/>
          </a:bodyPr>
          <a:lstStyle/>
          <a:p>
            <a:pPr lvl="0" algn="ctr">
              <a:defRPr/>
            </a:pPr>
            <a:r>
              <a:rPr lang="fr-FR" sz="2000" b="1" dirty="0">
                <a:solidFill>
                  <a:prstClr val="black"/>
                </a:solidFill>
              </a:rPr>
              <a:t>Une preuve de RSE</a:t>
            </a:r>
            <a:endParaRPr lang="fr-FR" sz="2000" dirty="0">
              <a:solidFill>
                <a:prstClr val="black"/>
              </a:solidFill>
              <a:latin typeface="Calibri" panose="020F0502020204030204"/>
            </a:endParaRPr>
          </a:p>
        </p:txBody>
      </p:sp>
      <p:sp>
        <p:nvSpPr>
          <p:cNvPr id="11" name="ZoneTexte 10">
            <a:extLst>
              <a:ext uri="{FF2B5EF4-FFF2-40B4-BE49-F238E27FC236}">
                <a16:creationId xmlns:a16="http://schemas.microsoft.com/office/drawing/2014/main" id="{D1133AE7-C9F4-307E-9C17-A924C75C5BFD}"/>
              </a:ext>
            </a:extLst>
          </p:cNvPr>
          <p:cNvSpPr txBox="1"/>
          <p:nvPr/>
        </p:nvSpPr>
        <p:spPr>
          <a:xfrm>
            <a:off x="1705433" y="2108077"/>
            <a:ext cx="2635331" cy="1015663"/>
          </a:xfrm>
          <a:prstGeom prst="rect">
            <a:avLst/>
          </a:prstGeom>
          <a:noFill/>
        </p:spPr>
        <p:txBody>
          <a:bodyPr wrap="square">
            <a:spAutoFit/>
          </a:bodyPr>
          <a:lstStyle/>
          <a:p>
            <a:pPr lvl="0">
              <a:defRPr/>
            </a:pPr>
            <a:r>
              <a:rPr lang="fr-FR" sz="2000" dirty="0">
                <a:solidFill>
                  <a:prstClr val="black"/>
                </a:solidFill>
              </a:rPr>
              <a:t>-Données gratuites </a:t>
            </a:r>
          </a:p>
          <a:p>
            <a:pPr lvl="0">
              <a:defRPr/>
            </a:pPr>
            <a:r>
              <a:rPr lang="fr-FR" sz="2000" dirty="0">
                <a:solidFill>
                  <a:prstClr val="black"/>
                </a:solidFill>
              </a:rPr>
              <a:t>-2 heures/an pour une PME</a:t>
            </a:r>
            <a:endParaRPr lang="fr-FR" dirty="0"/>
          </a:p>
        </p:txBody>
      </p:sp>
      <p:sp>
        <p:nvSpPr>
          <p:cNvPr id="12" name="ZoneTexte 11">
            <a:extLst>
              <a:ext uri="{FF2B5EF4-FFF2-40B4-BE49-F238E27FC236}">
                <a16:creationId xmlns:a16="http://schemas.microsoft.com/office/drawing/2014/main" id="{878E4418-9C95-818F-5426-AC3AE08A4637}"/>
              </a:ext>
            </a:extLst>
          </p:cNvPr>
          <p:cNvSpPr txBox="1"/>
          <p:nvPr/>
        </p:nvSpPr>
        <p:spPr>
          <a:xfrm>
            <a:off x="5153746" y="2108077"/>
            <a:ext cx="1372534" cy="707886"/>
          </a:xfrm>
          <a:prstGeom prst="rect">
            <a:avLst/>
          </a:prstGeom>
          <a:noFill/>
        </p:spPr>
        <p:txBody>
          <a:bodyPr wrap="square">
            <a:spAutoFit/>
          </a:bodyPr>
          <a:lstStyle/>
          <a:p>
            <a:pPr algn="ctr">
              <a:defRPr/>
            </a:pPr>
            <a:r>
              <a:rPr lang="fr-FR" sz="2000" dirty="0">
                <a:solidFill>
                  <a:prstClr val="black"/>
                </a:solidFill>
              </a:rPr>
              <a:t>concrète et rassurante</a:t>
            </a:r>
          </a:p>
        </p:txBody>
      </p:sp>
      <p:sp>
        <p:nvSpPr>
          <p:cNvPr id="13" name="ZoneTexte 12">
            <a:extLst>
              <a:ext uri="{FF2B5EF4-FFF2-40B4-BE49-F238E27FC236}">
                <a16:creationId xmlns:a16="http://schemas.microsoft.com/office/drawing/2014/main" id="{D08EC5F6-1E43-4F76-2132-F5E4D675A03B}"/>
              </a:ext>
            </a:extLst>
          </p:cNvPr>
          <p:cNvSpPr txBox="1"/>
          <p:nvPr/>
        </p:nvSpPr>
        <p:spPr>
          <a:xfrm>
            <a:off x="7042171" y="2999296"/>
            <a:ext cx="2974185" cy="707886"/>
          </a:xfrm>
          <a:prstGeom prst="rect">
            <a:avLst/>
          </a:prstGeom>
          <a:solidFill>
            <a:schemeClr val="accent6">
              <a:lumMod val="20000"/>
              <a:lumOff val="80000"/>
            </a:schemeClr>
          </a:solidFill>
          <a:ln w="12700">
            <a:solidFill>
              <a:schemeClr val="tx1"/>
            </a:solidFill>
          </a:ln>
        </p:spPr>
        <p:txBody>
          <a:bodyPr wrap="square">
            <a:spAutoFit/>
          </a:bodyPr>
          <a:lstStyle/>
          <a:p>
            <a:pPr lvl="0" algn="ctr">
              <a:defRPr/>
            </a:pPr>
            <a:r>
              <a:rPr lang="fr-FR" sz="2000" b="1" kern="0" dirty="0">
                <a:latin typeface="Calibri" panose="020F0502020204030204"/>
                <a:ea typeface="Aptos" panose="020B0004020202020204" pitchFamily="34" charset="0"/>
                <a:cs typeface="Times New Roman" panose="02020603050405020304" pitchFamily="18" charset="0"/>
              </a:rPr>
              <a:t>compétitivité ZEN* = compétitivité en argent** </a:t>
            </a:r>
          </a:p>
        </p:txBody>
      </p:sp>
      <p:sp>
        <p:nvSpPr>
          <p:cNvPr id="14" name="ZoneTexte 13">
            <a:extLst>
              <a:ext uri="{FF2B5EF4-FFF2-40B4-BE49-F238E27FC236}">
                <a16:creationId xmlns:a16="http://schemas.microsoft.com/office/drawing/2014/main" id="{F6029F55-F828-81F8-E232-EE0E4215C83C}"/>
              </a:ext>
            </a:extLst>
          </p:cNvPr>
          <p:cNvSpPr txBox="1"/>
          <p:nvPr/>
        </p:nvSpPr>
        <p:spPr>
          <a:xfrm>
            <a:off x="7382341" y="3679184"/>
            <a:ext cx="2355610" cy="400110"/>
          </a:xfrm>
          <a:prstGeom prst="rect">
            <a:avLst/>
          </a:prstGeom>
          <a:noFill/>
        </p:spPr>
        <p:txBody>
          <a:bodyPr wrap="square">
            <a:spAutoFit/>
          </a:bodyPr>
          <a:lstStyle/>
          <a:p>
            <a:pPr algn="ctr">
              <a:defRPr/>
            </a:pPr>
            <a:r>
              <a:rPr lang="fr-FR" sz="2000" kern="0" dirty="0">
                <a:ea typeface="Aptos" panose="020B0004020202020204" pitchFamily="34" charset="0"/>
                <a:cs typeface="Times New Roman" panose="02020603050405020304" pitchFamily="18" charset="0"/>
              </a:rPr>
              <a:t>(comme la qualité)</a:t>
            </a:r>
            <a:endParaRPr lang="fr-FR" sz="2000" b="1" kern="0" dirty="0">
              <a:ea typeface="Aptos" panose="020B0004020202020204" pitchFamily="34" charset="0"/>
              <a:cs typeface="Times New Roman" panose="02020603050405020304" pitchFamily="18" charset="0"/>
            </a:endParaRPr>
          </a:p>
        </p:txBody>
      </p:sp>
      <p:sp>
        <p:nvSpPr>
          <p:cNvPr id="15" name="ZoneTexte 14">
            <a:extLst>
              <a:ext uri="{FF2B5EF4-FFF2-40B4-BE49-F238E27FC236}">
                <a16:creationId xmlns:a16="http://schemas.microsoft.com/office/drawing/2014/main" id="{4EB318FF-28E0-EBC0-FA87-FC7BE3230E1B}"/>
              </a:ext>
            </a:extLst>
          </p:cNvPr>
          <p:cNvSpPr txBox="1"/>
          <p:nvPr/>
        </p:nvSpPr>
        <p:spPr>
          <a:xfrm>
            <a:off x="734471" y="4219312"/>
            <a:ext cx="10737689" cy="1015663"/>
          </a:xfrm>
          <a:prstGeom prst="rect">
            <a:avLst/>
          </a:prstGeom>
          <a:noFill/>
        </p:spPr>
        <p:txBody>
          <a:bodyPr wrap="square">
            <a:spAutoFit/>
          </a:bodyPr>
          <a:lstStyle/>
          <a:p>
            <a:pPr lvl="0">
              <a:defRPr/>
            </a:pPr>
            <a:r>
              <a:rPr lang="fr-FR" sz="2000" kern="0" dirty="0">
                <a:latin typeface="Calibri" panose="020F0502020204030204"/>
                <a:ea typeface="Aptos" panose="020B0004020202020204" pitchFamily="34" charset="0"/>
                <a:cs typeface="Times New Roman" panose="02020603050405020304" pitchFamily="18" charset="0"/>
              </a:rPr>
              <a:t>*</a:t>
            </a:r>
            <a:r>
              <a:rPr lang="fr-FR" sz="2000" kern="0" dirty="0">
                <a:solidFill>
                  <a:prstClr val="black"/>
                </a:solidFill>
                <a:ea typeface="Aptos" panose="020B0004020202020204" pitchFamily="34" charset="0"/>
                <a:cs typeface="Times New Roman" panose="02020603050405020304" pitchFamily="18" charset="0"/>
              </a:rPr>
              <a:t>Ecart du contenu unitaire d’Emission avec la concurrence</a:t>
            </a:r>
            <a:r>
              <a:rPr lang="fr-FR" sz="2000" b="1" kern="0" dirty="0">
                <a:solidFill>
                  <a:prstClr val="black"/>
                </a:solidFill>
                <a:ea typeface="Aptos" panose="020B0004020202020204" pitchFamily="34" charset="0"/>
                <a:cs typeface="Times New Roman" panose="02020603050405020304" pitchFamily="18" charset="0"/>
              </a:rPr>
              <a:t> </a:t>
            </a:r>
          </a:p>
          <a:p>
            <a:pPr lvl="0">
              <a:defRPr/>
            </a:pPr>
            <a:r>
              <a:rPr lang="fr-FR" sz="2000" b="1" kern="0" dirty="0">
                <a:solidFill>
                  <a:prstClr val="black"/>
                </a:solidFill>
                <a:ea typeface="Aptos" panose="020B0004020202020204" pitchFamily="34" charset="0"/>
                <a:cs typeface="Times New Roman" panose="02020603050405020304" pitchFamily="18" charset="0"/>
              </a:rPr>
              <a:t>  </a:t>
            </a:r>
            <a:r>
              <a:rPr lang="fr-FR" sz="2000" kern="0" dirty="0">
                <a:solidFill>
                  <a:prstClr val="black"/>
                </a:solidFill>
                <a:ea typeface="Aptos" panose="020B0004020202020204" pitchFamily="34" charset="0"/>
                <a:cs typeface="Times New Roman" panose="02020603050405020304" pitchFamily="18" charset="0"/>
              </a:rPr>
              <a:t>(</a:t>
            </a:r>
            <a:r>
              <a:rPr lang="fr-FR" sz="2000" kern="0" dirty="0">
                <a:latin typeface="Calibri" panose="020F0502020204030204"/>
                <a:ea typeface="Aptos" panose="020B0004020202020204" pitchFamily="34" charset="0"/>
                <a:cs typeface="Times New Roman" panose="02020603050405020304" pitchFamily="18" charset="0"/>
              </a:rPr>
              <a:t>s</a:t>
            </a:r>
            <a:r>
              <a:rPr lang="fr-FR" sz="2000" kern="0"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ur des références moyennes ADEME, INSEE…)</a:t>
            </a:r>
          </a:p>
          <a:p>
            <a:r>
              <a:rPr lang="fr-FR" sz="2000" kern="0" dirty="0">
                <a:ea typeface="Aptos" panose="020B0004020202020204" pitchFamily="34" charset="0"/>
                <a:cs typeface="Times New Roman" panose="02020603050405020304" pitchFamily="18" charset="0"/>
              </a:rPr>
              <a:t>**Pondérée par la sensibilité des clients et des pouvoirs publics aux  GES</a:t>
            </a:r>
            <a:endParaRPr lang="fr-FR" sz="2000" dirty="0"/>
          </a:p>
        </p:txBody>
      </p:sp>
    </p:spTree>
    <p:extLst>
      <p:ext uri="{BB962C8B-B14F-4D97-AF65-F5344CB8AC3E}">
        <p14:creationId xmlns:p14="http://schemas.microsoft.com/office/powerpoint/2010/main" val="324284163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2" grpId="0" animBg="1"/>
      <p:bldP spid="3" grpId="0" animBg="1"/>
      <p:bldP spid="7" grpId="0" animBg="1"/>
      <p:bldP spid="11" grpId="0"/>
      <p:bldP spid="12" grpId="0"/>
      <p:bldP spid="13" grpId="0" animBg="1"/>
      <p:bldP spid="14"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5F06A92-9DAB-B36B-A583-88CEF4FD6119}"/>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35A30F77-2FA3-A18C-9B34-795E6F174367}"/>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5" name="Image 4" descr="Une image contenant Graphique, logo, clipart, graphisme&#10;&#10;Le contenu généré par l’IA peut être incorrect.">
            <a:extLst>
              <a:ext uri="{FF2B5EF4-FFF2-40B4-BE49-F238E27FC236}">
                <a16:creationId xmlns:a16="http://schemas.microsoft.com/office/drawing/2014/main" id="{284FCB4F-2A1E-40AF-D6B0-8086182A38B2}"/>
              </a:ext>
            </a:extLst>
          </p:cNvPr>
          <p:cNvPicPr>
            <a:picLocks noChangeAspect="1"/>
          </p:cNvPicPr>
          <p:nvPr/>
        </p:nvPicPr>
        <p:blipFill>
          <a:blip r:embed="rId4"/>
          <a:stretch>
            <a:fillRect/>
          </a:stretch>
        </p:blipFill>
        <p:spPr>
          <a:xfrm>
            <a:off x="279858" y="5459668"/>
            <a:ext cx="1926359" cy="1110998"/>
          </a:xfrm>
          <a:prstGeom prst="rect">
            <a:avLst/>
          </a:prstGeom>
        </p:spPr>
      </p:pic>
      <p:sp>
        <p:nvSpPr>
          <p:cNvPr id="6" name="ZoneTexte 5">
            <a:extLst>
              <a:ext uri="{FF2B5EF4-FFF2-40B4-BE49-F238E27FC236}">
                <a16:creationId xmlns:a16="http://schemas.microsoft.com/office/drawing/2014/main" id="{19B63AF9-54C8-DAE9-EDD2-E9CE42ED8FB6}"/>
              </a:ext>
            </a:extLst>
          </p:cNvPr>
          <p:cNvSpPr txBox="1"/>
          <p:nvPr/>
        </p:nvSpPr>
        <p:spPr>
          <a:xfrm>
            <a:off x="734472" y="383120"/>
            <a:ext cx="10723057" cy="461665"/>
          </a:xfrm>
          <a:prstGeom prst="rect">
            <a:avLst/>
          </a:prstGeom>
          <a:noFill/>
        </p:spPr>
        <p:txBody>
          <a:bodyPr wrap="square">
            <a:spAutoFit/>
          </a:bodyPr>
          <a:lstStyle/>
          <a:p>
            <a:pPr fontAlgn="base"/>
            <a:r>
              <a:rPr lang="fr-FR" sz="2400" b="1">
                <a:solidFill>
                  <a:prstClr val="black"/>
                </a:solidFill>
                <a:latin typeface="Calibri" panose="020F0502020204030204"/>
              </a:rPr>
              <a:t>Pratique par l’entreprise de la méthode CCC</a:t>
            </a:r>
          </a:p>
        </p:txBody>
      </p:sp>
      <p:sp>
        <p:nvSpPr>
          <p:cNvPr id="15" name="ZoneTexte 14">
            <a:extLst>
              <a:ext uri="{FF2B5EF4-FFF2-40B4-BE49-F238E27FC236}">
                <a16:creationId xmlns:a16="http://schemas.microsoft.com/office/drawing/2014/main" id="{4357C790-9928-813A-8261-93DDF9FE11A3}"/>
              </a:ext>
            </a:extLst>
          </p:cNvPr>
          <p:cNvSpPr txBox="1"/>
          <p:nvPr/>
        </p:nvSpPr>
        <p:spPr>
          <a:xfrm>
            <a:off x="832442" y="1344304"/>
            <a:ext cx="10737689" cy="3785652"/>
          </a:xfrm>
          <a:prstGeom prst="rect">
            <a:avLst/>
          </a:prstGeom>
          <a:noFill/>
        </p:spPr>
        <p:txBody>
          <a:bodyPr wrap="square">
            <a:spAutoFit/>
          </a:bodyPr>
          <a:lstStyle/>
          <a:p>
            <a:pPr fontAlgn="base"/>
            <a:r>
              <a:rPr lang="fr-FR" sz="2000" kern="0">
                <a:solidFill>
                  <a:prstClr val="black"/>
                </a:solidFill>
                <a:ea typeface="Aptos" panose="020B0004020202020204" pitchFamily="34" charset="0"/>
                <a:cs typeface="Times New Roman" panose="02020603050405020304" pitchFamily="18" charset="0"/>
              </a:rPr>
              <a:t>L’entreprise applique facilement la méthode  CCC* avec les outils présentés ici :</a:t>
            </a:r>
          </a:p>
          <a:p>
            <a:pPr fontAlgn="base"/>
            <a:endParaRPr lang="fr-FR" sz="2000" kern="0">
              <a:solidFill>
                <a:prstClr val="black"/>
              </a:solidFill>
              <a:ea typeface="Aptos" panose="020B0004020202020204" pitchFamily="34" charset="0"/>
              <a:cs typeface="Times New Roman" panose="02020603050405020304" pitchFamily="18" charset="0"/>
            </a:endParaRPr>
          </a:p>
          <a:p>
            <a:pPr fontAlgn="base"/>
            <a:r>
              <a:rPr lang="fr-FR" sz="2000" kern="0">
                <a:solidFill>
                  <a:prstClr val="black"/>
                </a:solidFill>
                <a:ea typeface="Aptos" panose="020B0004020202020204" pitchFamily="34" charset="0"/>
                <a:cs typeface="Times New Roman" panose="02020603050405020304" pitchFamily="18" charset="0"/>
              </a:rPr>
              <a:t>Assistée par un traducteur-calculateur**,</a:t>
            </a:r>
          </a:p>
          <a:p>
            <a:pPr fontAlgn="base"/>
            <a:endParaRPr lang="fr-FR" sz="2000" kern="0">
              <a:solidFill>
                <a:prstClr val="black"/>
              </a:solidFill>
              <a:ea typeface="Aptos" panose="020B0004020202020204" pitchFamily="34" charset="0"/>
              <a:cs typeface="Times New Roman" panose="02020603050405020304" pitchFamily="18" charset="0"/>
            </a:endParaRPr>
          </a:p>
          <a:p>
            <a:pPr fontAlgn="base"/>
            <a:r>
              <a:rPr lang="fr-FR" sz="2000" kern="0">
                <a:solidFill>
                  <a:prstClr val="black"/>
                </a:solidFill>
                <a:ea typeface="Aptos" panose="020B0004020202020204" pitchFamily="34" charset="0"/>
                <a:cs typeface="Times New Roman" panose="02020603050405020304" pitchFamily="18" charset="0"/>
              </a:rPr>
              <a:t>	A- A partir de ses comptes et de données externes, elle compte le contenu en émission des produits qu’elle vend.</a:t>
            </a:r>
          </a:p>
          <a:p>
            <a:pPr fontAlgn="base"/>
            <a:r>
              <a:rPr lang="fr-FR" sz="2000" kern="0">
                <a:solidFill>
                  <a:prstClr val="black"/>
                </a:solidFill>
                <a:ea typeface="Aptos" panose="020B0004020202020204" pitchFamily="34" charset="0"/>
                <a:cs typeface="Times New Roman" panose="02020603050405020304" pitchFamily="18" charset="0"/>
              </a:rPr>
              <a:t>	B- Elle transmet au client le contenu en émission des produits vendus.</a:t>
            </a:r>
          </a:p>
          <a:p>
            <a:pPr fontAlgn="base"/>
            <a:endParaRPr lang="fr-FR" sz="2000" kern="0">
              <a:solidFill>
                <a:prstClr val="black"/>
              </a:solidFill>
              <a:ea typeface="Aptos" panose="020B0004020202020204" pitchFamily="34" charset="0"/>
              <a:cs typeface="Times New Roman" panose="02020603050405020304" pitchFamily="18" charset="0"/>
            </a:endParaRPr>
          </a:p>
          <a:p>
            <a:pPr fontAlgn="base"/>
            <a:endParaRPr lang="fr-FR" sz="2000" kern="0">
              <a:solidFill>
                <a:prstClr val="black"/>
              </a:solidFill>
              <a:ea typeface="Aptos" panose="020B0004020202020204" pitchFamily="34" charset="0"/>
              <a:cs typeface="Times New Roman" panose="02020603050405020304" pitchFamily="18" charset="0"/>
            </a:endParaRPr>
          </a:p>
          <a:p>
            <a:pPr fontAlgn="base"/>
            <a:r>
              <a:rPr lang="fr-FR" sz="2000" i="1" kern="0">
                <a:solidFill>
                  <a:prstClr val="black"/>
                </a:solidFill>
                <a:ea typeface="Aptos" panose="020B0004020202020204" pitchFamily="34" charset="0"/>
                <a:cs typeface="Times New Roman" panose="02020603050405020304" pitchFamily="18" charset="0"/>
              </a:rPr>
              <a:t>* Cette nouvelle méthode est dite CCC pour Carbone Cumulative Comptable</a:t>
            </a:r>
          </a:p>
          <a:p>
            <a:pPr fontAlgn="base"/>
            <a:r>
              <a:rPr lang="fr-FR" sz="2000" i="1" kern="0">
                <a:solidFill>
                  <a:prstClr val="black"/>
                </a:solidFill>
                <a:ea typeface="Aptos" panose="020B0004020202020204" pitchFamily="34" charset="0"/>
                <a:cs typeface="Times New Roman" panose="02020603050405020304" pitchFamily="18" charset="0"/>
              </a:rPr>
              <a:t>*L’entreprise peut aussi s’appuyer sur l’outil de la Société Nouvelle</a:t>
            </a:r>
          </a:p>
          <a:p>
            <a:endParaRPr lang="fr-FR" sz="2000" dirty="0"/>
          </a:p>
        </p:txBody>
      </p:sp>
    </p:spTree>
    <p:extLst>
      <p:ext uri="{BB962C8B-B14F-4D97-AF65-F5344CB8AC3E}">
        <p14:creationId xmlns:p14="http://schemas.microsoft.com/office/powerpoint/2010/main" val="405790702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A827B20-1A9D-F5C8-7DD6-7EAA2F45B1AD}"/>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52CAAC8C-B931-C3F9-43B8-5E7DD1B9EAF6}"/>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5" name="Image 4" descr="Une image contenant Graphique, logo, clipart, graphisme&#10;&#10;Le contenu généré par l’IA peut être incorrect.">
            <a:extLst>
              <a:ext uri="{FF2B5EF4-FFF2-40B4-BE49-F238E27FC236}">
                <a16:creationId xmlns:a16="http://schemas.microsoft.com/office/drawing/2014/main" id="{97E05186-5B75-79B9-4A40-1D05365B05C6}"/>
              </a:ext>
            </a:extLst>
          </p:cNvPr>
          <p:cNvPicPr>
            <a:picLocks noChangeAspect="1"/>
          </p:cNvPicPr>
          <p:nvPr/>
        </p:nvPicPr>
        <p:blipFill>
          <a:blip r:embed="rId4"/>
          <a:stretch>
            <a:fillRect/>
          </a:stretch>
        </p:blipFill>
        <p:spPr>
          <a:xfrm>
            <a:off x="279858" y="5459668"/>
            <a:ext cx="1926359" cy="1110998"/>
          </a:xfrm>
          <a:prstGeom prst="rect">
            <a:avLst/>
          </a:prstGeom>
        </p:spPr>
      </p:pic>
      <p:sp>
        <p:nvSpPr>
          <p:cNvPr id="6" name="ZoneTexte 5">
            <a:extLst>
              <a:ext uri="{FF2B5EF4-FFF2-40B4-BE49-F238E27FC236}">
                <a16:creationId xmlns:a16="http://schemas.microsoft.com/office/drawing/2014/main" id="{2593EE7A-27EB-E875-C548-05B3D1D7F652}"/>
              </a:ext>
            </a:extLst>
          </p:cNvPr>
          <p:cNvSpPr txBox="1"/>
          <p:nvPr/>
        </p:nvSpPr>
        <p:spPr>
          <a:xfrm>
            <a:off x="734472" y="383120"/>
            <a:ext cx="10723057" cy="461665"/>
          </a:xfrm>
          <a:prstGeom prst="rect">
            <a:avLst/>
          </a:prstGeom>
          <a:noFill/>
        </p:spPr>
        <p:txBody>
          <a:bodyPr wrap="square">
            <a:spAutoFit/>
          </a:bodyPr>
          <a:lstStyle/>
          <a:p>
            <a:pPr lvl="0">
              <a:defRPr/>
            </a:pPr>
            <a:r>
              <a:rPr lang="fr-FR" sz="2400" b="1">
                <a:solidFill>
                  <a:prstClr val="black"/>
                </a:solidFill>
                <a:latin typeface="Calibri" panose="020F0502020204030204"/>
              </a:rPr>
              <a:t>A – La méthode CCC de comptage</a:t>
            </a:r>
            <a:endParaRPr lang="fr-FR" sz="2400" b="1" dirty="0">
              <a:solidFill>
                <a:prstClr val="black"/>
              </a:solidFill>
              <a:latin typeface="Calibri" panose="020F0502020204030204"/>
            </a:endParaRPr>
          </a:p>
        </p:txBody>
      </p:sp>
      <p:sp>
        <p:nvSpPr>
          <p:cNvPr id="15" name="ZoneTexte 14">
            <a:extLst>
              <a:ext uri="{FF2B5EF4-FFF2-40B4-BE49-F238E27FC236}">
                <a16:creationId xmlns:a16="http://schemas.microsoft.com/office/drawing/2014/main" id="{531E8778-2642-924E-50B1-C22B778C5A98}"/>
              </a:ext>
            </a:extLst>
          </p:cNvPr>
          <p:cNvSpPr txBox="1"/>
          <p:nvPr/>
        </p:nvSpPr>
        <p:spPr>
          <a:xfrm>
            <a:off x="734472" y="1013179"/>
            <a:ext cx="10737689" cy="4708981"/>
          </a:xfrm>
          <a:prstGeom prst="rect">
            <a:avLst/>
          </a:prstGeom>
          <a:noFill/>
        </p:spPr>
        <p:txBody>
          <a:bodyPr wrap="square">
            <a:spAutoFit/>
          </a:bodyPr>
          <a:lstStyle/>
          <a:p>
            <a:pPr fontAlgn="base"/>
            <a:r>
              <a:rPr lang="fr-FR" sz="2000" kern="0">
                <a:solidFill>
                  <a:prstClr val="black"/>
                </a:solidFill>
                <a:ea typeface="Aptos" panose="020B0004020202020204" pitchFamily="34" charset="0"/>
                <a:cs typeface="Times New Roman" panose="02020603050405020304" pitchFamily="18" charset="0"/>
              </a:rPr>
              <a:t>Rappel – L’entreprise part des flux de biens et services de </a:t>
            </a:r>
            <a:r>
              <a:rPr lang="fr-FR" sz="2000" b="1" kern="0">
                <a:solidFill>
                  <a:prstClr val="black"/>
                </a:solidFill>
                <a:ea typeface="Aptos" panose="020B0004020202020204" pitchFamily="34" charset="0"/>
                <a:cs typeface="Times New Roman" panose="02020603050405020304" pitchFamily="18" charset="0"/>
              </a:rPr>
              <a:t>ses comptes annuels</a:t>
            </a:r>
            <a:r>
              <a:rPr lang="fr-FR" sz="2000" kern="0">
                <a:solidFill>
                  <a:prstClr val="black"/>
                </a:solidFill>
                <a:ea typeface="Aptos" panose="020B0004020202020204" pitchFamily="34" charset="0"/>
                <a:cs typeface="Times New Roman" panose="02020603050405020304" pitchFamily="18" charset="0"/>
              </a:rPr>
              <a:t>. La méthode va s’appliquer sur chaque compte analytique ou sinon sur le compte d’exploitation.</a:t>
            </a:r>
          </a:p>
          <a:p>
            <a:pPr fontAlgn="base"/>
            <a:endParaRPr lang="fr-FR" sz="2000" kern="0">
              <a:solidFill>
                <a:prstClr val="black"/>
              </a:solidFill>
              <a:ea typeface="Aptos" panose="020B0004020202020204" pitchFamily="34" charset="0"/>
              <a:cs typeface="Times New Roman" panose="02020603050405020304" pitchFamily="18" charset="0"/>
            </a:endParaRPr>
          </a:p>
          <a:p>
            <a:pPr fontAlgn="base"/>
            <a:r>
              <a:rPr lang="fr-FR" sz="2000" kern="0">
                <a:solidFill>
                  <a:prstClr val="black"/>
                </a:solidFill>
                <a:ea typeface="Aptos" panose="020B0004020202020204" pitchFamily="34" charset="0"/>
                <a:cs typeface="Times New Roman" panose="02020603050405020304" pitchFamily="18" charset="0"/>
              </a:rPr>
              <a:t>3 étapes :</a:t>
            </a:r>
          </a:p>
          <a:p>
            <a:pPr fontAlgn="base"/>
            <a:r>
              <a:rPr lang="fr-FR" sz="2000" kern="0">
                <a:solidFill>
                  <a:prstClr val="black"/>
                </a:solidFill>
                <a:ea typeface="Aptos" panose="020B0004020202020204" pitchFamily="34" charset="0"/>
                <a:cs typeface="Times New Roman" panose="02020603050405020304" pitchFamily="18" charset="0"/>
              </a:rPr>
              <a:t>	1) La collecte de données externes</a:t>
            </a:r>
          </a:p>
          <a:p>
            <a:pPr fontAlgn="base"/>
            <a:r>
              <a:rPr lang="fr-FR" sz="2000" kern="0">
                <a:solidFill>
                  <a:prstClr val="black"/>
                </a:solidFill>
                <a:ea typeface="Aptos" panose="020B0004020202020204" pitchFamily="34" charset="0"/>
                <a:cs typeface="Times New Roman" panose="02020603050405020304" pitchFamily="18" charset="0"/>
              </a:rPr>
              <a:t>	2) La collecte des données d’achats et ventes de biens et services, à partir du compte annuel et de certaines factures</a:t>
            </a:r>
          </a:p>
          <a:p>
            <a:pPr fontAlgn="base"/>
            <a:r>
              <a:rPr lang="fr-FR" sz="2000" kern="0">
                <a:solidFill>
                  <a:prstClr val="black"/>
                </a:solidFill>
                <a:ea typeface="Aptos" panose="020B0004020202020204" pitchFamily="34" charset="0"/>
                <a:cs typeface="Times New Roman" panose="02020603050405020304" pitchFamily="18" charset="0"/>
              </a:rPr>
              <a:t>	3) Le comptage, avec le traducteur-calculateur, </a:t>
            </a:r>
            <a:r>
              <a:rPr lang="fr-FR" sz="2000" b="1" kern="0">
                <a:solidFill>
                  <a:prstClr val="black"/>
                </a:solidFill>
                <a:ea typeface="Aptos" panose="020B0004020202020204" pitchFamily="34" charset="0"/>
                <a:cs typeface="Times New Roman" panose="02020603050405020304" pitchFamily="18" charset="0"/>
              </a:rPr>
              <a:t>du contenu unitaire en émission de l’exercice comptable </a:t>
            </a:r>
            <a:r>
              <a:rPr lang="fr-FR" sz="2000" kern="0">
                <a:solidFill>
                  <a:prstClr val="black"/>
                </a:solidFill>
                <a:ea typeface="Aptos" panose="020B0004020202020204" pitchFamily="34" charset="0"/>
                <a:cs typeface="Times New Roman" panose="02020603050405020304" pitchFamily="18" charset="0"/>
              </a:rPr>
              <a:t>(en grammes d’équivalent CO2 par €)</a:t>
            </a:r>
          </a:p>
          <a:p>
            <a:pPr fontAlgn="base"/>
            <a:r>
              <a:rPr lang="fr-FR" sz="2000" kern="0">
                <a:solidFill>
                  <a:prstClr val="black"/>
                </a:solidFill>
                <a:ea typeface="Aptos" panose="020B0004020202020204" pitchFamily="34" charset="0"/>
                <a:cs typeface="Times New Roman" panose="02020603050405020304" pitchFamily="18" charset="0"/>
              </a:rPr>
              <a:t>	Division du Contenu en émission de la production par la Quantité vendue (CA HT)</a:t>
            </a:r>
          </a:p>
          <a:p>
            <a:pPr fontAlgn="base"/>
            <a:endParaRPr lang="fr-FR" sz="2000" kern="0">
              <a:solidFill>
                <a:prstClr val="black"/>
              </a:solidFill>
              <a:ea typeface="Aptos" panose="020B0004020202020204" pitchFamily="34" charset="0"/>
              <a:cs typeface="Times New Roman" panose="02020603050405020304" pitchFamily="18" charset="0"/>
            </a:endParaRPr>
          </a:p>
          <a:p>
            <a:pPr fontAlgn="base"/>
            <a:endParaRPr lang="fr-FR" sz="2000" kern="0">
              <a:solidFill>
                <a:prstClr val="black"/>
              </a:solidFill>
              <a:ea typeface="Aptos" panose="020B0004020202020204" pitchFamily="34" charset="0"/>
              <a:cs typeface="Times New Roman" panose="02020603050405020304" pitchFamily="18" charset="0"/>
            </a:endParaRPr>
          </a:p>
          <a:p>
            <a:pPr fontAlgn="base"/>
            <a:r>
              <a:rPr lang="fr-FR" sz="2000" i="1" kern="0">
                <a:solidFill>
                  <a:prstClr val="black"/>
                </a:solidFill>
                <a:ea typeface="Aptos" panose="020B0004020202020204" pitchFamily="34" charset="0"/>
                <a:cs typeface="Times New Roman" panose="02020603050405020304" pitchFamily="18" charset="0"/>
              </a:rPr>
              <a:t>Cas particulier d’une activité commerciale : on exclut du comptage des achats ceux revendus en l’état (on obtient le contenu en émission de la marge commerciale)</a:t>
            </a:r>
          </a:p>
          <a:p>
            <a:endParaRPr lang="fr-FR" sz="2000" dirty="0"/>
          </a:p>
        </p:txBody>
      </p:sp>
    </p:spTree>
    <p:extLst>
      <p:ext uri="{BB962C8B-B14F-4D97-AF65-F5344CB8AC3E}">
        <p14:creationId xmlns:p14="http://schemas.microsoft.com/office/powerpoint/2010/main" val="85409555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DAF72A3-37DE-4E5C-6906-3279E9C0F993}"/>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B0F8DB29-9613-AF36-CF44-3C5332C76EF6}"/>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5" name="Image 4" descr="Une image contenant Graphique, logo, clipart, graphisme&#10;&#10;Le contenu généré par l’IA peut être incorrect.">
            <a:extLst>
              <a:ext uri="{FF2B5EF4-FFF2-40B4-BE49-F238E27FC236}">
                <a16:creationId xmlns:a16="http://schemas.microsoft.com/office/drawing/2014/main" id="{ADA9B832-E8A7-6F5E-2DBF-82628210C520}"/>
              </a:ext>
            </a:extLst>
          </p:cNvPr>
          <p:cNvPicPr>
            <a:picLocks noChangeAspect="1"/>
          </p:cNvPicPr>
          <p:nvPr/>
        </p:nvPicPr>
        <p:blipFill>
          <a:blip r:embed="rId4"/>
          <a:stretch>
            <a:fillRect/>
          </a:stretch>
        </p:blipFill>
        <p:spPr>
          <a:xfrm>
            <a:off x="279858" y="5459668"/>
            <a:ext cx="1926359" cy="1110998"/>
          </a:xfrm>
          <a:prstGeom prst="rect">
            <a:avLst/>
          </a:prstGeom>
        </p:spPr>
      </p:pic>
      <p:sp>
        <p:nvSpPr>
          <p:cNvPr id="6" name="ZoneTexte 5">
            <a:extLst>
              <a:ext uri="{FF2B5EF4-FFF2-40B4-BE49-F238E27FC236}">
                <a16:creationId xmlns:a16="http://schemas.microsoft.com/office/drawing/2014/main" id="{174C9302-2F59-0632-A1BE-9C749CA9E22A}"/>
              </a:ext>
            </a:extLst>
          </p:cNvPr>
          <p:cNvSpPr txBox="1"/>
          <p:nvPr/>
        </p:nvSpPr>
        <p:spPr>
          <a:xfrm>
            <a:off x="727155" y="227015"/>
            <a:ext cx="10723057" cy="461665"/>
          </a:xfrm>
          <a:prstGeom prst="rect">
            <a:avLst/>
          </a:prstGeom>
          <a:noFill/>
        </p:spPr>
        <p:txBody>
          <a:bodyPr wrap="square">
            <a:spAutoFit/>
          </a:bodyPr>
          <a:lstStyle/>
          <a:p>
            <a:pPr lvl="0">
              <a:defRPr/>
            </a:pPr>
            <a:r>
              <a:rPr lang="fr-FR" sz="2400" b="1">
                <a:solidFill>
                  <a:prstClr val="black"/>
                </a:solidFill>
                <a:latin typeface="Calibri" panose="020F0502020204030204"/>
              </a:rPr>
              <a:t>Étape 1 – Collecte de données externes</a:t>
            </a:r>
            <a:endParaRPr lang="fr-FR" sz="2400" b="1" dirty="0">
              <a:solidFill>
                <a:prstClr val="black"/>
              </a:solidFill>
              <a:latin typeface="Calibri" panose="020F0502020204030204"/>
            </a:endParaRPr>
          </a:p>
        </p:txBody>
      </p:sp>
      <p:sp>
        <p:nvSpPr>
          <p:cNvPr id="15" name="ZoneTexte 14">
            <a:extLst>
              <a:ext uri="{FF2B5EF4-FFF2-40B4-BE49-F238E27FC236}">
                <a16:creationId xmlns:a16="http://schemas.microsoft.com/office/drawing/2014/main" id="{44236B4A-23CF-94B9-1CD7-92D35F76C619}"/>
              </a:ext>
            </a:extLst>
          </p:cNvPr>
          <p:cNvSpPr txBox="1"/>
          <p:nvPr/>
        </p:nvSpPr>
        <p:spPr>
          <a:xfrm>
            <a:off x="1174453" y="766732"/>
            <a:ext cx="10737689" cy="5324535"/>
          </a:xfrm>
          <a:prstGeom prst="rect">
            <a:avLst/>
          </a:prstGeom>
          <a:noFill/>
        </p:spPr>
        <p:txBody>
          <a:bodyPr wrap="square">
            <a:spAutoFit/>
          </a:bodyPr>
          <a:lstStyle/>
          <a:p>
            <a:pPr fontAlgn="base"/>
            <a:r>
              <a:rPr lang="fr-FR" sz="2000" b="1"/>
              <a:t>a- Des données tirées de la base Paramétrage</a:t>
            </a:r>
            <a:r>
              <a:rPr lang="fr-FR" sz="2000"/>
              <a:t> (accès ci-dessous) :</a:t>
            </a:r>
          </a:p>
          <a:p>
            <a:pPr marL="742950" lvl="1" indent="-285750" fontAlgn="base">
              <a:buFont typeface="Wingdings" panose="05000000000000000000" pitchFamily="2" charset="2"/>
              <a:buChar char="ü"/>
            </a:pPr>
            <a:r>
              <a:rPr lang="fr-FR" sz="2000"/>
              <a:t> Le contenu unitaire moyen de la branche de l’entreprise (ou d’une de ses branches) pour des comparaisons de compétitivité en émission</a:t>
            </a:r>
          </a:p>
          <a:p>
            <a:pPr marL="742950" lvl="1" indent="-285750" fontAlgn="base">
              <a:buFont typeface="Wingdings" panose="05000000000000000000" pitchFamily="2" charset="2"/>
              <a:buChar char="ü"/>
            </a:pPr>
            <a:r>
              <a:rPr lang="fr-FR" sz="2000"/>
              <a:t>Le contenu unitaire moyen  des ‘achats non significatifs’ de cette branche</a:t>
            </a:r>
          </a:p>
          <a:p>
            <a:pPr marL="742950" lvl="1" indent="-285750" fontAlgn="base">
              <a:buFont typeface="Wingdings" panose="05000000000000000000" pitchFamily="2" charset="2"/>
              <a:buChar char="ü"/>
            </a:pPr>
            <a:r>
              <a:rPr lang="fr-FR" sz="2000"/>
              <a:t>S’il existe pour la branche un ou plusieurs types d’achats significatifs dits ‘spécifiques’ à suivre séparément</a:t>
            </a:r>
          </a:p>
          <a:p>
            <a:pPr fontAlgn="base"/>
            <a:endParaRPr lang="fr-FR" sz="2000" b="1"/>
          </a:p>
          <a:p>
            <a:pPr fontAlgn="base"/>
            <a:r>
              <a:rPr lang="fr-FR" sz="2000" b="1"/>
              <a:t>Achat significatif</a:t>
            </a:r>
            <a:r>
              <a:rPr lang="fr-FR" sz="2000"/>
              <a:t> : type d’achat à suivre séparément parce qu’il impacte le contenu unitaire en émission des ventes, par un contenu unitaire élevé et une part significative des achats</a:t>
            </a:r>
          </a:p>
          <a:p>
            <a:pPr fontAlgn="base"/>
            <a:endParaRPr lang="fr-FR" sz="2000"/>
          </a:p>
          <a:p>
            <a:pPr fontAlgn="base"/>
            <a:r>
              <a:rPr lang="fr-FR" sz="2000" i="1"/>
              <a:t>Sources des données : le dernier compte carbone annuel INSEE (classement des produits dit NACE 63) et des données ADEME plus fines sur certaines catégories d’achat</a:t>
            </a:r>
          </a:p>
          <a:p>
            <a:pPr fontAlgn="base"/>
            <a:endParaRPr lang="fr-FR" sz="2000"/>
          </a:p>
          <a:p>
            <a:pPr fontAlgn="base"/>
            <a:r>
              <a:rPr lang="fr-FR" sz="2000" b="1"/>
              <a:t>b- L’émission directe de la production autre que la combustion de combustibles </a:t>
            </a:r>
            <a:r>
              <a:rPr lang="fr-FR" sz="2000"/>
              <a:t>(si la production de l’entreprise en émet – chimie, élevage… voir 1)</a:t>
            </a:r>
          </a:p>
          <a:p>
            <a:pPr fontAlgn="base"/>
            <a:r>
              <a:rPr lang="fr-FR" sz="2000"/>
              <a:t>Elle est à compter par un expert appliquant un protocole carbone</a:t>
            </a:r>
          </a:p>
          <a:p>
            <a:endParaRPr lang="fr-FR" sz="2000" dirty="0"/>
          </a:p>
        </p:txBody>
      </p:sp>
    </p:spTree>
    <p:extLst>
      <p:ext uri="{BB962C8B-B14F-4D97-AF65-F5344CB8AC3E}">
        <p14:creationId xmlns:p14="http://schemas.microsoft.com/office/powerpoint/2010/main" val="330670057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7DD07ED-DB3A-703D-8881-5996CBA18C50}"/>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12BBC3BE-B436-6592-22AE-23A1134C1095}"/>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5" name="Image 4" descr="Une image contenant Graphique, logo, clipart, graphisme&#10;&#10;Le contenu généré par l’IA peut être incorrect.">
            <a:extLst>
              <a:ext uri="{FF2B5EF4-FFF2-40B4-BE49-F238E27FC236}">
                <a16:creationId xmlns:a16="http://schemas.microsoft.com/office/drawing/2014/main" id="{DF8A5903-58CE-756D-D00E-AF7CCC10D1BB}"/>
              </a:ext>
            </a:extLst>
          </p:cNvPr>
          <p:cNvPicPr>
            <a:picLocks noChangeAspect="1"/>
          </p:cNvPicPr>
          <p:nvPr/>
        </p:nvPicPr>
        <p:blipFill>
          <a:blip r:embed="rId4"/>
          <a:stretch>
            <a:fillRect/>
          </a:stretch>
        </p:blipFill>
        <p:spPr>
          <a:xfrm>
            <a:off x="279858" y="5459668"/>
            <a:ext cx="1926359" cy="1110998"/>
          </a:xfrm>
          <a:prstGeom prst="rect">
            <a:avLst/>
          </a:prstGeom>
        </p:spPr>
      </p:pic>
      <p:sp>
        <p:nvSpPr>
          <p:cNvPr id="6" name="ZoneTexte 5">
            <a:extLst>
              <a:ext uri="{FF2B5EF4-FFF2-40B4-BE49-F238E27FC236}">
                <a16:creationId xmlns:a16="http://schemas.microsoft.com/office/drawing/2014/main" id="{0922B1F2-AEAC-904A-3B33-3452B98418EE}"/>
              </a:ext>
            </a:extLst>
          </p:cNvPr>
          <p:cNvSpPr txBox="1"/>
          <p:nvPr/>
        </p:nvSpPr>
        <p:spPr>
          <a:xfrm>
            <a:off x="734471" y="263977"/>
            <a:ext cx="10723057" cy="461665"/>
          </a:xfrm>
          <a:prstGeom prst="rect">
            <a:avLst/>
          </a:prstGeom>
          <a:noFill/>
        </p:spPr>
        <p:txBody>
          <a:bodyPr wrap="square">
            <a:spAutoFit/>
          </a:bodyPr>
          <a:lstStyle/>
          <a:p>
            <a:pPr lvl="0">
              <a:defRPr/>
            </a:pPr>
            <a:r>
              <a:rPr lang="fr-FR" sz="2400" b="1">
                <a:solidFill>
                  <a:prstClr val="black"/>
                </a:solidFill>
                <a:latin typeface="Calibri" panose="020F0502020204030204"/>
              </a:rPr>
              <a:t>Étape 2 – Collecte de données de l’entreprise</a:t>
            </a:r>
            <a:endParaRPr lang="fr-FR" sz="2400" b="1" dirty="0">
              <a:solidFill>
                <a:prstClr val="black"/>
              </a:solidFill>
              <a:latin typeface="Calibri" panose="020F0502020204030204"/>
            </a:endParaRPr>
          </a:p>
        </p:txBody>
      </p:sp>
      <p:pic>
        <p:nvPicPr>
          <p:cNvPr id="3" name="Image 2">
            <a:extLst>
              <a:ext uri="{FF2B5EF4-FFF2-40B4-BE49-F238E27FC236}">
                <a16:creationId xmlns:a16="http://schemas.microsoft.com/office/drawing/2014/main" id="{CE0F5BF9-753E-273B-64F8-C678DB704F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1601" y="1180054"/>
            <a:ext cx="9154885" cy="3894050"/>
          </a:xfrm>
          <a:prstGeom prst="rect">
            <a:avLst/>
          </a:prstGeom>
        </p:spPr>
      </p:pic>
    </p:spTree>
    <p:extLst>
      <p:ext uri="{BB962C8B-B14F-4D97-AF65-F5344CB8AC3E}">
        <p14:creationId xmlns:p14="http://schemas.microsoft.com/office/powerpoint/2010/main" val="788826633"/>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1A0BF26-6071-FE46-4A1B-994F6080D0C9}"/>
            </a:ext>
          </a:extLst>
        </p:cNvPr>
        <p:cNvGrpSpPr/>
        <p:nvPr/>
      </p:nvGrpSpPr>
      <p:grpSpPr>
        <a:xfrm>
          <a:off x="0" y="0"/>
          <a:ext cx="0" cy="0"/>
          <a:chOff x="0" y="0"/>
          <a:chExt cx="0" cy="0"/>
        </a:xfrm>
      </p:grpSpPr>
      <p:sp>
        <p:nvSpPr>
          <p:cNvPr id="9" name="ZoneTexte 8">
            <a:extLst>
              <a:ext uri="{FF2B5EF4-FFF2-40B4-BE49-F238E27FC236}">
                <a16:creationId xmlns:a16="http://schemas.microsoft.com/office/drawing/2014/main" id="{9E21E992-FCB3-7A36-2BB1-B4BFD7C20BD1}"/>
              </a:ext>
            </a:extLst>
          </p:cNvPr>
          <p:cNvSpPr txBox="1"/>
          <p:nvPr/>
        </p:nvSpPr>
        <p:spPr>
          <a:xfrm>
            <a:off x="4093281" y="4473164"/>
            <a:ext cx="2360073" cy="646331"/>
          </a:xfrm>
          <a:prstGeom prst="rect">
            <a:avLst/>
          </a:prstGeom>
          <a:noFill/>
          <a:ln w="127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Impact sur les</a:t>
            </a:r>
            <a:r>
              <a:rPr kumimoji="0" lang="fr-FR" sz="1800" b="0" i="0" u="none" strike="noStrike" kern="1200" cap="none" spc="0" normalizeH="0" noProof="0" dirty="0">
                <a:ln>
                  <a:noFill/>
                </a:ln>
                <a:solidFill>
                  <a:prstClr val="black"/>
                </a:solidFill>
                <a:effectLst/>
                <a:uLnTx/>
                <a:uFillTx/>
                <a:latin typeface="Calibri" panose="020F0502020204030204"/>
                <a:ea typeface="+mn-ea"/>
                <a:cs typeface="+mn-cs"/>
              </a:rPr>
              <a:t> c</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aptures naturelles négligeable</a:t>
            </a:r>
          </a:p>
        </p:txBody>
      </p:sp>
      <p:sp>
        <p:nvSpPr>
          <p:cNvPr id="16" name="ZoneTexte 15">
            <a:extLst>
              <a:ext uri="{FF2B5EF4-FFF2-40B4-BE49-F238E27FC236}">
                <a16:creationId xmlns:a16="http://schemas.microsoft.com/office/drawing/2014/main" id="{7DA18D02-4CD9-E7A0-BD95-97E5343BABBC}"/>
              </a:ext>
            </a:extLst>
          </p:cNvPr>
          <p:cNvSpPr txBox="1"/>
          <p:nvPr/>
        </p:nvSpPr>
        <p:spPr>
          <a:xfrm>
            <a:off x="4133355" y="3467709"/>
            <a:ext cx="2287082" cy="646331"/>
          </a:xfrm>
          <a:prstGeom prst="rect">
            <a:avLst/>
          </a:prstGeom>
          <a:noFill/>
          <a:ln w="127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Emissions de GES négligeables</a:t>
            </a:r>
          </a:p>
        </p:txBody>
      </p:sp>
      <p:sp>
        <p:nvSpPr>
          <p:cNvPr id="4" name="Espace réservé du numéro de diapositive 3">
            <a:extLst>
              <a:ext uri="{FF2B5EF4-FFF2-40B4-BE49-F238E27FC236}">
                <a16:creationId xmlns:a16="http://schemas.microsoft.com/office/drawing/2014/main" id="{ABF0FC4F-20FA-882F-7191-40603B211A75}"/>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18" name="Graphique 17" descr="Arbre avec racines avec un remplissage uni">
            <a:extLst>
              <a:ext uri="{FF2B5EF4-FFF2-40B4-BE49-F238E27FC236}">
                <a16:creationId xmlns:a16="http://schemas.microsoft.com/office/drawing/2014/main" id="{0BCA730A-9C44-1AFB-F7E6-F461FFAEAA74}"/>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465822" y="2686457"/>
            <a:ext cx="2360073" cy="2360073"/>
          </a:xfrm>
          <a:prstGeom prst="rect">
            <a:avLst/>
          </a:prstGeom>
        </p:spPr>
      </p:pic>
      <p:sp>
        <p:nvSpPr>
          <p:cNvPr id="13" name="Flèche : droite 12">
            <a:extLst>
              <a:ext uri="{FF2B5EF4-FFF2-40B4-BE49-F238E27FC236}">
                <a16:creationId xmlns:a16="http://schemas.microsoft.com/office/drawing/2014/main" id="{E6B1C708-09D9-5104-926A-8750AD4D6037}"/>
              </a:ext>
            </a:extLst>
          </p:cNvPr>
          <p:cNvSpPr/>
          <p:nvPr/>
        </p:nvSpPr>
        <p:spPr>
          <a:xfrm>
            <a:off x="4309258" y="4374469"/>
            <a:ext cx="2006070" cy="177753"/>
          </a:xfrm>
          <a:prstGeom prst="rightArrow">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ZoneTexte 14">
            <a:extLst>
              <a:ext uri="{FF2B5EF4-FFF2-40B4-BE49-F238E27FC236}">
                <a16:creationId xmlns:a16="http://schemas.microsoft.com/office/drawing/2014/main" id="{3BF59DAE-7FFA-E721-C6AC-53AD79B64E5E}"/>
              </a:ext>
            </a:extLst>
          </p:cNvPr>
          <p:cNvSpPr txBox="1"/>
          <p:nvPr/>
        </p:nvSpPr>
        <p:spPr>
          <a:xfrm>
            <a:off x="1775063" y="3926842"/>
            <a:ext cx="1892276" cy="1015663"/>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Calibri" panose="020F0502020204030204"/>
                <a:ea typeface="+mn-ea"/>
                <a:cs typeface="+mn-cs"/>
              </a:rPr>
              <a:t>P</a:t>
            </a:r>
            <a:r>
              <a:rPr kumimoji="0" lang="fr-FR" sz="2000" b="1" i="0" u="none" strike="noStrike" kern="1200" cap="none" spc="0" normalizeH="0" baseline="0" noProof="0" dirty="0" err="1">
                <a:ln>
                  <a:noFill/>
                </a:ln>
                <a:solidFill>
                  <a:prstClr val="black"/>
                </a:solidFill>
                <a:effectLst/>
                <a:uLnTx/>
                <a:uFillTx/>
                <a:latin typeface="Calibri" panose="020F0502020204030204"/>
                <a:ea typeface="+mn-ea"/>
                <a:cs typeface="+mn-cs"/>
              </a:rPr>
              <a:t>roduction</a:t>
            </a:r>
            <a:r>
              <a:rPr kumimoji="0" lang="fr-FR" sz="2000" b="1" i="0" u="none" strike="noStrike" kern="1200" cap="none" spc="0" normalizeH="0" baseline="0" noProof="0" dirty="0">
                <a:ln>
                  <a:noFill/>
                </a:ln>
                <a:solidFill>
                  <a:prstClr val="black"/>
                </a:solidFill>
                <a:effectLst/>
                <a:uLnTx/>
                <a:uFillTx/>
                <a:latin typeface="Calibri" panose="020F0502020204030204"/>
                <a:ea typeface="+mn-ea"/>
                <a:cs typeface="+mn-cs"/>
              </a:rPr>
              <a:t> et consommation de l’humanité</a:t>
            </a:r>
          </a:p>
        </p:txBody>
      </p:sp>
      <p:pic>
        <p:nvPicPr>
          <p:cNvPr id="5" name="Graphique 4" descr="Scène de crépuscule avec un remplissage uni">
            <a:extLst>
              <a:ext uri="{FF2B5EF4-FFF2-40B4-BE49-F238E27FC236}">
                <a16:creationId xmlns:a16="http://schemas.microsoft.com/office/drawing/2014/main" id="{F0B19A13-287E-5A94-B87B-4B3C9A2E35FA}"/>
              </a:ext>
            </a:extLst>
          </p:cNvPr>
          <p:cNvPicPr>
            <a:picLocks noChangeAspect="1"/>
          </p:cNvPicPr>
          <p:nvPr/>
        </p:nvPicPr>
        <p:blipFill>
          <a:blip>
            <a:extLst>
              <a:ext uri="{96DAC541-7B7A-43D3-8B79-37D633B846F1}">
                <asvg:svgBlip xmlns:asvg="http://schemas.microsoft.com/office/drawing/2016/SVG/main" r:embed="rId4"/>
              </a:ext>
            </a:extLst>
          </a:blip>
          <a:srcRect t="58564"/>
          <a:stretch>
            <a:fillRect/>
          </a:stretch>
        </p:blipFill>
        <p:spPr>
          <a:xfrm>
            <a:off x="8345236" y="4372792"/>
            <a:ext cx="2001520" cy="829360"/>
          </a:xfrm>
          <a:prstGeom prst="rect">
            <a:avLst/>
          </a:prstGeom>
        </p:spPr>
      </p:pic>
      <p:sp>
        <p:nvSpPr>
          <p:cNvPr id="2" name="ZoneTexte 1">
            <a:extLst>
              <a:ext uri="{FF2B5EF4-FFF2-40B4-BE49-F238E27FC236}">
                <a16:creationId xmlns:a16="http://schemas.microsoft.com/office/drawing/2014/main" id="{FA91D7F3-0BD8-5C03-30AB-E3562FAC7227}"/>
              </a:ext>
            </a:extLst>
          </p:cNvPr>
          <p:cNvSpPr txBox="1"/>
          <p:nvPr/>
        </p:nvSpPr>
        <p:spPr>
          <a:xfrm>
            <a:off x="527869" y="401666"/>
            <a:ext cx="11030623" cy="1444178"/>
          </a:xfrm>
          <a:prstGeom prst="rect">
            <a:avLst/>
          </a:prstGeom>
          <a:solidFill>
            <a:schemeClr val="bg1"/>
          </a:solidFill>
          <a:ln w="76200">
            <a:noFill/>
          </a:ln>
        </p:spPr>
        <p:txBody>
          <a:bodyPr wrap="square" rtlCol="0">
            <a:spAutoFit/>
          </a:bodyPr>
          <a:lstStyle/>
          <a:p>
            <a:pPr marL="0" marR="0" lvl="0" indent="0" algn="just" defTabSz="914400" rtl="0" eaLnBrk="1" fontAlgn="auto" latinLnBrk="0" hangingPunct="1">
              <a:lnSpc>
                <a:spcPct val="115000"/>
              </a:lnSpc>
              <a:spcBef>
                <a:spcPts val="0"/>
              </a:spcBef>
              <a:spcAft>
                <a:spcPts val="800"/>
              </a:spcAft>
              <a:buClrTx/>
              <a:buSzTx/>
              <a:buFontTx/>
              <a:buNone/>
              <a:tabLst/>
              <a:defRPr/>
            </a:pPr>
            <a:r>
              <a:rPr kumimoji="0" lang="fr-FR" sz="2400" b="1"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Times New Roman" panose="02020603050405020304" pitchFamily="18" charset="0"/>
              </a:rPr>
              <a:t>INTRODUCTION</a:t>
            </a:r>
          </a:p>
          <a:p>
            <a:pPr marL="0" marR="0" lvl="0" indent="0" algn="just" defTabSz="914400" rtl="0" eaLnBrk="1" fontAlgn="auto" latinLnBrk="0" hangingPunct="1">
              <a:lnSpc>
                <a:spcPct val="115000"/>
              </a:lnSpc>
              <a:spcBef>
                <a:spcPts val="0"/>
              </a:spcBef>
              <a:spcAft>
                <a:spcPts val="800"/>
              </a:spcAft>
              <a:buClrTx/>
              <a:buSzTx/>
              <a:buFontTx/>
              <a:buNone/>
              <a:tabLst/>
              <a:defRPr/>
            </a:pPr>
            <a:r>
              <a:rPr kumimoji="0" lang="fr-FR" sz="2400" b="1"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Times New Roman" panose="02020603050405020304" pitchFamily="18" charset="0"/>
              </a:rPr>
              <a:t>1. Jusque vers 1800, le vivant naturel a équilibré le stock de gaz à effet de serre (GES) dans l’atmosphère</a:t>
            </a:r>
            <a:endParaRPr kumimoji="0" lang="fr-FR" sz="24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
        <p:nvSpPr>
          <p:cNvPr id="8" name="ZoneTexte 7">
            <a:extLst>
              <a:ext uri="{FF2B5EF4-FFF2-40B4-BE49-F238E27FC236}">
                <a16:creationId xmlns:a16="http://schemas.microsoft.com/office/drawing/2014/main" id="{AE66B064-43A2-C275-EE20-48106FA399B7}"/>
              </a:ext>
            </a:extLst>
          </p:cNvPr>
          <p:cNvSpPr txBox="1"/>
          <p:nvPr/>
        </p:nvSpPr>
        <p:spPr>
          <a:xfrm>
            <a:off x="7671065" y="3960976"/>
            <a:ext cx="2360073" cy="707886"/>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Calibri" panose="020F0502020204030204"/>
                <a:ea typeface="+mn-ea"/>
                <a:cs typeface="+mn-cs"/>
              </a:rPr>
              <a:t>Vivant naturel fort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Calibri" panose="020F0502020204030204"/>
                <a:ea typeface="+mn-ea"/>
                <a:cs typeface="+mn-cs"/>
              </a:rPr>
              <a:t>Biodiversité riche</a:t>
            </a:r>
          </a:p>
        </p:txBody>
      </p:sp>
      <p:sp>
        <p:nvSpPr>
          <p:cNvPr id="14" name="Flèche : droite 13">
            <a:extLst>
              <a:ext uri="{FF2B5EF4-FFF2-40B4-BE49-F238E27FC236}">
                <a16:creationId xmlns:a16="http://schemas.microsoft.com/office/drawing/2014/main" id="{641564A6-BEEC-4C63-2944-2CE4A7C76F99}"/>
              </a:ext>
            </a:extLst>
          </p:cNvPr>
          <p:cNvSpPr/>
          <p:nvPr/>
        </p:nvSpPr>
        <p:spPr>
          <a:xfrm>
            <a:off x="4309258" y="4026642"/>
            <a:ext cx="2006070" cy="177753"/>
          </a:xfrm>
          <a:prstGeom prst="rightArrow">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Graphique 9" descr="Homme avec un remplissage uni">
            <a:extLst>
              <a:ext uri="{FF2B5EF4-FFF2-40B4-BE49-F238E27FC236}">
                <a16:creationId xmlns:a16="http://schemas.microsoft.com/office/drawing/2014/main" id="{529E4DA0-EF78-FB7B-B0D4-828BB322BAD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430954" y="3514289"/>
            <a:ext cx="606256" cy="606256"/>
          </a:xfrm>
          <a:prstGeom prst="rect">
            <a:avLst/>
          </a:prstGeom>
        </p:spPr>
      </p:pic>
      <p:sp>
        <p:nvSpPr>
          <p:cNvPr id="12" name="Rectangle 11">
            <a:extLst>
              <a:ext uri="{FF2B5EF4-FFF2-40B4-BE49-F238E27FC236}">
                <a16:creationId xmlns:a16="http://schemas.microsoft.com/office/drawing/2014/main" id="{FB78B8D8-A41D-58B8-C7DF-902FB93A5A43}"/>
              </a:ext>
            </a:extLst>
          </p:cNvPr>
          <p:cNvSpPr/>
          <p:nvPr/>
        </p:nvSpPr>
        <p:spPr>
          <a:xfrm>
            <a:off x="1439919" y="2739435"/>
            <a:ext cx="9133490" cy="2454235"/>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ZoneTexte 5">
            <a:extLst>
              <a:ext uri="{FF2B5EF4-FFF2-40B4-BE49-F238E27FC236}">
                <a16:creationId xmlns:a16="http://schemas.microsoft.com/office/drawing/2014/main" id="{65CD1AB9-4025-E28A-0FB8-F0A016775BE6}"/>
              </a:ext>
            </a:extLst>
          </p:cNvPr>
          <p:cNvSpPr txBox="1"/>
          <p:nvPr/>
        </p:nvSpPr>
        <p:spPr>
          <a:xfrm>
            <a:off x="3650808" y="2224348"/>
            <a:ext cx="4977325" cy="707886"/>
          </a:xfrm>
          <a:prstGeom prst="rect">
            <a:avLst/>
          </a:prstGeom>
          <a:solidFill>
            <a:schemeClr val="bg1"/>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Calibri" panose="020F0502020204030204"/>
                <a:ea typeface="+mn-ea"/>
                <a:cs typeface="+mn-cs"/>
              </a:rPr>
              <a:t>Les GES émis sont tous capturés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Calibri" panose="020F0502020204030204"/>
                <a:ea typeface="+mn-ea"/>
                <a:cs typeface="+mn-cs"/>
              </a:rPr>
              <a:t>Le stock de GES dans l’atmosphère est stable </a:t>
            </a:r>
          </a:p>
        </p:txBody>
      </p:sp>
      <p:pic>
        <p:nvPicPr>
          <p:cNvPr id="3" name="Image 2" descr="Une image contenant texte, Graphique, graphisme, clipart&#10;&#10;Le contenu généré par l’IA peut être incorrect.">
            <a:extLst>
              <a:ext uri="{FF2B5EF4-FFF2-40B4-BE49-F238E27FC236}">
                <a16:creationId xmlns:a16="http://schemas.microsoft.com/office/drawing/2014/main" id="{1A617437-55EF-6C04-45C4-1B3CC39C6697}"/>
              </a:ext>
            </a:extLst>
          </p:cNvPr>
          <p:cNvPicPr>
            <a:picLocks noChangeAspect="1"/>
          </p:cNvPicPr>
          <p:nvPr/>
        </p:nvPicPr>
        <p:blipFill>
          <a:blip r:embed="rId6"/>
          <a:stretch>
            <a:fillRect/>
          </a:stretch>
        </p:blipFill>
        <p:spPr>
          <a:xfrm>
            <a:off x="527869" y="5696607"/>
            <a:ext cx="1892276" cy="759727"/>
          </a:xfrm>
          <a:prstGeom prst="rect">
            <a:avLst/>
          </a:prstGeom>
        </p:spPr>
      </p:pic>
      <p:sp>
        <p:nvSpPr>
          <p:cNvPr id="7" name="ZoneTexte 6">
            <a:extLst>
              <a:ext uri="{FF2B5EF4-FFF2-40B4-BE49-F238E27FC236}">
                <a16:creationId xmlns:a16="http://schemas.microsoft.com/office/drawing/2014/main" id="{5E4AC628-C739-9F8F-204A-4FADEBB29502}"/>
              </a:ext>
            </a:extLst>
          </p:cNvPr>
          <p:cNvSpPr txBox="1"/>
          <p:nvPr/>
        </p:nvSpPr>
        <p:spPr>
          <a:xfrm>
            <a:off x="4268962" y="3083962"/>
            <a:ext cx="1984151" cy="369332"/>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2006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animBg="1"/>
      <p:bldP spid="13" grpId="0" animBg="1"/>
      <p:bldP spid="14" grpId="0" animBg="1"/>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2B5692E-0696-A267-75F3-B589EBE8A190}"/>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AFAB929A-0DD7-4777-45FF-3F76B975DDA5}"/>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5" name="Image 4" descr="Une image contenant Graphique, logo, clipart, graphisme&#10;&#10;Le contenu généré par l’IA peut être incorrect.">
            <a:extLst>
              <a:ext uri="{FF2B5EF4-FFF2-40B4-BE49-F238E27FC236}">
                <a16:creationId xmlns:a16="http://schemas.microsoft.com/office/drawing/2014/main" id="{50712C21-C608-3E54-C75D-FBA100B599AE}"/>
              </a:ext>
            </a:extLst>
          </p:cNvPr>
          <p:cNvPicPr>
            <a:picLocks noChangeAspect="1"/>
          </p:cNvPicPr>
          <p:nvPr/>
        </p:nvPicPr>
        <p:blipFill>
          <a:blip r:embed="rId4"/>
          <a:stretch>
            <a:fillRect/>
          </a:stretch>
        </p:blipFill>
        <p:spPr>
          <a:xfrm>
            <a:off x="279858" y="5459668"/>
            <a:ext cx="1926359" cy="1110998"/>
          </a:xfrm>
          <a:prstGeom prst="rect">
            <a:avLst/>
          </a:prstGeom>
        </p:spPr>
      </p:pic>
      <p:sp>
        <p:nvSpPr>
          <p:cNvPr id="6" name="ZoneTexte 5">
            <a:extLst>
              <a:ext uri="{FF2B5EF4-FFF2-40B4-BE49-F238E27FC236}">
                <a16:creationId xmlns:a16="http://schemas.microsoft.com/office/drawing/2014/main" id="{5427E52F-6D05-61C3-7FEB-4B8A0BB5F8AA}"/>
              </a:ext>
            </a:extLst>
          </p:cNvPr>
          <p:cNvSpPr txBox="1"/>
          <p:nvPr/>
        </p:nvSpPr>
        <p:spPr>
          <a:xfrm>
            <a:off x="727155" y="227015"/>
            <a:ext cx="10723057" cy="461665"/>
          </a:xfrm>
          <a:prstGeom prst="rect">
            <a:avLst/>
          </a:prstGeom>
          <a:noFill/>
        </p:spPr>
        <p:txBody>
          <a:bodyPr wrap="square">
            <a:spAutoFit/>
          </a:bodyPr>
          <a:lstStyle/>
          <a:p>
            <a:pPr lvl="0">
              <a:defRPr/>
            </a:pPr>
            <a:r>
              <a:rPr lang="fr-FR" sz="2400" b="1">
                <a:solidFill>
                  <a:prstClr val="black"/>
                </a:solidFill>
                <a:latin typeface="Calibri" panose="020F0502020204030204"/>
              </a:rPr>
              <a:t>Étape 3 – Saisie dans le traducteur-calculateur</a:t>
            </a:r>
            <a:endParaRPr lang="fr-FR" sz="2400" b="1" dirty="0">
              <a:solidFill>
                <a:prstClr val="black"/>
              </a:solidFill>
              <a:latin typeface="Calibri" panose="020F0502020204030204"/>
            </a:endParaRPr>
          </a:p>
        </p:txBody>
      </p:sp>
      <p:sp>
        <p:nvSpPr>
          <p:cNvPr id="15" name="ZoneTexte 14">
            <a:extLst>
              <a:ext uri="{FF2B5EF4-FFF2-40B4-BE49-F238E27FC236}">
                <a16:creationId xmlns:a16="http://schemas.microsoft.com/office/drawing/2014/main" id="{DD4E7862-83DD-EA01-75F9-64AE8AFA7C89}"/>
              </a:ext>
            </a:extLst>
          </p:cNvPr>
          <p:cNvSpPr txBox="1"/>
          <p:nvPr/>
        </p:nvSpPr>
        <p:spPr>
          <a:xfrm>
            <a:off x="1174453" y="766732"/>
            <a:ext cx="10737689" cy="5324535"/>
          </a:xfrm>
          <a:prstGeom prst="rect">
            <a:avLst/>
          </a:prstGeom>
          <a:noFill/>
        </p:spPr>
        <p:txBody>
          <a:bodyPr wrap="square">
            <a:spAutoFit/>
          </a:bodyPr>
          <a:lstStyle/>
          <a:p>
            <a:pPr fontAlgn="base"/>
            <a:r>
              <a:rPr lang="fr-FR" sz="2000"/>
              <a:t>Il est préchargé en contenus unitaires en émission de référence (les sources sont celles déjà indiquées : dernier compte carbone annuel INSEE ou données ADEME)</a:t>
            </a:r>
          </a:p>
          <a:p>
            <a:pPr fontAlgn="base"/>
            <a:endParaRPr lang="fr-FR" sz="2000"/>
          </a:p>
          <a:p>
            <a:pPr fontAlgn="base"/>
            <a:r>
              <a:rPr lang="fr-FR" sz="2000"/>
              <a:t>Il donne notamment </a:t>
            </a:r>
            <a:r>
              <a:rPr lang="fr-FR" sz="2000" b="1"/>
              <a:t>le contenu unitaire en émission de l’exercice comptable</a:t>
            </a:r>
            <a:r>
              <a:rPr lang="fr-FR" sz="2000"/>
              <a:t>, en divisant le Contenu en émission de la production par la quantité vendue.</a:t>
            </a:r>
          </a:p>
          <a:p>
            <a:pPr fontAlgn="base"/>
            <a:endParaRPr lang="fr-FR" sz="2000"/>
          </a:p>
          <a:p>
            <a:pPr fontAlgn="base"/>
            <a:r>
              <a:rPr lang="fr-FR" sz="2000" b="1"/>
              <a:t>Deux versions</a:t>
            </a:r>
            <a:r>
              <a:rPr lang="fr-FR" sz="2000"/>
              <a:t> identiques</a:t>
            </a:r>
          </a:p>
          <a:p>
            <a:pPr marL="800100" lvl="1" indent="-342900" fontAlgn="base">
              <a:buFont typeface="Wingdings" panose="05000000000000000000" pitchFamily="2" charset="2"/>
              <a:buChar char="ü"/>
            </a:pPr>
            <a:r>
              <a:rPr lang="fr-FR" sz="2000"/>
              <a:t> La version </a:t>
            </a:r>
            <a:r>
              <a:rPr lang="fr-FR" sz="2000" b="1"/>
              <a:t>hors ligne</a:t>
            </a:r>
            <a:r>
              <a:rPr lang="fr-FR" sz="2000"/>
              <a:t> à télécharger est la plus souple et recommandée</a:t>
            </a:r>
          </a:p>
          <a:p>
            <a:pPr marL="800100" lvl="1" indent="-342900" fontAlgn="base">
              <a:buFont typeface="Wingdings" panose="05000000000000000000" pitchFamily="2" charset="2"/>
              <a:buChar char="ü"/>
            </a:pPr>
            <a:r>
              <a:rPr lang="fr-FR" sz="2000"/>
              <a:t> La version </a:t>
            </a:r>
            <a:r>
              <a:rPr lang="fr-FR" sz="2000" b="1"/>
              <a:t>en ligne</a:t>
            </a:r>
            <a:r>
              <a:rPr lang="fr-FR" sz="2000"/>
              <a:t> impose de préparer d’avance les données à saisir. Elle permet en fin de questionnaire d’envoyer par email les données saisies ou les résultats, à soi-même ou à un tiers de confiance pour vérification*</a:t>
            </a:r>
          </a:p>
          <a:p>
            <a:pPr fontAlgn="base"/>
            <a:endParaRPr lang="fr-FR" sz="2000"/>
          </a:p>
          <a:p>
            <a:pPr fontAlgn="base"/>
            <a:endParaRPr lang="fr-FR" sz="2000"/>
          </a:p>
          <a:p>
            <a:pPr fontAlgn="base"/>
            <a:r>
              <a:rPr lang="fr-FR" sz="2000" i="1"/>
              <a:t>*Par sécurité, les données saisies ne sont pas conservées en fin de session : elles sont donc perdues pour l’utilisateur</a:t>
            </a:r>
          </a:p>
          <a:p>
            <a:br>
              <a:rPr lang="fr-FR" sz="2000"/>
            </a:br>
            <a:endParaRPr lang="fr-FR" sz="2000" dirty="0"/>
          </a:p>
        </p:txBody>
      </p:sp>
    </p:spTree>
    <p:extLst>
      <p:ext uri="{BB962C8B-B14F-4D97-AF65-F5344CB8AC3E}">
        <p14:creationId xmlns:p14="http://schemas.microsoft.com/office/powerpoint/2010/main" val="311819963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155B773-B7B1-B881-E07F-7E07513DF9D9}"/>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5F1BAA30-1B2F-CEEC-1ED8-3C3B5F92B608}"/>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5" name="Image 4" descr="Une image contenant Graphique, logo, clipart, graphisme&#10;&#10;Le contenu généré par l’IA peut être incorrect.">
            <a:extLst>
              <a:ext uri="{FF2B5EF4-FFF2-40B4-BE49-F238E27FC236}">
                <a16:creationId xmlns:a16="http://schemas.microsoft.com/office/drawing/2014/main" id="{65EBA42F-AF3C-0C54-0923-F06B307DE6A4}"/>
              </a:ext>
            </a:extLst>
          </p:cNvPr>
          <p:cNvPicPr>
            <a:picLocks noChangeAspect="1"/>
          </p:cNvPicPr>
          <p:nvPr/>
        </p:nvPicPr>
        <p:blipFill>
          <a:blip r:embed="rId4"/>
          <a:stretch>
            <a:fillRect/>
          </a:stretch>
        </p:blipFill>
        <p:spPr>
          <a:xfrm>
            <a:off x="279858" y="5459668"/>
            <a:ext cx="1926359" cy="1110998"/>
          </a:xfrm>
          <a:prstGeom prst="rect">
            <a:avLst/>
          </a:prstGeom>
        </p:spPr>
      </p:pic>
      <p:sp>
        <p:nvSpPr>
          <p:cNvPr id="6" name="ZoneTexte 5">
            <a:extLst>
              <a:ext uri="{FF2B5EF4-FFF2-40B4-BE49-F238E27FC236}">
                <a16:creationId xmlns:a16="http://schemas.microsoft.com/office/drawing/2014/main" id="{D43F297F-1B9A-607F-C69D-8756F45C6616}"/>
              </a:ext>
            </a:extLst>
          </p:cNvPr>
          <p:cNvSpPr txBox="1"/>
          <p:nvPr/>
        </p:nvSpPr>
        <p:spPr>
          <a:xfrm>
            <a:off x="727155" y="227015"/>
            <a:ext cx="10723057" cy="461665"/>
          </a:xfrm>
          <a:prstGeom prst="rect">
            <a:avLst/>
          </a:prstGeom>
          <a:noFill/>
        </p:spPr>
        <p:txBody>
          <a:bodyPr wrap="square">
            <a:spAutoFit/>
          </a:bodyPr>
          <a:lstStyle/>
          <a:p>
            <a:pPr lvl="0">
              <a:defRPr/>
            </a:pPr>
            <a:r>
              <a:rPr lang="fr-FR" sz="2400" b="1">
                <a:solidFill>
                  <a:prstClr val="black"/>
                </a:solidFill>
                <a:latin typeface="Calibri" panose="020F0502020204030204"/>
              </a:rPr>
              <a:t>B- La transmission CCC du contenu au client sur un barème, un devis, une facture</a:t>
            </a:r>
            <a:endParaRPr lang="fr-FR" sz="2400" b="1" dirty="0">
              <a:solidFill>
                <a:prstClr val="black"/>
              </a:solidFill>
              <a:latin typeface="Calibri" panose="020F0502020204030204"/>
            </a:endParaRPr>
          </a:p>
        </p:txBody>
      </p:sp>
      <p:sp>
        <p:nvSpPr>
          <p:cNvPr id="15" name="ZoneTexte 14">
            <a:extLst>
              <a:ext uri="{FF2B5EF4-FFF2-40B4-BE49-F238E27FC236}">
                <a16:creationId xmlns:a16="http://schemas.microsoft.com/office/drawing/2014/main" id="{7F2C78D5-1387-BEA5-0F91-128BB39AA0C9}"/>
              </a:ext>
            </a:extLst>
          </p:cNvPr>
          <p:cNvSpPr txBox="1"/>
          <p:nvPr/>
        </p:nvSpPr>
        <p:spPr>
          <a:xfrm>
            <a:off x="712523" y="995332"/>
            <a:ext cx="10737689" cy="4708981"/>
          </a:xfrm>
          <a:prstGeom prst="rect">
            <a:avLst/>
          </a:prstGeom>
          <a:noFill/>
        </p:spPr>
        <p:txBody>
          <a:bodyPr wrap="square">
            <a:spAutoFit/>
          </a:bodyPr>
          <a:lstStyle/>
          <a:p>
            <a:pPr fontAlgn="base"/>
            <a:r>
              <a:rPr lang="fr-FR" sz="2000"/>
              <a:t>Rappel du principe 3 – L’entreprise vise l’équilibre entre le contenu en émission transmis avec ses ventes et le contenu en émission de sa production, pour chaque exercice comptable et en cumul. Pour cela, elle minimise l’écart de transmission à chaque clôture et le compense l’exercice suivant.</a:t>
            </a:r>
          </a:p>
          <a:p>
            <a:pPr fontAlgn="base"/>
            <a:endParaRPr lang="fr-FR" sz="2000" b="1"/>
          </a:p>
          <a:p>
            <a:pPr fontAlgn="base"/>
            <a:r>
              <a:rPr lang="fr-FR" sz="2000" b="1"/>
              <a:t>Méthode simplifiée</a:t>
            </a:r>
            <a:r>
              <a:rPr lang="fr-FR" sz="2000"/>
              <a:t> :</a:t>
            </a:r>
          </a:p>
          <a:p>
            <a:pPr fontAlgn="base"/>
            <a:endParaRPr lang="fr-FR" sz="2000"/>
          </a:p>
          <a:p>
            <a:pPr fontAlgn="base"/>
            <a:r>
              <a:rPr lang="fr-FR" sz="2000"/>
              <a:t>Le contenu en émission à transmettre au client est le résultat du comptage qui vient d’être effectué (décrit en A) :</a:t>
            </a:r>
          </a:p>
          <a:p>
            <a:pPr fontAlgn="base"/>
            <a:endParaRPr lang="fr-FR" sz="2000"/>
          </a:p>
          <a:p>
            <a:pPr fontAlgn="base"/>
            <a:r>
              <a:rPr lang="fr-FR" sz="2000"/>
              <a:t>		Montant facturé HT x contenu unitaire en émission du dernier exercice clôturé</a:t>
            </a:r>
          </a:p>
          <a:p>
            <a:pPr fontAlgn="base"/>
            <a:endParaRPr lang="fr-FR" sz="2000"/>
          </a:p>
          <a:p>
            <a:pPr fontAlgn="base"/>
            <a:r>
              <a:rPr lang="fr-FR" sz="2000"/>
              <a:t>La méthode assure un équilibre suffisant s’il n’y a pas d’évolution annuelle marquée de l’activité et le comptage du contenu transmis annuellement est facultatif.</a:t>
            </a:r>
          </a:p>
          <a:p>
            <a:br>
              <a:rPr lang="fr-FR" sz="2000"/>
            </a:br>
            <a:endParaRPr lang="fr-FR" sz="2000" dirty="0"/>
          </a:p>
        </p:txBody>
      </p:sp>
    </p:spTree>
    <p:extLst>
      <p:ext uri="{BB962C8B-B14F-4D97-AF65-F5344CB8AC3E}">
        <p14:creationId xmlns:p14="http://schemas.microsoft.com/office/powerpoint/2010/main" val="397375163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A0AAC18-DB32-2AD0-209D-5F684AA7E408}"/>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FEE4A5CE-A4C9-68DB-4F11-E52780769077}"/>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5" name="Image 4" descr="Une image contenant Graphique, logo, clipart, graphisme&#10;&#10;Le contenu généré par l’IA peut être incorrect.">
            <a:extLst>
              <a:ext uri="{FF2B5EF4-FFF2-40B4-BE49-F238E27FC236}">
                <a16:creationId xmlns:a16="http://schemas.microsoft.com/office/drawing/2014/main" id="{52B13C03-EDD0-0209-CF64-664F63CCDB94}"/>
              </a:ext>
            </a:extLst>
          </p:cNvPr>
          <p:cNvPicPr>
            <a:picLocks noChangeAspect="1"/>
          </p:cNvPicPr>
          <p:nvPr/>
        </p:nvPicPr>
        <p:blipFill>
          <a:blip r:embed="rId4"/>
          <a:stretch>
            <a:fillRect/>
          </a:stretch>
        </p:blipFill>
        <p:spPr>
          <a:xfrm>
            <a:off x="279858" y="5459668"/>
            <a:ext cx="1926359" cy="1110998"/>
          </a:xfrm>
          <a:prstGeom prst="rect">
            <a:avLst/>
          </a:prstGeom>
        </p:spPr>
      </p:pic>
      <p:sp>
        <p:nvSpPr>
          <p:cNvPr id="15" name="ZoneTexte 14">
            <a:extLst>
              <a:ext uri="{FF2B5EF4-FFF2-40B4-BE49-F238E27FC236}">
                <a16:creationId xmlns:a16="http://schemas.microsoft.com/office/drawing/2014/main" id="{0EF05583-56F3-F779-55B3-E938C6E97322}"/>
              </a:ext>
            </a:extLst>
          </p:cNvPr>
          <p:cNvSpPr txBox="1"/>
          <p:nvPr/>
        </p:nvSpPr>
        <p:spPr>
          <a:xfrm>
            <a:off x="505695" y="287334"/>
            <a:ext cx="10737689" cy="5324535"/>
          </a:xfrm>
          <a:prstGeom prst="rect">
            <a:avLst/>
          </a:prstGeom>
          <a:noFill/>
        </p:spPr>
        <p:txBody>
          <a:bodyPr wrap="square">
            <a:spAutoFit/>
          </a:bodyPr>
          <a:lstStyle/>
          <a:p>
            <a:pPr fontAlgn="base"/>
            <a:r>
              <a:rPr lang="fr-FR" sz="2000" b="1"/>
              <a:t>Méthode affinée :</a:t>
            </a:r>
          </a:p>
          <a:p>
            <a:pPr fontAlgn="base"/>
            <a:endParaRPr lang="fr-FR" sz="2000"/>
          </a:p>
          <a:p>
            <a:pPr fontAlgn="base"/>
            <a:r>
              <a:rPr lang="fr-FR" sz="2000"/>
              <a:t>Elle exige le comptage du contenu transmis aux clients de l’exercice clôturé et sa saisie dans le traducteur calculateur lors du comptage de clôture (décrit en A).</a:t>
            </a:r>
          </a:p>
          <a:p>
            <a:pPr fontAlgn="base"/>
            <a:endParaRPr lang="fr-FR" sz="2000"/>
          </a:p>
          <a:p>
            <a:pPr fontAlgn="base"/>
            <a:r>
              <a:rPr lang="fr-FR" sz="2000"/>
              <a:t>L’entreprise obtient ainsi </a:t>
            </a:r>
            <a:r>
              <a:rPr lang="fr-FR" sz="2000" b="1"/>
              <a:t>l’écart de transmission de l’exercice</a:t>
            </a:r>
            <a:r>
              <a:rPr lang="fr-FR" sz="2000"/>
              <a:t> :</a:t>
            </a:r>
          </a:p>
          <a:p>
            <a:pPr fontAlgn="base"/>
            <a:r>
              <a:rPr lang="fr-FR" sz="2000"/>
              <a:t>		Contenu en émission des ventes – Contenu en émission de la production</a:t>
            </a:r>
          </a:p>
          <a:p>
            <a:pPr fontAlgn="base"/>
            <a:endParaRPr lang="fr-FR" sz="2000"/>
          </a:p>
          <a:p>
            <a:pPr fontAlgn="base"/>
            <a:r>
              <a:rPr lang="fr-FR" sz="2000"/>
              <a:t>L’entreprise refait le comptage avec les données budgétaires de l’année en cours et en ajoutant ou retirant l’écart de transmission de l’exercice clôturé.</a:t>
            </a:r>
          </a:p>
          <a:p>
            <a:pPr fontAlgn="base"/>
            <a:endParaRPr lang="fr-FR" sz="2000"/>
          </a:p>
          <a:p>
            <a:pPr fontAlgn="base"/>
            <a:r>
              <a:rPr lang="fr-FR" sz="2000"/>
              <a:t>Le traducteur calculateur donne </a:t>
            </a:r>
            <a:r>
              <a:rPr lang="fr-FR" sz="2000" b="1"/>
              <a:t>un contenu en émission ajusté</a:t>
            </a:r>
            <a:r>
              <a:rPr lang="fr-FR" sz="2000"/>
              <a:t> qui est celui à transmettre au client : le principe 3 est respecté même en cas de variation forte de l’activité.</a:t>
            </a:r>
          </a:p>
          <a:p>
            <a:pPr fontAlgn="base"/>
            <a:r>
              <a:rPr lang="fr-FR" sz="2000"/>
              <a:t> </a:t>
            </a:r>
          </a:p>
          <a:p>
            <a:pPr fontAlgn="base"/>
            <a:r>
              <a:rPr lang="fr-FR" sz="2000" i="1"/>
              <a:t>Cas particulier d’une activité commerciale : l’entreprise transmet au client le contenu transmis par son fournisseur augmenté du contenu de sa marge commerciale.</a:t>
            </a:r>
            <a:endParaRPr lang="fr-FR" sz="2000"/>
          </a:p>
          <a:p>
            <a:pPr fontAlgn="base"/>
            <a:endParaRPr lang="fr-FR" sz="2000" dirty="0"/>
          </a:p>
        </p:txBody>
      </p:sp>
    </p:spTree>
    <p:extLst>
      <p:ext uri="{BB962C8B-B14F-4D97-AF65-F5344CB8AC3E}">
        <p14:creationId xmlns:p14="http://schemas.microsoft.com/office/powerpoint/2010/main" val="53681756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E17C528-1F82-769A-140A-B9E6624FF118}"/>
            </a:ext>
          </a:extLst>
        </p:cNvPr>
        <p:cNvGrpSpPr/>
        <p:nvPr/>
      </p:nvGrpSpPr>
      <p:grpSpPr>
        <a:xfrm>
          <a:off x="0" y="0"/>
          <a:ext cx="0" cy="0"/>
          <a:chOff x="0" y="0"/>
          <a:chExt cx="0" cy="0"/>
        </a:xfrm>
      </p:grpSpPr>
      <p:pic>
        <p:nvPicPr>
          <p:cNvPr id="21" name="Graphique 20" descr="Usine avec un remplissage uni">
            <a:extLst>
              <a:ext uri="{FF2B5EF4-FFF2-40B4-BE49-F238E27FC236}">
                <a16:creationId xmlns:a16="http://schemas.microsoft.com/office/drawing/2014/main" id="{35F68529-EB4B-84B9-679B-F5E7AC3BD44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912945" y="3572379"/>
            <a:ext cx="1308736" cy="1571890"/>
          </a:xfrm>
          <a:prstGeom prst="rect">
            <a:avLst/>
          </a:prstGeom>
        </p:spPr>
      </p:pic>
      <p:pic>
        <p:nvPicPr>
          <p:cNvPr id="17" name="Graphique 16" descr="Homme avec un remplissage uni">
            <a:extLst>
              <a:ext uri="{FF2B5EF4-FFF2-40B4-BE49-F238E27FC236}">
                <a16:creationId xmlns:a16="http://schemas.microsoft.com/office/drawing/2014/main" id="{F593D82E-80D5-770D-07E8-B7375DF1105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920589" y="3388234"/>
            <a:ext cx="1365016" cy="1529547"/>
          </a:xfrm>
          <a:prstGeom prst="rect">
            <a:avLst/>
          </a:prstGeom>
        </p:spPr>
      </p:pic>
      <p:sp>
        <p:nvSpPr>
          <p:cNvPr id="4" name="Espace réservé du numéro de diapositive 3">
            <a:extLst>
              <a:ext uri="{FF2B5EF4-FFF2-40B4-BE49-F238E27FC236}">
                <a16:creationId xmlns:a16="http://schemas.microsoft.com/office/drawing/2014/main" id="{35C9B9FA-FBD0-BEE5-5926-60B87D95FD7A}"/>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Image 2" descr="Une image contenant texte, Graphique, graphisme, clipart&#10;&#10;Le contenu généré par l’IA peut être incorrect.">
            <a:extLst>
              <a:ext uri="{FF2B5EF4-FFF2-40B4-BE49-F238E27FC236}">
                <a16:creationId xmlns:a16="http://schemas.microsoft.com/office/drawing/2014/main" id="{0D56C0B8-E864-7316-F617-2D30B18126A6}"/>
              </a:ext>
            </a:extLst>
          </p:cNvPr>
          <p:cNvPicPr>
            <a:picLocks noChangeAspect="1"/>
          </p:cNvPicPr>
          <p:nvPr/>
        </p:nvPicPr>
        <p:blipFill>
          <a:blip r:embed="rId5"/>
          <a:stretch>
            <a:fillRect/>
          </a:stretch>
        </p:blipFill>
        <p:spPr>
          <a:xfrm>
            <a:off x="527869" y="5696607"/>
            <a:ext cx="1892276" cy="759727"/>
          </a:xfrm>
          <a:prstGeom prst="rect">
            <a:avLst/>
          </a:prstGeom>
        </p:spPr>
      </p:pic>
      <p:pic>
        <p:nvPicPr>
          <p:cNvPr id="18" name="Graphique 17" descr="Arbre avec racines avec un remplissage uni">
            <a:extLst>
              <a:ext uri="{FF2B5EF4-FFF2-40B4-BE49-F238E27FC236}">
                <a16:creationId xmlns:a16="http://schemas.microsoft.com/office/drawing/2014/main" id="{58AEE9F5-EB76-96B7-9984-FD107CB8F13A}"/>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802142" y="2924204"/>
            <a:ext cx="2360073" cy="2360073"/>
          </a:xfrm>
          <a:prstGeom prst="rect">
            <a:avLst/>
          </a:prstGeom>
        </p:spPr>
      </p:pic>
      <p:pic>
        <p:nvPicPr>
          <p:cNvPr id="5" name="Graphique 4" descr="Scène de crépuscule avec un remplissage uni">
            <a:extLst>
              <a:ext uri="{FF2B5EF4-FFF2-40B4-BE49-F238E27FC236}">
                <a16:creationId xmlns:a16="http://schemas.microsoft.com/office/drawing/2014/main" id="{42096C3C-68EC-1B4B-1EF9-71356F01C3BE}"/>
              </a:ext>
            </a:extLst>
          </p:cNvPr>
          <p:cNvPicPr>
            <a:picLocks noChangeAspect="1"/>
          </p:cNvPicPr>
          <p:nvPr/>
        </p:nvPicPr>
        <p:blipFill>
          <a:blip>
            <a:extLst>
              <a:ext uri="{96DAC541-7B7A-43D3-8B79-37D633B846F1}">
                <asvg:svgBlip xmlns:asvg="http://schemas.microsoft.com/office/drawing/2016/SVG/main" r:embed="rId7"/>
              </a:ext>
            </a:extLst>
          </a:blip>
          <a:srcRect t="58564"/>
          <a:stretch>
            <a:fillRect/>
          </a:stretch>
        </p:blipFill>
        <p:spPr>
          <a:xfrm>
            <a:off x="8849722" y="4536958"/>
            <a:ext cx="2001520" cy="829360"/>
          </a:xfrm>
          <a:prstGeom prst="rect">
            <a:avLst/>
          </a:prstGeom>
        </p:spPr>
      </p:pic>
      <p:sp>
        <p:nvSpPr>
          <p:cNvPr id="8" name="ZoneTexte 7">
            <a:extLst>
              <a:ext uri="{FF2B5EF4-FFF2-40B4-BE49-F238E27FC236}">
                <a16:creationId xmlns:a16="http://schemas.microsoft.com/office/drawing/2014/main" id="{19452822-EBFE-E11B-5ADC-0EC22BF8DFAB}"/>
              </a:ext>
            </a:extLst>
          </p:cNvPr>
          <p:cNvSpPr txBox="1"/>
          <p:nvPr/>
        </p:nvSpPr>
        <p:spPr>
          <a:xfrm>
            <a:off x="7628942" y="3640401"/>
            <a:ext cx="2360073" cy="707886"/>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Vivant affaibli et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biodiversité en recul </a:t>
            </a:r>
          </a:p>
        </p:txBody>
      </p:sp>
      <p:sp>
        <p:nvSpPr>
          <p:cNvPr id="12" name="ZoneTexte 11">
            <a:extLst>
              <a:ext uri="{FF2B5EF4-FFF2-40B4-BE49-F238E27FC236}">
                <a16:creationId xmlns:a16="http://schemas.microsoft.com/office/drawing/2014/main" id="{5DBBF675-77D9-DC4C-977F-9128CFFC91EE}"/>
              </a:ext>
            </a:extLst>
          </p:cNvPr>
          <p:cNvSpPr txBox="1"/>
          <p:nvPr/>
        </p:nvSpPr>
        <p:spPr>
          <a:xfrm>
            <a:off x="527869" y="356249"/>
            <a:ext cx="11380352" cy="458844"/>
          </a:xfrm>
          <a:prstGeom prst="rect">
            <a:avLst/>
          </a:prstGeom>
          <a:solidFill>
            <a:schemeClr val="bg1"/>
          </a:solidFill>
          <a:ln w="76200">
            <a:noFill/>
          </a:ln>
        </p:spPr>
        <p:txBody>
          <a:bodyPr wrap="square" rtlCol="0">
            <a:spAutoFit/>
          </a:bodyPr>
          <a:lstStyle/>
          <a:p>
            <a:pPr marL="0" marR="0" lvl="0" indent="0" algn="just" defTabSz="914400" rtl="0" eaLnBrk="1" fontAlgn="auto" latinLnBrk="0" hangingPunct="1">
              <a:lnSpc>
                <a:spcPct val="115000"/>
              </a:lnSpc>
              <a:spcBef>
                <a:spcPts val="0"/>
              </a:spcBef>
              <a:spcAft>
                <a:spcPts val="800"/>
              </a:spcAft>
              <a:buClrTx/>
              <a:buSzTx/>
              <a:buFontTx/>
              <a:buNone/>
              <a:tabLst/>
              <a:defRPr/>
            </a:pPr>
            <a:r>
              <a:rPr kumimoji="0" lang="fr-FR" sz="2200" b="1" i="0" u="none" strike="noStrike" kern="1200" cap="none" spc="0" normalizeH="0" baseline="0" noProof="0" dirty="0">
                <a:ln>
                  <a:noFill/>
                </a:ln>
                <a:solidFill>
                  <a:srgbClr val="000000"/>
                </a:solidFill>
                <a:effectLst/>
                <a:uLnTx/>
                <a:uFillTx/>
                <a:latin typeface="Calibri" panose="020F0502020204030204" pitchFamily="34" charset="0"/>
                <a:ea typeface="+mn-ea"/>
                <a:cs typeface="Times New Roman" panose="02020603050405020304" pitchFamily="18" charset="0"/>
              </a:rPr>
              <a:t>2. Ensuite, l’activité humaine a provoqué un excès croissant et destructeur de GES non capturés</a:t>
            </a:r>
            <a:endParaRPr kumimoji="0" lang="fr-FR" sz="22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
        <p:nvSpPr>
          <p:cNvPr id="22" name="Flèche : droite 21">
            <a:extLst>
              <a:ext uri="{FF2B5EF4-FFF2-40B4-BE49-F238E27FC236}">
                <a16:creationId xmlns:a16="http://schemas.microsoft.com/office/drawing/2014/main" id="{53B78DE1-94A2-ADE2-4C83-4B10CA8258AF}"/>
              </a:ext>
            </a:extLst>
          </p:cNvPr>
          <p:cNvSpPr/>
          <p:nvPr/>
        </p:nvSpPr>
        <p:spPr>
          <a:xfrm>
            <a:off x="4651345" y="4148233"/>
            <a:ext cx="2006070" cy="693346"/>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lèche : droite 22">
            <a:extLst>
              <a:ext uri="{FF2B5EF4-FFF2-40B4-BE49-F238E27FC236}">
                <a16:creationId xmlns:a16="http://schemas.microsoft.com/office/drawing/2014/main" id="{4B7094E1-1AFB-1A16-A73D-DB35582F33FE}"/>
              </a:ext>
            </a:extLst>
          </p:cNvPr>
          <p:cNvSpPr/>
          <p:nvPr/>
        </p:nvSpPr>
        <p:spPr>
          <a:xfrm>
            <a:off x="4651345" y="3440784"/>
            <a:ext cx="2006070" cy="693346"/>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lèche : droite 23">
            <a:extLst>
              <a:ext uri="{FF2B5EF4-FFF2-40B4-BE49-F238E27FC236}">
                <a16:creationId xmlns:a16="http://schemas.microsoft.com/office/drawing/2014/main" id="{5F0E0C70-1CAD-C1E5-9FA3-8CEE94F9F7F7}"/>
              </a:ext>
            </a:extLst>
          </p:cNvPr>
          <p:cNvSpPr/>
          <p:nvPr/>
        </p:nvSpPr>
        <p:spPr>
          <a:xfrm rot="16200000">
            <a:off x="5044859" y="2481061"/>
            <a:ext cx="1660461" cy="606256"/>
          </a:xfrm>
          <a:prstGeom prst="rightArrow">
            <a:avLst>
              <a:gd name="adj1" fmla="val 50000"/>
              <a:gd name="adj2" fmla="val 57877"/>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ZoneTexte 8">
            <a:extLst>
              <a:ext uri="{FF2B5EF4-FFF2-40B4-BE49-F238E27FC236}">
                <a16:creationId xmlns:a16="http://schemas.microsoft.com/office/drawing/2014/main" id="{06E47F0F-BC85-89EA-08C2-143EE0578CB7}"/>
              </a:ext>
            </a:extLst>
          </p:cNvPr>
          <p:cNvSpPr txBox="1"/>
          <p:nvPr/>
        </p:nvSpPr>
        <p:spPr>
          <a:xfrm>
            <a:off x="1767840" y="4515938"/>
            <a:ext cx="4717041" cy="707886"/>
          </a:xfrm>
          <a:prstGeom prst="rect">
            <a:avLst/>
          </a:prstGeom>
          <a:solidFill>
            <a:schemeClr val="bg1"/>
          </a:solidFill>
          <a:ln w="127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2. Un impact accru sur la capture naturelle (surexploitation, empoisonnement…)</a:t>
            </a:r>
          </a:p>
        </p:txBody>
      </p:sp>
      <p:sp>
        <p:nvSpPr>
          <p:cNvPr id="15" name="ZoneTexte 14">
            <a:extLst>
              <a:ext uri="{FF2B5EF4-FFF2-40B4-BE49-F238E27FC236}">
                <a16:creationId xmlns:a16="http://schemas.microsoft.com/office/drawing/2014/main" id="{13079BDB-3339-1743-579F-50A9CEC21501}"/>
              </a:ext>
            </a:extLst>
          </p:cNvPr>
          <p:cNvSpPr txBox="1"/>
          <p:nvPr/>
        </p:nvSpPr>
        <p:spPr>
          <a:xfrm>
            <a:off x="1767840" y="3121071"/>
            <a:ext cx="3480744" cy="707886"/>
          </a:xfrm>
          <a:prstGeom prst="rect">
            <a:avLst/>
          </a:prstGeom>
          <a:solidFill>
            <a:schemeClr val="bg1">
              <a:alpha val="62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1. Des GES émis </a:t>
            </a:r>
            <a:r>
              <a:rPr kumimoji="0" lang="fr-FR" sz="2000" b="0" i="0" u="none" strike="noStrike" kern="1200" cap="none" spc="0" normalizeH="0" baseline="0" noProof="0" dirty="0" err="1">
                <a:ln>
                  <a:noFill/>
                </a:ln>
                <a:solidFill>
                  <a:prstClr val="black"/>
                </a:solidFill>
                <a:effectLst/>
                <a:uLnTx/>
                <a:uFillTx/>
                <a:latin typeface="Calibri" panose="020F0502020204030204"/>
                <a:ea typeface="+mn-ea"/>
                <a:cs typeface="+mn-cs"/>
              </a:rPr>
              <a:t>massissement</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(combustion d’hydrocarbures…)</a:t>
            </a:r>
          </a:p>
        </p:txBody>
      </p:sp>
      <p:sp>
        <p:nvSpPr>
          <p:cNvPr id="2" name="Rectangle 1">
            <a:extLst>
              <a:ext uri="{FF2B5EF4-FFF2-40B4-BE49-F238E27FC236}">
                <a16:creationId xmlns:a16="http://schemas.microsoft.com/office/drawing/2014/main" id="{4D4C8206-F686-4561-DB07-7367BC7972D6}"/>
              </a:ext>
            </a:extLst>
          </p:cNvPr>
          <p:cNvSpPr/>
          <p:nvPr/>
        </p:nvSpPr>
        <p:spPr>
          <a:xfrm>
            <a:off x="1093076" y="1628071"/>
            <a:ext cx="9894435" cy="3886727"/>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ZoneTexte 5">
            <a:extLst>
              <a:ext uri="{FF2B5EF4-FFF2-40B4-BE49-F238E27FC236}">
                <a16:creationId xmlns:a16="http://schemas.microsoft.com/office/drawing/2014/main" id="{E18408B1-0F4D-66E6-F2CB-827F0349632A}"/>
              </a:ext>
            </a:extLst>
          </p:cNvPr>
          <p:cNvSpPr txBox="1"/>
          <p:nvPr/>
        </p:nvSpPr>
        <p:spPr>
          <a:xfrm>
            <a:off x="2859027" y="1246073"/>
            <a:ext cx="6024341" cy="707886"/>
          </a:xfrm>
          <a:prstGeom prst="rect">
            <a:avLst/>
          </a:prstGeom>
          <a:solidFill>
            <a:schemeClr val="bg1"/>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Calibri" panose="020F0502020204030204"/>
                <a:ea typeface="+mn-ea"/>
                <a:cs typeface="+mn-cs"/>
              </a:rPr>
              <a:t>Stock croissant de GES non capturés dans l’atmosphère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Calibri" panose="020F0502020204030204"/>
                <a:ea typeface="+mn-ea"/>
                <a:cs typeface="+mn-cs"/>
              </a:rPr>
              <a:t>et un </a:t>
            </a:r>
            <a:r>
              <a:rPr kumimoji="0" lang="fr-FR" sz="2000" b="1" i="0" u="none" strike="noStrike" kern="1200" cap="none" spc="0" normalizeH="0" baseline="0" noProof="0" dirty="0">
                <a:ln>
                  <a:noFill/>
                </a:ln>
                <a:solidFill>
                  <a:srgbClr val="FF0000"/>
                </a:solidFill>
                <a:effectLst/>
                <a:uLnTx/>
                <a:uFillTx/>
                <a:latin typeface="Calibri" panose="020F0502020204030204"/>
                <a:ea typeface="+mn-ea"/>
                <a:cs typeface="+mn-cs"/>
              </a:rPr>
              <a:t>stress climatique </a:t>
            </a:r>
            <a:r>
              <a:rPr kumimoji="0" lang="fr-FR" sz="2000" b="1" i="0" u="none" strike="noStrike" kern="1200" cap="none" spc="0" normalizeH="0" baseline="0" noProof="0" dirty="0">
                <a:ln>
                  <a:noFill/>
                </a:ln>
                <a:solidFill>
                  <a:prstClr val="black"/>
                </a:solidFill>
                <a:effectLst/>
                <a:uLnTx/>
                <a:uFillTx/>
                <a:latin typeface="Calibri" panose="020F0502020204030204"/>
                <a:ea typeface="+mn-ea"/>
                <a:cs typeface="+mn-cs"/>
              </a:rPr>
              <a:t>qui c</a:t>
            </a:r>
            <a:r>
              <a:rPr kumimoji="0" lang="fr-FR" sz="2000" b="1" i="0" u="none" strike="noStrike" kern="1200" cap="none" spc="0" normalizeH="0" baseline="0" noProof="0" dirty="0" err="1">
                <a:ln>
                  <a:noFill/>
                </a:ln>
                <a:solidFill>
                  <a:prstClr val="black"/>
                </a:solidFill>
                <a:effectLst/>
                <a:uLnTx/>
                <a:uFillTx/>
                <a:latin typeface="Calibri" panose="020F0502020204030204"/>
                <a:ea typeface="+mn-ea"/>
                <a:cs typeface="+mn-cs"/>
              </a:rPr>
              <a:t>roit</a:t>
            </a:r>
            <a:r>
              <a:rPr kumimoji="0" lang="fr-FR" sz="2000" b="1" i="0" u="none" strike="noStrike" kern="1200" cap="none" spc="0" normalizeH="0" baseline="0" noProof="0" dirty="0">
                <a:ln>
                  <a:noFill/>
                </a:ln>
                <a:solidFill>
                  <a:prstClr val="black"/>
                </a:solidFill>
                <a:effectLst/>
                <a:uLnTx/>
                <a:uFillTx/>
                <a:latin typeface="Calibri" panose="020F0502020204030204"/>
                <a:ea typeface="+mn-ea"/>
                <a:cs typeface="+mn-cs"/>
              </a:rPr>
              <a:t> avec le stock</a:t>
            </a:r>
          </a:p>
        </p:txBody>
      </p:sp>
      <p:sp>
        <p:nvSpPr>
          <p:cNvPr id="7" name="ZoneTexte 6">
            <a:extLst>
              <a:ext uri="{FF2B5EF4-FFF2-40B4-BE49-F238E27FC236}">
                <a16:creationId xmlns:a16="http://schemas.microsoft.com/office/drawing/2014/main" id="{515068A2-8367-1207-2EB1-D28F54DF3703}"/>
              </a:ext>
            </a:extLst>
          </p:cNvPr>
          <p:cNvSpPr txBox="1"/>
          <p:nvPr/>
        </p:nvSpPr>
        <p:spPr>
          <a:xfrm>
            <a:off x="4451309" y="2491970"/>
            <a:ext cx="2871299" cy="400110"/>
          </a:xfrm>
          <a:prstGeom prst="rect">
            <a:avLst/>
          </a:prstGeom>
          <a:solidFill>
            <a:schemeClr val="bg1"/>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Calibri" panose="020F0502020204030204"/>
                <a:ea typeface="+mn-ea"/>
                <a:cs typeface="+mn-cs"/>
              </a:rPr>
              <a:t>Capture partielle des GES</a:t>
            </a:r>
            <a:endParaRPr kumimoji="0" lang="fr-FR" sz="2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3831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2" grpId="0" animBg="1"/>
      <p:bldP spid="23" grpId="0" animBg="1"/>
      <p:bldP spid="24" grpId="0" animBg="1"/>
      <p:bldP spid="9" grpId="0" animBg="1"/>
      <p:bldP spid="15" grpId="0" animBg="1"/>
      <p:bldP spid="6"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B5ECFD3-BF49-B957-03B2-3946DF2CFD97}"/>
            </a:ext>
          </a:extLst>
        </p:cNvPr>
        <p:cNvGrpSpPr/>
        <p:nvPr/>
      </p:nvGrpSpPr>
      <p:grpSpPr>
        <a:xfrm>
          <a:off x="0" y="0"/>
          <a:ext cx="0" cy="0"/>
          <a:chOff x="0" y="0"/>
          <a:chExt cx="0" cy="0"/>
        </a:xfrm>
      </p:grpSpPr>
      <p:pic>
        <p:nvPicPr>
          <p:cNvPr id="21" name="Graphique 20" descr="Usine avec un remplissage uni">
            <a:extLst>
              <a:ext uri="{FF2B5EF4-FFF2-40B4-BE49-F238E27FC236}">
                <a16:creationId xmlns:a16="http://schemas.microsoft.com/office/drawing/2014/main" id="{8236C366-694D-1F6C-E300-590C02FA3DAA}"/>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912945" y="3540835"/>
            <a:ext cx="1308736" cy="1571890"/>
          </a:xfrm>
          <a:prstGeom prst="rect">
            <a:avLst/>
          </a:prstGeom>
        </p:spPr>
      </p:pic>
      <p:pic>
        <p:nvPicPr>
          <p:cNvPr id="17" name="Graphique 16" descr="Homme avec un remplissage uni">
            <a:extLst>
              <a:ext uri="{FF2B5EF4-FFF2-40B4-BE49-F238E27FC236}">
                <a16:creationId xmlns:a16="http://schemas.microsoft.com/office/drawing/2014/main" id="{5D89DA1F-7824-023E-4638-E1D666D0FD6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920589" y="3356690"/>
            <a:ext cx="1365016" cy="1529547"/>
          </a:xfrm>
          <a:prstGeom prst="rect">
            <a:avLst/>
          </a:prstGeom>
        </p:spPr>
      </p:pic>
      <p:sp>
        <p:nvSpPr>
          <p:cNvPr id="4" name="Espace réservé du numéro de diapositive 3">
            <a:extLst>
              <a:ext uri="{FF2B5EF4-FFF2-40B4-BE49-F238E27FC236}">
                <a16:creationId xmlns:a16="http://schemas.microsoft.com/office/drawing/2014/main" id="{06320EC9-BA27-F1B3-6D01-98E1FEAFBDD9}"/>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Image 2" descr="Une image contenant texte, Graphique, graphisme, clipart&#10;&#10;Le contenu généré par l’IA peut être incorrect.">
            <a:extLst>
              <a:ext uri="{FF2B5EF4-FFF2-40B4-BE49-F238E27FC236}">
                <a16:creationId xmlns:a16="http://schemas.microsoft.com/office/drawing/2014/main" id="{11C2040D-0557-C2E0-866A-DD94A4674FEC}"/>
              </a:ext>
            </a:extLst>
          </p:cNvPr>
          <p:cNvPicPr>
            <a:picLocks noChangeAspect="1"/>
          </p:cNvPicPr>
          <p:nvPr/>
        </p:nvPicPr>
        <p:blipFill>
          <a:blip r:embed="rId5"/>
          <a:stretch>
            <a:fillRect/>
          </a:stretch>
        </p:blipFill>
        <p:spPr>
          <a:xfrm>
            <a:off x="527869" y="5696607"/>
            <a:ext cx="1892276" cy="759727"/>
          </a:xfrm>
          <a:prstGeom prst="rect">
            <a:avLst/>
          </a:prstGeom>
        </p:spPr>
      </p:pic>
      <p:pic>
        <p:nvPicPr>
          <p:cNvPr id="18" name="Graphique 17" descr="Arbre avec racines avec un remplissage uni">
            <a:extLst>
              <a:ext uri="{FF2B5EF4-FFF2-40B4-BE49-F238E27FC236}">
                <a16:creationId xmlns:a16="http://schemas.microsoft.com/office/drawing/2014/main" id="{66E72F17-09D5-E038-6911-9E9D58BD3BED}"/>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802142" y="2587866"/>
            <a:ext cx="2360073" cy="2360073"/>
          </a:xfrm>
          <a:prstGeom prst="rect">
            <a:avLst/>
          </a:prstGeom>
        </p:spPr>
      </p:pic>
      <p:pic>
        <p:nvPicPr>
          <p:cNvPr id="5" name="Graphique 4" descr="Scène de crépuscule avec un remplissage uni">
            <a:extLst>
              <a:ext uri="{FF2B5EF4-FFF2-40B4-BE49-F238E27FC236}">
                <a16:creationId xmlns:a16="http://schemas.microsoft.com/office/drawing/2014/main" id="{A6B40016-58A8-8C91-2837-21213A4DA349}"/>
              </a:ext>
            </a:extLst>
          </p:cNvPr>
          <p:cNvPicPr>
            <a:picLocks noChangeAspect="1"/>
          </p:cNvPicPr>
          <p:nvPr/>
        </p:nvPicPr>
        <p:blipFill>
          <a:blip>
            <a:extLst>
              <a:ext uri="{96DAC541-7B7A-43D3-8B79-37D633B846F1}">
                <asvg:svgBlip xmlns:asvg="http://schemas.microsoft.com/office/drawing/2016/SVG/main" r:embed="rId7"/>
              </a:ext>
            </a:extLst>
          </a:blip>
          <a:srcRect t="58564"/>
          <a:stretch>
            <a:fillRect/>
          </a:stretch>
        </p:blipFill>
        <p:spPr>
          <a:xfrm>
            <a:off x="8849722" y="4200620"/>
            <a:ext cx="2001520" cy="829360"/>
          </a:xfrm>
          <a:prstGeom prst="rect">
            <a:avLst/>
          </a:prstGeom>
        </p:spPr>
      </p:pic>
      <p:sp>
        <p:nvSpPr>
          <p:cNvPr id="8" name="ZoneTexte 7">
            <a:extLst>
              <a:ext uri="{FF2B5EF4-FFF2-40B4-BE49-F238E27FC236}">
                <a16:creationId xmlns:a16="http://schemas.microsoft.com/office/drawing/2014/main" id="{56DFC393-018E-6048-99B4-C123D49371A1}"/>
              </a:ext>
            </a:extLst>
          </p:cNvPr>
          <p:cNvSpPr txBox="1"/>
          <p:nvPr/>
        </p:nvSpPr>
        <p:spPr>
          <a:xfrm>
            <a:off x="7607920" y="3713961"/>
            <a:ext cx="2360073" cy="707886"/>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Vivant affaibli et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biodiversité en recul </a:t>
            </a:r>
          </a:p>
        </p:txBody>
      </p:sp>
      <p:sp>
        <p:nvSpPr>
          <p:cNvPr id="22" name="Flèche : droite 21">
            <a:extLst>
              <a:ext uri="{FF2B5EF4-FFF2-40B4-BE49-F238E27FC236}">
                <a16:creationId xmlns:a16="http://schemas.microsoft.com/office/drawing/2014/main" id="{E9EFFB3D-CA8A-8437-377B-8A3956789386}"/>
              </a:ext>
            </a:extLst>
          </p:cNvPr>
          <p:cNvSpPr/>
          <p:nvPr/>
        </p:nvSpPr>
        <p:spPr>
          <a:xfrm>
            <a:off x="4651345" y="4116689"/>
            <a:ext cx="2006070" cy="693346"/>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lèche : droite 22">
            <a:extLst>
              <a:ext uri="{FF2B5EF4-FFF2-40B4-BE49-F238E27FC236}">
                <a16:creationId xmlns:a16="http://schemas.microsoft.com/office/drawing/2014/main" id="{04BC5D9F-19FE-8E48-E7B2-9EE27916DF03}"/>
              </a:ext>
            </a:extLst>
          </p:cNvPr>
          <p:cNvSpPr/>
          <p:nvPr/>
        </p:nvSpPr>
        <p:spPr>
          <a:xfrm>
            <a:off x="4651345" y="3409240"/>
            <a:ext cx="2006070" cy="693346"/>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lèche : droite 23">
            <a:extLst>
              <a:ext uri="{FF2B5EF4-FFF2-40B4-BE49-F238E27FC236}">
                <a16:creationId xmlns:a16="http://schemas.microsoft.com/office/drawing/2014/main" id="{09452D3D-E0C5-6673-EDF5-47474CE84CC6}"/>
              </a:ext>
            </a:extLst>
          </p:cNvPr>
          <p:cNvSpPr/>
          <p:nvPr/>
        </p:nvSpPr>
        <p:spPr>
          <a:xfrm rot="16200000">
            <a:off x="4919228" y="2544596"/>
            <a:ext cx="1470303" cy="606256"/>
          </a:xfrm>
          <a:prstGeom prst="rightArrow">
            <a:avLst>
              <a:gd name="adj1" fmla="val 50000"/>
              <a:gd name="adj2" fmla="val 57877"/>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ZoneTexte 8">
            <a:extLst>
              <a:ext uri="{FF2B5EF4-FFF2-40B4-BE49-F238E27FC236}">
                <a16:creationId xmlns:a16="http://schemas.microsoft.com/office/drawing/2014/main" id="{933DE799-2DE4-B0C3-6297-4E7B5F7B5751}"/>
              </a:ext>
            </a:extLst>
          </p:cNvPr>
          <p:cNvSpPr txBox="1"/>
          <p:nvPr/>
        </p:nvSpPr>
        <p:spPr>
          <a:xfrm>
            <a:off x="2420145" y="4484394"/>
            <a:ext cx="4064736" cy="400110"/>
          </a:xfrm>
          <a:prstGeom prst="rect">
            <a:avLst/>
          </a:prstGeom>
          <a:solidFill>
            <a:schemeClr val="bg1"/>
          </a:solidFill>
          <a:ln w="127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Impact accru sur la capture naturelle </a:t>
            </a:r>
          </a:p>
        </p:txBody>
      </p:sp>
      <p:sp>
        <p:nvSpPr>
          <p:cNvPr id="15" name="ZoneTexte 14">
            <a:extLst>
              <a:ext uri="{FF2B5EF4-FFF2-40B4-BE49-F238E27FC236}">
                <a16:creationId xmlns:a16="http://schemas.microsoft.com/office/drawing/2014/main" id="{9F3D74EA-5314-CC09-DA9E-1713C3DE2947}"/>
              </a:ext>
            </a:extLst>
          </p:cNvPr>
          <p:cNvSpPr txBox="1"/>
          <p:nvPr/>
        </p:nvSpPr>
        <p:spPr>
          <a:xfrm>
            <a:off x="3242512" y="3320754"/>
            <a:ext cx="2006071" cy="4001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GES émis massifs</a:t>
            </a:r>
          </a:p>
        </p:txBody>
      </p:sp>
      <p:sp>
        <p:nvSpPr>
          <p:cNvPr id="2" name="Rectangle 1">
            <a:extLst>
              <a:ext uri="{FF2B5EF4-FFF2-40B4-BE49-F238E27FC236}">
                <a16:creationId xmlns:a16="http://schemas.microsoft.com/office/drawing/2014/main" id="{92C9801B-33B0-335C-D17A-4761FA8EEFCF}"/>
              </a:ext>
            </a:extLst>
          </p:cNvPr>
          <p:cNvSpPr/>
          <p:nvPr/>
        </p:nvSpPr>
        <p:spPr>
          <a:xfrm>
            <a:off x="1093076" y="1165610"/>
            <a:ext cx="9894435" cy="3886727"/>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ZoneTexte 5">
            <a:extLst>
              <a:ext uri="{FF2B5EF4-FFF2-40B4-BE49-F238E27FC236}">
                <a16:creationId xmlns:a16="http://schemas.microsoft.com/office/drawing/2014/main" id="{EE3DEE0E-FE4B-D636-B915-2645339FC783}"/>
              </a:ext>
            </a:extLst>
          </p:cNvPr>
          <p:cNvSpPr txBox="1"/>
          <p:nvPr/>
        </p:nvSpPr>
        <p:spPr>
          <a:xfrm>
            <a:off x="4335362" y="991693"/>
            <a:ext cx="2655960" cy="707886"/>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FF0000"/>
                </a:solidFill>
                <a:effectLst/>
                <a:uLnTx/>
                <a:uFillTx/>
                <a:latin typeface="Calibri" panose="020F0502020204030204"/>
                <a:ea typeface="+mn-ea"/>
                <a:cs typeface="+mn-cs"/>
              </a:rPr>
              <a:t>Stress climatique </a:t>
            </a:r>
            <a:r>
              <a:rPr kumimoji="0" lang="fr-FR" sz="2000" b="1" i="0" u="none" strike="noStrike" kern="1200" cap="none" spc="0" normalizeH="0" baseline="0" noProof="0" dirty="0" err="1">
                <a:ln>
                  <a:noFill/>
                </a:ln>
                <a:solidFill>
                  <a:srgbClr val="FF0000"/>
                </a:solidFill>
                <a:effectLst/>
                <a:uLnTx/>
                <a:uFillTx/>
                <a:latin typeface="Calibri" panose="020F0502020204030204"/>
                <a:ea typeface="+mn-ea"/>
                <a:cs typeface="+mn-cs"/>
              </a:rPr>
              <a:t>croissant</a:t>
            </a:r>
            <a:r>
              <a:rPr kumimoji="0" lang="fr-FR" sz="2000" b="1" i="0" u="none" strike="noStrike" kern="1200" cap="none" spc="0" normalizeH="0" baseline="0" noProof="0" dirty="0">
                <a:ln>
                  <a:noFill/>
                </a:ln>
                <a:solidFill>
                  <a:srgbClr val="FF0000"/>
                </a:solidFill>
                <a:effectLst/>
                <a:uLnTx/>
                <a:uFillTx/>
                <a:latin typeface="Calibri" panose="020F0502020204030204"/>
                <a:ea typeface="+mn-ea"/>
                <a:cs typeface="+mn-cs"/>
              </a:rPr>
              <a:t>  en boucle*</a:t>
            </a:r>
          </a:p>
        </p:txBody>
      </p:sp>
      <p:sp>
        <p:nvSpPr>
          <p:cNvPr id="7" name="ZoneTexte 6">
            <a:extLst>
              <a:ext uri="{FF2B5EF4-FFF2-40B4-BE49-F238E27FC236}">
                <a16:creationId xmlns:a16="http://schemas.microsoft.com/office/drawing/2014/main" id="{42B4FD86-ACC5-C3C0-2B69-EEA2EB5C182B}"/>
              </a:ext>
            </a:extLst>
          </p:cNvPr>
          <p:cNvSpPr txBox="1"/>
          <p:nvPr/>
        </p:nvSpPr>
        <p:spPr>
          <a:xfrm>
            <a:off x="632969" y="401666"/>
            <a:ext cx="11030623" cy="492122"/>
          </a:xfrm>
          <a:prstGeom prst="rect">
            <a:avLst/>
          </a:prstGeom>
          <a:solidFill>
            <a:schemeClr val="bg1"/>
          </a:solidFill>
          <a:ln w="76200">
            <a:noFill/>
          </a:ln>
        </p:spPr>
        <p:txBody>
          <a:bodyPr wrap="square" rtlCol="0">
            <a:spAutoFit/>
          </a:bodyPr>
          <a:lstStyle/>
          <a:p>
            <a:pPr marL="0" marR="0" lvl="0" indent="0" algn="just" defTabSz="914400" rtl="0" eaLnBrk="1" fontAlgn="auto" latinLnBrk="0" hangingPunct="1">
              <a:lnSpc>
                <a:spcPct val="115000"/>
              </a:lnSpc>
              <a:spcBef>
                <a:spcPts val="0"/>
              </a:spcBef>
              <a:spcAft>
                <a:spcPts val="800"/>
              </a:spcAft>
              <a:buClrTx/>
              <a:buSzTx/>
              <a:buFontTx/>
              <a:buNone/>
              <a:tabLst/>
              <a:defRPr/>
            </a:pPr>
            <a:r>
              <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rPr>
              <a:t>3. Le temps joue contre l’humanité</a:t>
            </a:r>
            <a:endParaRPr kumimoji="0" lang="fr-FR" sz="24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
        <p:nvSpPr>
          <p:cNvPr id="10" name="ZoneTexte 9">
            <a:extLst>
              <a:ext uri="{FF2B5EF4-FFF2-40B4-BE49-F238E27FC236}">
                <a16:creationId xmlns:a16="http://schemas.microsoft.com/office/drawing/2014/main" id="{340AA6DE-AAD5-DFCF-3196-553B0377C7C5}"/>
              </a:ext>
            </a:extLst>
          </p:cNvPr>
          <p:cNvSpPr txBox="1"/>
          <p:nvPr/>
        </p:nvSpPr>
        <p:spPr>
          <a:xfrm>
            <a:off x="1294174" y="1721812"/>
            <a:ext cx="2895448" cy="707886"/>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FF0000"/>
                </a:solidFill>
                <a:effectLst/>
                <a:uLnTx/>
                <a:uFillTx/>
                <a:latin typeface="Calibri" panose="020F0502020204030204"/>
                <a:ea typeface="+mn-ea"/>
                <a:cs typeface="+mn-cs"/>
              </a:rPr>
              <a:t>l’humanité aggrave le stress en s’en protégeant</a:t>
            </a:r>
          </a:p>
        </p:txBody>
      </p:sp>
      <p:pic>
        <p:nvPicPr>
          <p:cNvPr id="11" name="Graphique 10" descr="Retour avec un remplissage uni">
            <a:extLst>
              <a:ext uri="{FF2B5EF4-FFF2-40B4-BE49-F238E27FC236}">
                <a16:creationId xmlns:a16="http://schemas.microsoft.com/office/drawing/2014/main" id="{E76FB900-7BF8-A702-D713-90A0285B9779}"/>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rot="18305182">
            <a:off x="3167712" y="884301"/>
            <a:ext cx="769604" cy="1027642"/>
          </a:xfrm>
          <a:prstGeom prst="rect">
            <a:avLst/>
          </a:prstGeom>
        </p:spPr>
      </p:pic>
      <p:pic>
        <p:nvPicPr>
          <p:cNvPr id="13" name="Graphique 12" descr="Retour avec un remplissage uni">
            <a:extLst>
              <a:ext uri="{FF2B5EF4-FFF2-40B4-BE49-F238E27FC236}">
                <a16:creationId xmlns:a16="http://schemas.microsoft.com/office/drawing/2014/main" id="{0F9BDC3E-0DFC-93B8-1543-A7495B3429DE}"/>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rot="7581433">
            <a:off x="4305389" y="1708760"/>
            <a:ext cx="769604" cy="1027642"/>
          </a:xfrm>
          <a:prstGeom prst="rect">
            <a:avLst/>
          </a:prstGeom>
        </p:spPr>
      </p:pic>
      <p:sp>
        <p:nvSpPr>
          <p:cNvPr id="16" name="ZoneTexte 15">
            <a:extLst>
              <a:ext uri="{FF2B5EF4-FFF2-40B4-BE49-F238E27FC236}">
                <a16:creationId xmlns:a16="http://schemas.microsoft.com/office/drawing/2014/main" id="{C0B3BBAA-0E83-9059-8C35-B716E9FE4E4C}"/>
              </a:ext>
            </a:extLst>
          </p:cNvPr>
          <p:cNvSpPr txBox="1"/>
          <p:nvPr/>
        </p:nvSpPr>
        <p:spPr>
          <a:xfrm>
            <a:off x="7304000" y="1872286"/>
            <a:ext cx="2360073" cy="707886"/>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FF0000"/>
                </a:solidFill>
                <a:effectLst/>
                <a:uLnTx/>
                <a:uFillTx/>
                <a:latin typeface="Calibri" panose="020F0502020204030204"/>
                <a:ea typeface="+mn-ea"/>
                <a:cs typeface="+mn-cs"/>
              </a:rPr>
              <a:t>La capture naturelle est </a:t>
            </a:r>
            <a:r>
              <a:rPr lang="fr-FR" sz="2000" b="1" dirty="0" err="1">
                <a:solidFill>
                  <a:srgbClr val="FF0000"/>
                </a:solidFill>
                <a:latin typeface="Calibri" panose="020F0502020204030204"/>
              </a:rPr>
              <a:t>fragilis</a:t>
            </a:r>
            <a:r>
              <a:rPr kumimoji="0" lang="fr-FR" sz="2000" b="1" i="0" u="none" strike="noStrike" kern="1200" cap="none" spc="0" normalizeH="0" baseline="0" noProof="0" dirty="0" err="1">
                <a:ln>
                  <a:noFill/>
                </a:ln>
                <a:solidFill>
                  <a:srgbClr val="FF0000"/>
                </a:solidFill>
                <a:effectLst/>
                <a:uLnTx/>
                <a:uFillTx/>
                <a:latin typeface="Calibri" panose="020F0502020204030204"/>
                <a:ea typeface="+mn-ea"/>
                <a:cs typeface="+mn-cs"/>
              </a:rPr>
              <a:t>ée</a:t>
            </a:r>
            <a:endParaRPr kumimoji="0" lang="fr-FR" sz="2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19" name="Graphique 18" descr="Retour avec un remplissage uni">
            <a:extLst>
              <a:ext uri="{FF2B5EF4-FFF2-40B4-BE49-F238E27FC236}">
                <a16:creationId xmlns:a16="http://schemas.microsoft.com/office/drawing/2014/main" id="{EBD0271F-AE4E-0C49-7042-7353169A43A0}"/>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rot="13525950">
            <a:off x="6134028" y="1749135"/>
            <a:ext cx="961199" cy="961199"/>
          </a:xfrm>
          <a:prstGeom prst="rect">
            <a:avLst/>
          </a:prstGeom>
        </p:spPr>
      </p:pic>
      <p:pic>
        <p:nvPicPr>
          <p:cNvPr id="20" name="Graphique 19" descr="Retour avec un remplissage uni">
            <a:extLst>
              <a:ext uri="{FF2B5EF4-FFF2-40B4-BE49-F238E27FC236}">
                <a16:creationId xmlns:a16="http://schemas.microsoft.com/office/drawing/2014/main" id="{C88A55D6-DEC9-E0D8-81AA-C2E689748E09}"/>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rot="3538568">
            <a:off x="7296708" y="964906"/>
            <a:ext cx="961198" cy="961198"/>
          </a:xfrm>
          <a:prstGeom prst="rect">
            <a:avLst/>
          </a:prstGeom>
        </p:spPr>
      </p:pic>
      <p:sp>
        <p:nvSpPr>
          <p:cNvPr id="12" name="ZoneTexte 11">
            <a:extLst>
              <a:ext uri="{FF2B5EF4-FFF2-40B4-BE49-F238E27FC236}">
                <a16:creationId xmlns:a16="http://schemas.microsoft.com/office/drawing/2014/main" id="{CD05C419-FE46-B689-AB21-4D4F98331E4B}"/>
              </a:ext>
            </a:extLst>
          </p:cNvPr>
          <p:cNvSpPr txBox="1"/>
          <p:nvPr/>
        </p:nvSpPr>
        <p:spPr>
          <a:xfrm>
            <a:off x="850885" y="5187542"/>
            <a:ext cx="11024052" cy="40011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*Les scientifiques parlent de boucles de rétroaction positive parce qu’elles aggravent la tendance </a:t>
            </a:r>
          </a:p>
        </p:txBody>
      </p:sp>
    </p:spTree>
    <p:extLst>
      <p:ext uri="{BB962C8B-B14F-4D97-AF65-F5344CB8AC3E}">
        <p14:creationId xmlns:p14="http://schemas.microsoft.com/office/powerpoint/2010/main" val="3138894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6" grpId="0" animBg="1"/>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37487D9-E251-04FF-2316-8B57ACE6478B}"/>
            </a:ext>
          </a:extLst>
        </p:cNvPr>
        <p:cNvGrpSpPr/>
        <p:nvPr/>
      </p:nvGrpSpPr>
      <p:grpSpPr>
        <a:xfrm>
          <a:off x="0" y="0"/>
          <a:ext cx="0" cy="0"/>
          <a:chOff x="0" y="0"/>
          <a:chExt cx="0" cy="0"/>
        </a:xfrm>
      </p:grpSpPr>
      <p:sp>
        <p:nvSpPr>
          <p:cNvPr id="25" name="ZoneTexte 24">
            <a:extLst>
              <a:ext uri="{FF2B5EF4-FFF2-40B4-BE49-F238E27FC236}">
                <a16:creationId xmlns:a16="http://schemas.microsoft.com/office/drawing/2014/main" id="{C81F4075-3C82-F3E5-CBD6-B6B4D972FD46}"/>
              </a:ext>
            </a:extLst>
          </p:cNvPr>
          <p:cNvSpPr txBox="1"/>
          <p:nvPr/>
        </p:nvSpPr>
        <p:spPr>
          <a:xfrm>
            <a:off x="609148" y="1059121"/>
            <a:ext cx="10615900" cy="3621504"/>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800"/>
              </a:spcAft>
              <a:buClrTx/>
              <a:buSzTx/>
              <a:buFont typeface="Wingdings" panose="05000000000000000000" pitchFamily="2" charset="2"/>
              <a:buChar char="ü"/>
              <a:tabLst/>
              <a:defRPr/>
            </a:pPr>
            <a:r>
              <a:rPr kumimoji="0" lang="fr-FR" sz="2000" b="1" i="0" u="none" strike="noStrike" kern="1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A</a:t>
            </a:r>
            <a:r>
              <a:rPr kumimoji="0" lang="fr-FR" sz="2000" b="1" i="0" u="none" strike="noStrike" kern="1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ggravation en boucle provoquées par les protections de l’humanité, </a:t>
            </a:r>
            <a:r>
              <a:rPr kumimoji="0" lang="fr-FR" sz="2000" b="0" i="0" u="none" strike="noStrike" kern="1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ainsi </a:t>
            </a:r>
            <a:r>
              <a:rPr kumimoji="0" lang="fr-FR" sz="2000" b="1" i="0" u="none" strike="noStrike" kern="1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l’air conditionné</a:t>
            </a:r>
            <a:endParaRPr kumimoji="0" lang="fr-FR"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fr-FR" sz="20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800"/>
              </a:spcAft>
              <a:buClrTx/>
              <a:buSzTx/>
              <a:buFont typeface="Wingdings" panose="05000000000000000000" pitchFamily="2" charset="2"/>
              <a:buChar char="ü"/>
              <a:tabLst/>
              <a:defRPr/>
            </a:pPr>
            <a:endParaRPr kumimoji="0" lang="fr-FR" sz="16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Mais aussi : La hausse des engrais face à la</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2000" b="0" i="0" u="none" strike="noStrike" kern="1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b</a:t>
            </a:r>
            <a:r>
              <a:rPr kumimoji="0" lang="fr-FR" sz="20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aisse des rendements agricoles, les digues face à la montée des eaux… </a:t>
            </a:r>
          </a:p>
          <a:p>
            <a:pPr marL="342900" marR="0" lvl="0" indent="-342900" algn="l" defTabSz="914400" rtl="0" eaLnBrk="1" fontAlgn="auto" latinLnBrk="0" hangingPunct="1">
              <a:lnSpc>
                <a:spcPct val="100000"/>
              </a:lnSpc>
              <a:spcBef>
                <a:spcPts val="0"/>
              </a:spcBef>
              <a:spcAft>
                <a:spcPts val="800"/>
              </a:spcAft>
              <a:buClrTx/>
              <a:buSzTx/>
              <a:buFont typeface="Wingdings" panose="05000000000000000000" pitchFamily="2" charset="2"/>
              <a:buChar char="ü"/>
              <a:tabLst/>
              <a:defRPr/>
            </a:pPr>
            <a:endPar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2000" b="1"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Fragilisation des captures naturelles : </a:t>
            </a:r>
            <a:r>
              <a:rPr kumimoji="0" lang="fr-FR" sz="200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St</a:t>
            </a:r>
            <a:r>
              <a:rPr kumimoji="0" lang="fr-FR" sz="20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ress </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h</a:t>
            </a:r>
            <a:r>
              <a:rPr kumimoji="0" lang="fr-FR" sz="20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ydrique,  thermique ou chimique, acidification des océans face à la fonte des pôles…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fr-FR" sz="20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L’humanité a </a:t>
            </a:r>
            <a:r>
              <a:rPr kumimoji="0" lang="fr-FR" sz="2000" b="1"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une fenêtre de temps limitée* </a:t>
            </a:r>
            <a:r>
              <a:rPr kumimoji="0" lang="fr-FR" sz="20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pour bloquer la hausse du stock de GES</a:t>
            </a:r>
            <a:endParaRPr kumimoji="0" lang="fr-FR" sz="2000" b="0" i="0" u="none" strike="noStrike" kern="100" cap="none" spc="0" normalizeH="0" baseline="0" noProof="0" dirty="0">
              <a:ln>
                <a:noFill/>
              </a:ln>
              <a:solidFill>
                <a:srgbClr val="FF0000"/>
              </a:solidFill>
              <a:effectLst/>
              <a:uLnTx/>
              <a:uFillTx/>
              <a:latin typeface="Calibri" panose="020F0502020204030204"/>
              <a:ea typeface="Aptos" panose="020B0004020202020204" pitchFamily="34" charset="0"/>
              <a:cs typeface="Times New Roman" panose="02020603050405020304" pitchFamily="18" charset="0"/>
            </a:endParaRPr>
          </a:p>
        </p:txBody>
      </p:sp>
      <p:sp>
        <p:nvSpPr>
          <p:cNvPr id="4" name="Espace réservé du numéro de diapositive 3">
            <a:extLst>
              <a:ext uri="{FF2B5EF4-FFF2-40B4-BE49-F238E27FC236}">
                <a16:creationId xmlns:a16="http://schemas.microsoft.com/office/drawing/2014/main" id="{5C0BFB22-A52F-3897-2E63-72A78369FFBB}"/>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Image 2" descr="Une image contenant texte, Graphique, graphisme, clipart&#10;&#10;Le contenu généré par l’IA peut être incorrect.">
            <a:extLst>
              <a:ext uri="{FF2B5EF4-FFF2-40B4-BE49-F238E27FC236}">
                <a16:creationId xmlns:a16="http://schemas.microsoft.com/office/drawing/2014/main" id="{BA30AAB4-22B8-73F8-EA44-D8FFFB8F471F}"/>
              </a:ext>
            </a:extLst>
          </p:cNvPr>
          <p:cNvPicPr>
            <a:picLocks noChangeAspect="1"/>
          </p:cNvPicPr>
          <p:nvPr/>
        </p:nvPicPr>
        <p:blipFill>
          <a:blip r:embed="rId3"/>
          <a:stretch>
            <a:fillRect/>
          </a:stretch>
        </p:blipFill>
        <p:spPr>
          <a:xfrm>
            <a:off x="527869" y="5696607"/>
            <a:ext cx="1892276" cy="759727"/>
          </a:xfrm>
          <a:prstGeom prst="rect">
            <a:avLst/>
          </a:prstGeom>
        </p:spPr>
      </p:pic>
      <p:sp>
        <p:nvSpPr>
          <p:cNvPr id="20" name="ZoneTexte 19">
            <a:extLst>
              <a:ext uri="{FF2B5EF4-FFF2-40B4-BE49-F238E27FC236}">
                <a16:creationId xmlns:a16="http://schemas.microsoft.com/office/drawing/2014/main" id="{E8264CB8-B928-619D-FA7E-D1A240B61E26}"/>
              </a:ext>
            </a:extLst>
          </p:cNvPr>
          <p:cNvSpPr txBox="1"/>
          <p:nvPr/>
        </p:nvSpPr>
        <p:spPr>
          <a:xfrm>
            <a:off x="1885903" y="1501574"/>
            <a:ext cx="1524018" cy="646331"/>
          </a:xfrm>
          <a:prstGeom prst="rect">
            <a:avLst/>
          </a:prstGeom>
          <a:solidFill>
            <a:schemeClr val="accent2">
              <a:lumMod val="20000"/>
              <a:lumOff val="8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 de température</a:t>
            </a:r>
          </a:p>
        </p:txBody>
      </p:sp>
      <p:sp>
        <p:nvSpPr>
          <p:cNvPr id="21" name="ZoneTexte 20">
            <a:extLst>
              <a:ext uri="{FF2B5EF4-FFF2-40B4-BE49-F238E27FC236}">
                <a16:creationId xmlns:a16="http://schemas.microsoft.com/office/drawing/2014/main" id="{1DBAD020-AE90-D73D-AE70-FF427CC6E823}"/>
              </a:ext>
            </a:extLst>
          </p:cNvPr>
          <p:cNvSpPr txBox="1"/>
          <p:nvPr/>
        </p:nvSpPr>
        <p:spPr>
          <a:xfrm>
            <a:off x="3628233" y="1501574"/>
            <a:ext cx="2577421" cy="646331"/>
          </a:xfrm>
          <a:prstGeom prst="rect">
            <a:avLst/>
          </a:prstGeom>
          <a:solidFill>
            <a:schemeClr val="accent2">
              <a:lumMod val="20000"/>
              <a:lumOff val="8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 de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conditionnement d’air</a:t>
            </a:r>
          </a:p>
        </p:txBody>
      </p:sp>
      <p:sp>
        <p:nvSpPr>
          <p:cNvPr id="22" name="ZoneTexte 21">
            <a:extLst>
              <a:ext uri="{FF2B5EF4-FFF2-40B4-BE49-F238E27FC236}">
                <a16:creationId xmlns:a16="http://schemas.microsoft.com/office/drawing/2014/main" id="{57053E7B-1E89-61EC-2E82-6031A8031D88}"/>
              </a:ext>
            </a:extLst>
          </p:cNvPr>
          <p:cNvSpPr txBox="1"/>
          <p:nvPr/>
        </p:nvSpPr>
        <p:spPr>
          <a:xfrm>
            <a:off x="6451906" y="1501573"/>
            <a:ext cx="1445918" cy="369332"/>
          </a:xfrm>
          <a:prstGeom prst="rect">
            <a:avLst/>
          </a:prstGeom>
          <a:solidFill>
            <a:schemeClr val="accent2">
              <a:lumMod val="20000"/>
              <a:lumOff val="8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 d’émission</a:t>
            </a:r>
          </a:p>
        </p:txBody>
      </p:sp>
      <p:sp>
        <p:nvSpPr>
          <p:cNvPr id="23" name="ZoneTexte 22">
            <a:extLst>
              <a:ext uri="{FF2B5EF4-FFF2-40B4-BE49-F238E27FC236}">
                <a16:creationId xmlns:a16="http://schemas.microsoft.com/office/drawing/2014/main" id="{6E96C0DE-5BAF-ED19-AA43-8DA264205FDD}"/>
              </a:ext>
            </a:extLst>
          </p:cNvPr>
          <p:cNvSpPr txBox="1"/>
          <p:nvPr/>
        </p:nvSpPr>
        <p:spPr>
          <a:xfrm>
            <a:off x="8139543" y="1501573"/>
            <a:ext cx="1524018" cy="646331"/>
          </a:xfrm>
          <a:prstGeom prst="rect">
            <a:avLst/>
          </a:prstGeom>
          <a:solidFill>
            <a:schemeClr val="accent2">
              <a:lumMod val="20000"/>
              <a:lumOff val="8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 de température</a:t>
            </a:r>
          </a:p>
        </p:txBody>
      </p:sp>
      <p:sp>
        <p:nvSpPr>
          <p:cNvPr id="24" name="ZoneTexte 23">
            <a:extLst>
              <a:ext uri="{FF2B5EF4-FFF2-40B4-BE49-F238E27FC236}">
                <a16:creationId xmlns:a16="http://schemas.microsoft.com/office/drawing/2014/main" id="{BDEE80FB-BCFD-CE8B-4308-71D0336A2677}"/>
              </a:ext>
            </a:extLst>
          </p:cNvPr>
          <p:cNvSpPr txBox="1"/>
          <p:nvPr/>
        </p:nvSpPr>
        <p:spPr>
          <a:xfrm>
            <a:off x="9900746" y="1629912"/>
            <a:ext cx="697536" cy="369332"/>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Etc.</a:t>
            </a:r>
          </a:p>
        </p:txBody>
      </p:sp>
      <p:sp>
        <p:nvSpPr>
          <p:cNvPr id="2" name="ZoneTexte 1">
            <a:extLst>
              <a:ext uri="{FF2B5EF4-FFF2-40B4-BE49-F238E27FC236}">
                <a16:creationId xmlns:a16="http://schemas.microsoft.com/office/drawing/2014/main" id="{64D84474-0EA7-0663-D20C-D99AE0A836B4}"/>
              </a:ext>
            </a:extLst>
          </p:cNvPr>
          <p:cNvSpPr txBox="1"/>
          <p:nvPr/>
        </p:nvSpPr>
        <p:spPr>
          <a:xfrm>
            <a:off x="599445" y="5006431"/>
            <a:ext cx="1106414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*On évalue encore mal la limite : 2100 ?</a:t>
            </a:r>
          </a:p>
        </p:txBody>
      </p:sp>
      <p:sp>
        <p:nvSpPr>
          <p:cNvPr id="5" name="ZoneTexte 4">
            <a:extLst>
              <a:ext uri="{FF2B5EF4-FFF2-40B4-BE49-F238E27FC236}">
                <a16:creationId xmlns:a16="http://schemas.microsoft.com/office/drawing/2014/main" id="{3F2C2B8F-F565-08E9-146E-030DAF654BDB}"/>
              </a:ext>
            </a:extLst>
          </p:cNvPr>
          <p:cNvSpPr txBox="1"/>
          <p:nvPr/>
        </p:nvSpPr>
        <p:spPr>
          <a:xfrm>
            <a:off x="632969" y="411826"/>
            <a:ext cx="11030623" cy="492122"/>
          </a:xfrm>
          <a:prstGeom prst="rect">
            <a:avLst/>
          </a:prstGeom>
          <a:solidFill>
            <a:schemeClr val="bg1"/>
          </a:solidFill>
          <a:ln w="76200">
            <a:noFill/>
          </a:ln>
        </p:spPr>
        <p:txBody>
          <a:bodyPr wrap="square" rtlCol="0">
            <a:spAutoFit/>
          </a:bodyPr>
          <a:lstStyle/>
          <a:p>
            <a:pPr marL="0" marR="0" lvl="0" indent="0" algn="just" defTabSz="914400" rtl="0" eaLnBrk="1" fontAlgn="auto" latinLnBrk="0" hangingPunct="1">
              <a:lnSpc>
                <a:spcPct val="115000"/>
              </a:lnSpc>
              <a:spcBef>
                <a:spcPts val="0"/>
              </a:spcBef>
              <a:spcAft>
                <a:spcPts val="800"/>
              </a:spcAft>
              <a:buClrTx/>
              <a:buSzTx/>
              <a:buFontTx/>
              <a:buNone/>
              <a:tabLst/>
              <a:defRPr/>
            </a:pPr>
            <a:r>
              <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rPr>
              <a:t>4. La dégradation </a:t>
            </a:r>
            <a:r>
              <a:rPr lang="fr-FR" sz="2400" b="1" dirty="0">
                <a:solidFill>
                  <a:prstClr val="black"/>
                </a:solidFill>
                <a:latin typeface="Calibri" panose="020F0502020204030204"/>
              </a:rPr>
              <a:t>doit rapidement être bloquée…</a:t>
            </a:r>
            <a:endParaRPr kumimoji="0" lang="fr-FR" sz="24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267328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E09FD64-6D7C-D561-18FD-8DA7E8417E35}"/>
            </a:ext>
          </a:extLst>
        </p:cNvPr>
        <p:cNvGrpSpPr/>
        <p:nvPr/>
      </p:nvGrpSpPr>
      <p:grpSpPr>
        <a:xfrm>
          <a:off x="0" y="0"/>
          <a:ext cx="0" cy="0"/>
          <a:chOff x="0" y="0"/>
          <a:chExt cx="0" cy="0"/>
        </a:xfrm>
      </p:grpSpPr>
      <p:sp>
        <p:nvSpPr>
          <p:cNvPr id="6" name="Flèche : droite 5">
            <a:extLst>
              <a:ext uri="{FF2B5EF4-FFF2-40B4-BE49-F238E27FC236}">
                <a16:creationId xmlns:a16="http://schemas.microsoft.com/office/drawing/2014/main" id="{E7B2B670-08A3-0D9D-C1EA-1BA9CE44F88C}"/>
              </a:ext>
            </a:extLst>
          </p:cNvPr>
          <p:cNvSpPr/>
          <p:nvPr/>
        </p:nvSpPr>
        <p:spPr>
          <a:xfrm>
            <a:off x="4085221" y="3334659"/>
            <a:ext cx="3327854" cy="253042"/>
          </a:xfrm>
          <a:prstGeom prst="rightArrow">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1" name="Graphique 20" descr="Usine avec un remplissage uni">
            <a:extLst>
              <a:ext uri="{FF2B5EF4-FFF2-40B4-BE49-F238E27FC236}">
                <a16:creationId xmlns:a16="http://schemas.microsoft.com/office/drawing/2014/main" id="{C9DF84D6-C9D9-39AF-42B1-05D59B555B4A}"/>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589582" y="2545629"/>
            <a:ext cx="1501401" cy="1501401"/>
          </a:xfrm>
          <a:prstGeom prst="rect">
            <a:avLst/>
          </a:prstGeom>
        </p:spPr>
      </p:pic>
      <p:pic>
        <p:nvPicPr>
          <p:cNvPr id="17" name="Graphique 16" descr="Homme avec un remplissage uni">
            <a:extLst>
              <a:ext uri="{FF2B5EF4-FFF2-40B4-BE49-F238E27FC236}">
                <a16:creationId xmlns:a16="http://schemas.microsoft.com/office/drawing/2014/main" id="{5044670E-FF72-3A72-3C44-DD7214265B0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482964" y="2217575"/>
            <a:ext cx="1663792" cy="1663792"/>
          </a:xfrm>
          <a:prstGeom prst="rect">
            <a:avLst/>
          </a:prstGeom>
        </p:spPr>
      </p:pic>
      <p:sp>
        <p:nvSpPr>
          <p:cNvPr id="4" name="Espace réservé du numéro de diapositive 3">
            <a:extLst>
              <a:ext uri="{FF2B5EF4-FFF2-40B4-BE49-F238E27FC236}">
                <a16:creationId xmlns:a16="http://schemas.microsoft.com/office/drawing/2014/main" id="{3E61C1FE-DE0D-AD32-3D41-C5E99FF94CF6}"/>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Image 2" descr="Une image contenant texte, Graphique, graphisme, clipart&#10;&#10;Le contenu généré par l’IA peut être incorrect.">
            <a:extLst>
              <a:ext uri="{FF2B5EF4-FFF2-40B4-BE49-F238E27FC236}">
                <a16:creationId xmlns:a16="http://schemas.microsoft.com/office/drawing/2014/main" id="{0DE99997-1559-37AF-D771-8C77A0905DD1}"/>
              </a:ext>
            </a:extLst>
          </p:cNvPr>
          <p:cNvPicPr>
            <a:picLocks noChangeAspect="1"/>
          </p:cNvPicPr>
          <p:nvPr/>
        </p:nvPicPr>
        <p:blipFill>
          <a:blip r:embed="rId5"/>
          <a:stretch>
            <a:fillRect/>
          </a:stretch>
        </p:blipFill>
        <p:spPr>
          <a:xfrm>
            <a:off x="527869" y="5696607"/>
            <a:ext cx="1892276" cy="759727"/>
          </a:xfrm>
          <a:prstGeom prst="rect">
            <a:avLst/>
          </a:prstGeom>
        </p:spPr>
      </p:pic>
      <p:pic>
        <p:nvPicPr>
          <p:cNvPr id="18" name="Graphique 17" descr="Arbre avec racines avec un remplissage uni">
            <a:extLst>
              <a:ext uri="{FF2B5EF4-FFF2-40B4-BE49-F238E27FC236}">
                <a16:creationId xmlns:a16="http://schemas.microsoft.com/office/drawing/2014/main" id="{27990657-327F-B639-9FAD-6C2A6A2BF863}"/>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7310503" y="2059227"/>
            <a:ext cx="1917596" cy="1917596"/>
          </a:xfrm>
          <a:prstGeom prst="rect">
            <a:avLst/>
          </a:prstGeom>
        </p:spPr>
      </p:pic>
      <p:pic>
        <p:nvPicPr>
          <p:cNvPr id="5" name="Graphique 4" descr="Scène de crépuscule avec un remplissage uni">
            <a:extLst>
              <a:ext uri="{FF2B5EF4-FFF2-40B4-BE49-F238E27FC236}">
                <a16:creationId xmlns:a16="http://schemas.microsoft.com/office/drawing/2014/main" id="{1BCB97FE-B0E4-77E3-A175-C68E93B8F4A3}"/>
              </a:ext>
            </a:extLst>
          </p:cNvPr>
          <p:cNvPicPr>
            <a:picLocks noChangeAspect="1"/>
          </p:cNvPicPr>
          <p:nvPr/>
        </p:nvPicPr>
        <p:blipFill>
          <a:blip>
            <a:extLst>
              <a:ext uri="{96DAC541-7B7A-43D3-8B79-37D633B846F1}">
                <asvg:svgBlip xmlns:asvg="http://schemas.microsoft.com/office/drawing/2016/SVG/main" r:embed="rId7"/>
              </a:ext>
            </a:extLst>
          </a:blip>
          <a:srcRect t="58564"/>
          <a:stretch>
            <a:fillRect/>
          </a:stretch>
        </p:blipFill>
        <p:spPr>
          <a:xfrm>
            <a:off x="9228098" y="3282065"/>
            <a:ext cx="1501401" cy="829360"/>
          </a:xfrm>
          <a:prstGeom prst="rect">
            <a:avLst/>
          </a:prstGeom>
        </p:spPr>
      </p:pic>
      <p:sp>
        <p:nvSpPr>
          <p:cNvPr id="8" name="ZoneTexte 7">
            <a:extLst>
              <a:ext uri="{FF2B5EF4-FFF2-40B4-BE49-F238E27FC236}">
                <a16:creationId xmlns:a16="http://schemas.microsoft.com/office/drawing/2014/main" id="{029DD92A-67E0-A485-D58D-491FF688132B}"/>
              </a:ext>
            </a:extLst>
          </p:cNvPr>
          <p:cNvSpPr txBox="1"/>
          <p:nvPr/>
        </p:nvSpPr>
        <p:spPr>
          <a:xfrm>
            <a:off x="740971" y="315308"/>
            <a:ext cx="11030623" cy="492122"/>
          </a:xfrm>
          <a:prstGeom prst="rect">
            <a:avLst/>
          </a:prstGeom>
          <a:solidFill>
            <a:schemeClr val="bg1"/>
          </a:solidFill>
          <a:ln w="76200">
            <a:noFill/>
          </a:ln>
        </p:spPr>
        <p:txBody>
          <a:bodyPr wrap="square" rtlCol="0">
            <a:spAutoFit/>
          </a:bodyPr>
          <a:lstStyle/>
          <a:p>
            <a:pPr marL="0" marR="0" lvl="0" indent="0" algn="just" defTabSz="914400" rtl="0" eaLnBrk="1" fontAlgn="auto" latinLnBrk="0" hangingPunct="1">
              <a:lnSpc>
                <a:spcPct val="115000"/>
              </a:lnSpc>
              <a:spcBef>
                <a:spcPts val="0"/>
              </a:spcBef>
              <a:spcAft>
                <a:spcPts val="800"/>
              </a:spcAft>
              <a:buClrTx/>
              <a:buSzTx/>
              <a:buFontTx/>
              <a:buNone/>
              <a:tabLst/>
              <a:defRPr/>
            </a:pPr>
            <a:endParaRPr kumimoji="0" lang="fr-FR" sz="24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
        <p:nvSpPr>
          <p:cNvPr id="20" name="Flèche : droite 19">
            <a:extLst>
              <a:ext uri="{FF2B5EF4-FFF2-40B4-BE49-F238E27FC236}">
                <a16:creationId xmlns:a16="http://schemas.microsoft.com/office/drawing/2014/main" id="{9F004739-F04F-73FD-FEBD-1B9E98E66E42}"/>
              </a:ext>
            </a:extLst>
          </p:cNvPr>
          <p:cNvSpPr/>
          <p:nvPr/>
        </p:nvSpPr>
        <p:spPr>
          <a:xfrm>
            <a:off x="4085221" y="2610992"/>
            <a:ext cx="3330485" cy="245522"/>
          </a:xfrm>
          <a:prstGeom prst="rightArrow">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ZoneTexte 10">
            <a:extLst>
              <a:ext uri="{FF2B5EF4-FFF2-40B4-BE49-F238E27FC236}">
                <a16:creationId xmlns:a16="http://schemas.microsoft.com/office/drawing/2014/main" id="{36C06A0A-A1D6-5B18-BC6C-85E05767247A}"/>
              </a:ext>
            </a:extLst>
          </p:cNvPr>
          <p:cNvSpPr txBox="1"/>
          <p:nvPr/>
        </p:nvSpPr>
        <p:spPr>
          <a:xfrm>
            <a:off x="740970" y="1199064"/>
            <a:ext cx="10021624" cy="707886"/>
          </a:xfrm>
          <a:prstGeom prst="rect">
            <a:avLst/>
          </a:prstGeom>
          <a:solidFill>
            <a:schemeClr val="bg1"/>
          </a:solidFill>
          <a:ln w="28575">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Le retour à l’équilibre exige de</a:t>
            </a:r>
            <a:r>
              <a:rPr kumimoji="0" lang="fr-FR" sz="2000" b="1" i="0" u="none" strike="noStrike" kern="1200" cap="none" spc="0" normalizeH="0" baseline="0" noProof="0" dirty="0">
                <a:ln>
                  <a:noFill/>
                </a:ln>
                <a:solidFill>
                  <a:prstClr val="black"/>
                </a:solidFill>
                <a:effectLst/>
                <a:uLnTx/>
                <a:uFillTx/>
                <a:latin typeface="Calibri" panose="020F0502020204030204"/>
                <a:ea typeface="+mn-ea"/>
                <a:cs typeface="+mn-cs"/>
              </a:rPr>
              <a:t> produire et consommer des produits de plus en plus sûrs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Calibri" panose="020F0502020204030204"/>
                <a:ea typeface="+mn-ea"/>
                <a:cs typeface="+mn-cs"/>
              </a:rPr>
              <a:t>car de plus en plus ZEN, </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pour que la production de chacun arrive rapidement à :</a:t>
            </a:r>
          </a:p>
        </p:txBody>
      </p:sp>
      <p:sp>
        <p:nvSpPr>
          <p:cNvPr id="13" name="ZoneTexte 12">
            <a:extLst>
              <a:ext uri="{FF2B5EF4-FFF2-40B4-BE49-F238E27FC236}">
                <a16:creationId xmlns:a16="http://schemas.microsoft.com/office/drawing/2014/main" id="{86BEFD08-CD34-96AA-4C8F-F24082196E38}"/>
              </a:ext>
            </a:extLst>
          </p:cNvPr>
          <p:cNvSpPr txBox="1"/>
          <p:nvPr/>
        </p:nvSpPr>
        <p:spPr>
          <a:xfrm>
            <a:off x="4962392" y="2415512"/>
            <a:ext cx="1501401" cy="646331"/>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Une émission négligeable</a:t>
            </a:r>
            <a:endParaRPr kumimoji="0" lang="fr-FR" sz="18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ZoneTexte 13">
            <a:extLst>
              <a:ext uri="{FF2B5EF4-FFF2-40B4-BE49-F238E27FC236}">
                <a16:creationId xmlns:a16="http://schemas.microsoft.com/office/drawing/2014/main" id="{C7E5A85A-9237-5E78-4DB5-0F5298B6E2B4}"/>
              </a:ext>
            </a:extLst>
          </p:cNvPr>
          <p:cNvSpPr txBox="1"/>
          <p:nvPr/>
        </p:nvSpPr>
        <p:spPr>
          <a:xfrm>
            <a:off x="4432460" y="3146592"/>
            <a:ext cx="2556922" cy="646331"/>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Une capture naturelle perdue négligeable</a:t>
            </a:r>
          </a:p>
        </p:txBody>
      </p:sp>
      <p:sp>
        <p:nvSpPr>
          <p:cNvPr id="9" name="ZoneTexte 8">
            <a:extLst>
              <a:ext uri="{FF2B5EF4-FFF2-40B4-BE49-F238E27FC236}">
                <a16:creationId xmlns:a16="http://schemas.microsoft.com/office/drawing/2014/main" id="{856D2506-1191-F646-D18C-8C3C2B0E95BD}"/>
              </a:ext>
            </a:extLst>
          </p:cNvPr>
          <p:cNvSpPr txBox="1"/>
          <p:nvPr/>
        </p:nvSpPr>
        <p:spPr>
          <a:xfrm>
            <a:off x="740970" y="372549"/>
            <a:ext cx="1095319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rPr>
              <a:t>5. </a:t>
            </a:r>
            <a:r>
              <a:rPr lang="fr-FR" sz="2400" b="1" noProof="0" dirty="0">
                <a:solidFill>
                  <a:prstClr val="black"/>
                </a:solidFill>
                <a:latin typeface="Calibri" panose="020F0502020204030204"/>
              </a:rPr>
              <a:t>…donc a</a:t>
            </a:r>
            <a:r>
              <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rPr>
              <a:t>rriver vite au ‘Zéro Emission Nette’ (ZEN) dans l’atmosphère</a:t>
            </a:r>
          </a:p>
        </p:txBody>
      </p:sp>
      <p:sp>
        <p:nvSpPr>
          <p:cNvPr id="2" name="ZoneTexte 1">
            <a:extLst>
              <a:ext uri="{FF2B5EF4-FFF2-40B4-BE49-F238E27FC236}">
                <a16:creationId xmlns:a16="http://schemas.microsoft.com/office/drawing/2014/main" id="{1B1E9DCF-62B8-4754-E4D7-29E419839D73}"/>
              </a:ext>
            </a:extLst>
          </p:cNvPr>
          <p:cNvSpPr txBox="1"/>
          <p:nvPr/>
        </p:nvSpPr>
        <p:spPr>
          <a:xfrm>
            <a:off x="1159320" y="4653086"/>
            <a:ext cx="9710479"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70C0"/>
                </a:solidFill>
                <a:effectLst/>
                <a:uLnTx/>
                <a:uFillTx/>
                <a:latin typeface="Calibri" panose="020F0502020204030204"/>
                <a:ea typeface="+mn-ea"/>
                <a:cs typeface="+mn-cs"/>
              </a:rPr>
              <a:t>Comment tirer nos décisions économiques vers des produits et des productions plus ZEN ?</a:t>
            </a:r>
          </a:p>
        </p:txBody>
      </p:sp>
    </p:spTree>
    <p:extLst>
      <p:ext uri="{BB962C8B-B14F-4D97-AF65-F5344CB8AC3E}">
        <p14:creationId xmlns:p14="http://schemas.microsoft.com/office/powerpoint/2010/main" val="3826208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0" grpId="0" animBg="1"/>
      <p:bldP spid="11" grpId="0" animBg="1"/>
      <p:bldP spid="13" grpId="0" animBg="1"/>
      <p:bldP spid="14" grpId="0" animBg="1"/>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D3051E4-9C40-1A1D-B122-6FBEFC2AD8D7}"/>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BFB84FF0-D7E5-522E-0F64-155DEFE33244}"/>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Image 2" descr="Une image contenant texte, Graphique, graphisme, clipart&#10;&#10;Le contenu généré par l’IA peut être incorrect.">
            <a:extLst>
              <a:ext uri="{FF2B5EF4-FFF2-40B4-BE49-F238E27FC236}">
                <a16:creationId xmlns:a16="http://schemas.microsoft.com/office/drawing/2014/main" id="{07F2E722-3EF1-3EC3-8735-1C5D1990D83F}"/>
              </a:ext>
            </a:extLst>
          </p:cNvPr>
          <p:cNvPicPr>
            <a:picLocks noChangeAspect="1"/>
          </p:cNvPicPr>
          <p:nvPr/>
        </p:nvPicPr>
        <p:blipFill>
          <a:blip r:embed="rId3"/>
          <a:stretch>
            <a:fillRect/>
          </a:stretch>
        </p:blipFill>
        <p:spPr>
          <a:xfrm>
            <a:off x="527869" y="5696607"/>
            <a:ext cx="1892276" cy="759727"/>
          </a:xfrm>
          <a:prstGeom prst="rect">
            <a:avLst/>
          </a:prstGeom>
        </p:spPr>
      </p:pic>
      <p:sp>
        <p:nvSpPr>
          <p:cNvPr id="6" name="ZoneTexte 5">
            <a:extLst>
              <a:ext uri="{FF2B5EF4-FFF2-40B4-BE49-F238E27FC236}">
                <a16:creationId xmlns:a16="http://schemas.microsoft.com/office/drawing/2014/main" id="{9A23D6AF-0A48-CF8C-2C20-29E7D9F05A50}"/>
              </a:ext>
            </a:extLst>
          </p:cNvPr>
          <p:cNvSpPr txBox="1"/>
          <p:nvPr/>
        </p:nvSpPr>
        <p:spPr>
          <a:xfrm>
            <a:off x="527868" y="283780"/>
            <a:ext cx="1148545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Aptos" panose="020B0004020202020204" pitchFamily="34" charset="0"/>
              </a:rPr>
              <a:t>6.  La concurrence environnementale tirera achats et financements vers l’économie ZEN</a:t>
            </a:r>
          </a:p>
        </p:txBody>
      </p:sp>
      <p:sp>
        <p:nvSpPr>
          <p:cNvPr id="11" name="ZoneTexte 10">
            <a:extLst>
              <a:ext uri="{FF2B5EF4-FFF2-40B4-BE49-F238E27FC236}">
                <a16:creationId xmlns:a16="http://schemas.microsoft.com/office/drawing/2014/main" id="{04FD297A-8CA1-E2C5-1C8B-58CE4CBC7D22}"/>
              </a:ext>
            </a:extLst>
          </p:cNvPr>
          <p:cNvSpPr txBox="1"/>
          <p:nvPr/>
        </p:nvSpPr>
        <p:spPr>
          <a:xfrm>
            <a:off x="527868" y="1273443"/>
            <a:ext cx="10944293" cy="3683060"/>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Aptos" panose="020B0004020202020204"/>
                <a:ea typeface="Aptos" panose="020B0004020202020204"/>
                <a:cs typeface="Times New Roman" panose="02020603050405020304" pitchFamily="18" charset="0"/>
              </a:rPr>
              <a:t>La concurrence environnementale</a:t>
            </a:r>
            <a:r>
              <a:rPr kumimoji="0" lang="fr-FR" sz="2000" b="0" i="0" u="none" strike="noStrike" kern="1200" cap="none" spc="0" normalizeH="0" baseline="0" noProof="0" dirty="0">
                <a:ln>
                  <a:noFill/>
                </a:ln>
                <a:solidFill>
                  <a:prstClr val="black"/>
                </a:solidFill>
                <a:effectLst/>
                <a:uLnTx/>
                <a:uFillTx/>
                <a:latin typeface="Aptos" panose="020B0004020202020204"/>
                <a:ea typeface="Aptos" panose="020B0004020202020204"/>
                <a:cs typeface="Times New Roman" panose="02020603050405020304" pitchFamily="18" charset="0"/>
              </a:rPr>
              <a:t>, c’est </a:t>
            </a:r>
            <a:r>
              <a:rPr kumimoji="0" lang="fr-FR" sz="2000" b="0" i="0" u="none" strike="noStrike" kern="100" cap="none" spc="0" normalizeH="0" baseline="0" noProof="0" dirty="0">
                <a:ln>
                  <a:noFill/>
                </a:ln>
                <a:solidFill>
                  <a:prstClr val="black"/>
                </a:solidFill>
                <a:effectLst/>
                <a:uLnTx/>
                <a:uFillTx/>
                <a:latin typeface="Aptos" panose="020B0004020202020204"/>
                <a:ea typeface="Aptos" panose="020B0004020202020204"/>
                <a:cs typeface="Times New Roman" panose="02020603050405020304" pitchFamily="18" charset="0"/>
              </a:rPr>
              <a:t>la transmission au client </a:t>
            </a:r>
            <a:r>
              <a:rPr kumimoji="0" lang="fr-FR" sz="2000" b="0" i="0" u="none" strike="noStrike" kern="1200" cap="none" spc="0" normalizeH="0" baseline="0" noProof="0" dirty="0">
                <a:ln>
                  <a:noFill/>
                </a:ln>
                <a:solidFill>
                  <a:prstClr val="black"/>
                </a:solidFill>
                <a:effectLst/>
                <a:uLnTx/>
                <a:uFillTx/>
                <a:latin typeface="Aptos" panose="020B0004020202020204"/>
                <a:ea typeface="Aptos" panose="020B0004020202020204"/>
                <a:cs typeface="Times New Roman" panose="02020603050405020304" pitchFamily="18" charset="0"/>
              </a:rPr>
              <a:t>de </a:t>
            </a:r>
            <a:r>
              <a:rPr lang="fr-FR" sz="2000" b="1" dirty="0">
                <a:solidFill>
                  <a:prstClr val="black"/>
                </a:solidFill>
                <a:latin typeface="Aptos" panose="020B0004020202020204"/>
                <a:ea typeface="Aptos" panose="020B0004020202020204"/>
                <a:cs typeface="Times New Roman" panose="02020603050405020304" pitchFamily="18" charset="0"/>
              </a:rPr>
              <a:t>l’</a:t>
            </a:r>
            <a:r>
              <a:rPr kumimoji="0" lang="fr-FR" sz="2000" b="1" i="0" u="none" strike="noStrike" kern="1200" cap="none" spc="0" normalizeH="0" baseline="0" noProof="0" dirty="0">
                <a:ln>
                  <a:noFill/>
                </a:ln>
                <a:solidFill>
                  <a:prstClr val="black"/>
                </a:solidFill>
                <a:effectLst/>
                <a:uLnTx/>
                <a:uFillTx/>
                <a:latin typeface="Aptos" panose="020B0004020202020204"/>
                <a:ea typeface="Aptos" panose="020B0004020202020204"/>
                <a:cs typeface="Times New Roman" panose="02020603050405020304" pitchFamily="18" charset="0"/>
              </a:rPr>
              <a:t>impact ZEN </a:t>
            </a:r>
            <a:endParaRPr kumimoji="0" lang="fr-FR" sz="2000" b="1" i="0" u="none" strike="noStrike" kern="100" cap="none" spc="0" normalizeH="0" baseline="0" noProof="0" dirty="0">
              <a:ln>
                <a:noFill/>
              </a:ln>
              <a:solidFill>
                <a:prstClr val="black"/>
              </a:solidFill>
              <a:effectLst/>
              <a:uLnTx/>
              <a:uFillTx/>
              <a:latin typeface="Aptos" panose="020B0004020202020204"/>
              <a:ea typeface="Aptos" panose="020B0004020202020204"/>
              <a:cs typeface="Times New Roman" panose="02020603050405020304" pitchFamily="18" charset="0"/>
            </a:endParaRPr>
          </a:p>
          <a:p>
            <a:pPr marL="800100" marR="0" lvl="1" indent="-342900" algn="l" defTabSz="914400" rtl="0" eaLnBrk="1" fontAlgn="auto" latinLnBrk="0" hangingPunct="1">
              <a:lnSpc>
                <a:spcPct val="100000"/>
              </a:lnSpc>
              <a:spcBef>
                <a:spcPts val="0"/>
              </a:spcBef>
              <a:spcAft>
                <a:spcPts val="800"/>
              </a:spcAft>
              <a:buClrTx/>
              <a:buSzTx/>
              <a:buFont typeface="Wingdings" panose="05000000000000000000" pitchFamily="2" charset="2"/>
              <a:buChar char="ü"/>
              <a:tabLst/>
              <a:defRPr/>
            </a:pPr>
            <a:r>
              <a:rPr lang="fr-FR" sz="2000" dirty="0">
                <a:solidFill>
                  <a:prstClr val="black"/>
                </a:solidFill>
                <a:highlight>
                  <a:srgbClr val="F0CF34"/>
                </a:highlight>
                <a:latin typeface="Aptos" panose="020B0004020202020204"/>
                <a:ea typeface="Aptos" panose="020B0004020202020204"/>
                <a:cs typeface="Times New Roman" panose="02020603050405020304" pitchFamily="18" charset="0"/>
              </a:rPr>
              <a:t>de</a:t>
            </a:r>
            <a:r>
              <a:rPr kumimoji="0" lang="fr-FR" sz="2000" b="0" i="0" u="none" strike="noStrike" kern="1200" cap="none" spc="0" normalizeH="0" baseline="0" noProof="0" dirty="0">
                <a:ln>
                  <a:noFill/>
                </a:ln>
                <a:solidFill>
                  <a:prstClr val="black"/>
                </a:solidFill>
                <a:effectLst/>
                <a:highlight>
                  <a:srgbClr val="F0CF34"/>
                </a:highlight>
                <a:uLnTx/>
                <a:uFillTx/>
                <a:latin typeface="Aptos" panose="020B0004020202020204"/>
                <a:ea typeface="Aptos" panose="020B0004020202020204"/>
                <a:cs typeface="Times New Roman" panose="02020603050405020304" pitchFamily="18" charset="0"/>
              </a:rPr>
              <a:t> chaque offre d’un </a:t>
            </a:r>
            <a:r>
              <a:rPr kumimoji="0" lang="fr-FR" sz="2000" b="1" i="0" u="none" strike="noStrike" kern="1200" cap="none" spc="0" normalizeH="0" baseline="0" noProof="0" dirty="0">
                <a:ln>
                  <a:noFill/>
                </a:ln>
                <a:solidFill>
                  <a:prstClr val="black"/>
                </a:solidFill>
                <a:effectLst/>
                <a:highlight>
                  <a:srgbClr val="F0CF34"/>
                </a:highlight>
                <a:uLnTx/>
                <a:uFillTx/>
                <a:latin typeface="Aptos" panose="020B0004020202020204"/>
                <a:ea typeface="Aptos" panose="020B0004020202020204"/>
                <a:cs typeface="Times New Roman" panose="02020603050405020304" pitchFamily="18" charset="0"/>
              </a:rPr>
              <a:t>bien ou service </a:t>
            </a:r>
          </a:p>
          <a:p>
            <a:pPr marL="800100" marR="0" lvl="1" indent="-342900" algn="l" defTabSz="914400" rtl="0" eaLnBrk="1" fontAlgn="auto" latinLnBrk="0" hangingPunct="1">
              <a:lnSpc>
                <a:spcPct val="100000"/>
              </a:lnSpc>
              <a:spcBef>
                <a:spcPts val="0"/>
              </a:spcBef>
              <a:spcAft>
                <a:spcPts val="800"/>
              </a:spcAft>
              <a:buClrTx/>
              <a:buSzTx/>
              <a:buFont typeface="Wingdings" panose="05000000000000000000" pitchFamily="2" charset="2"/>
              <a:buChar char="ü"/>
              <a:tabLst/>
              <a:defRPr/>
            </a:pPr>
            <a:r>
              <a:rPr lang="fr-FR" sz="2000" dirty="0">
                <a:solidFill>
                  <a:prstClr val="black"/>
                </a:solidFill>
                <a:latin typeface="Aptos" panose="020B0004020202020204"/>
                <a:ea typeface="Aptos" panose="020B0004020202020204"/>
                <a:cs typeface="Times New Roman" panose="02020603050405020304" pitchFamily="18" charset="0"/>
              </a:rPr>
              <a:t>de</a:t>
            </a:r>
            <a:r>
              <a:rPr kumimoji="0" lang="fr-FR" sz="2000" b="0" i="0" u="none" strike="noStrike" kern="1200" cap="none" spc="0" normalizeH="0" baseline="0" noProof="0" dirty="0">
                <a:ln>
                  <a:noFill/>
                </a:ln>
                <a:solidFill>
                  <a:prstClr val="black"/>
                </a:solidFill>
                <a:effectLst/>
                <a:uLnTx/>
                <a:uFillTx/>
                <a:latin typeface="Aptos" panose="020B0004020202020204"/>
                <a:ea typeface="Aptos" panose="020B0004020202020204"/>
                <a:cs typeface="Times New Roman" panose="02020603050405020304" pitchFamily="18" charset="0"/>
              </a:rPr>
              <a:t> chaque offre d’un </a:t>
            </a:r>
            <a:r>
              <a:rPr kumimoji="0" lang="fr-FR" sz="2000" b="1" i="0" u="none" strike="noStrike" kern="1200" cap="none" spc="0" normalizeH="0" baseline="0" noProof="0" dirty="0">
                <a:ln>
                  <a:noFill/>
                </a:ln>
                <a:solidFill>
                  <a:prstClr val="black"/>
                </a:solidFill>
                <a:effectLst/>
                <a:uLnTx/>
                <a:uFillTx/>
                <a:latin typeface="Aptos" panose="020B0004020202020204"/>
                <a:ea typeface="Aptos" panose="020B0004020202020204"/>
                <a:cs typeface="Times New Roman" panose="02020603050405020304" pitchFamily="18" charset="0"/>
              </a:rPr>
              <a:t>produit financier</a:t>
            </a:r>
          </a:p>
          <a:p>
            <a:pPr marL="0" marR="0" lvl="0" indent="0" algn="l" defTabSz="914400" rtl="0" eaLnBrk="1" fontAlgn="auto" latinLnBrk="0" hangingPunct="1">
              <a:lnSpc>
                <a:spcPct val="115000"/>
              </a:lnSpc>
              <a:spcBef>
                <a:spcPts val="0"/>
              </a:spcBef>
              <a:spcAft>
                <a:spcPts val="800"/>
              </a:spcAft>
              <a:buClrTx/>
              <a:buSzTx/>
              <a:buFontTx/>
              <a:buNone/>
              <a:tabLst/>
              <a:defRPr/>
            </a:pPr>
            <a:r>
              <a:rPr kumimoji="0" lang="fr-FR" sz="2000" b="0" i="0" u="none" strike="noStrike" kern="100" cap="none" spc="0" normalizeH="0" baseline="0" noProof="0" dirty="0">
                <a:ln>
                  <a:noFill/>
                </a:ln>
                <a:solidFill>
                  <a:prstClr val="black"/>
                </a:solidFill>
                <a:effectLst/>
                <a:uLnTx/>
                <a:uFillTx/>
                <a:latin typeface="Aptos" panose="020B0004020202020204"/>
                <a:ea typeface="Aptos" panose="020B0004020202020204"/>
                <a:cs typeface="Times New Roman" panose="02020603050405020304" pitchFamily="18" charset="0"/>
              </a:rPr>
              <a:t>-L’information fait librement acheter ou financer </a:t>
            </a:r>
            <a:r>
              <a:rPr kumimoji="0" lang="fr-FR" sz="2000" b="1" i="0" u="none" strike="noStrike" kern="100" cap="none" spc="0" normalizeH="0" baseline="0" noProof="0" dirty="0">
                <a:ln>
                  <a:noFill/>
                </a:ln>
                <a:solidFill>
                  <a:prstClr val="black"/>
                </a:solidFill>
                <a:effectLst/>
                <a:uLnTx/>
                <a:uFillTx/>
                <a:latin typeface="Aptos" panose="020B0004020202020204"/>
                <a:ea typeface="Aptos" panose="020B0004020202020204"/>
                <a:cs typeface="Times New Roman" panose="02020603050405020304" pitchFamily="18" charset="0"/>
              </a:rPr>
              <a:t>l’offre la plus ZEN, à service et argent équivalents </a:t>
            </a:r>
            <a:endParaRPr kumimoji="0" lang="fr-FR" sz="800" b="1" i="0" u="none" strike="noStrike" kern="0" cap="none" spc="0" normalizeH="0" baseline="0" noProof="0" dirty="0">
              <a:ln>
                <a:noFill/>
              </a:ln>
              <a:solidFill>
                <a:prstClr val="black"/>
              </a:solidFill>
              <a:effectLst/>
              <a:uLnTx/>
              <a:uFillTx/>
              <a:latin typeface="Calibri" panose="020F0502020204030204" pitchFamily="34" charset="0"/>
              <a:ea typeface="Aptos" panose="020B0004020202020204"/>
              <a:cs typeface="+mn-cs"/>
            </a:endParaRPr>
          </a:p>
          <a:p>
            <a:pPr marL="0" marR="0" lvl="0" indent="0" algn="l" defTabSz="914400" rtl="0" eaLnBrk="1" fontAlgn="auto" latinLnBrk="0" hangingPunct="1">
              <a:lnSpc>
                <a:spcPct val="115000"/>
              </a:lnSpc>
              <a:spcBef>
                <a:spcPts val="0"/>
              </a:spcBef>
              <a:spcAft>
                <a:spcPts val="800"/>
              </a:spcAft>
              <a:buClrTx/>
              <a:buSzTx/>
              <a:buFontTx/>
              <a:buNone/>
              <a:tabLst/>
              <a:defRPr/>
            </a:pPr>
            <a:r>
              <a:rPr kumimoji="0" lang="fr-FR"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-Les pratiques de production et les investissements les plus ZEN deviennent plus rentables en argent et mieux financés : la demande tire l’offre et l’innovation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8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endParaRPr>
          </a:p>
          <a:p>
            <a:pPr lvl="0" algn="ctr">
              <a:defRPr/>
            </a:pPr>
            <a:r>
              <a:rPr kumimoji="0" lang="fr-FR" sz="2000" b="1"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la concurrence environnementale tire l’économie vers le Zéro Emission Nette,</a:t>
            </a:r>
            <a:r>
              <a:rPr lang="fr-FR" sz="2000" b="1" kern="0" noProof="0" dirty="0">
                <a:solidFill>
                  <a:prstClr val="black"/>
                </a:solidFill>
                <a:latin typeface="Calibri" panose="020F0502020204030204" pitchFamily="34" charset="0"/>
                <a:ea typeface="Times New Roman" panose="02020603050405020304" pitchFamily="18" charset="0"/>
              </a:rPr>
              <a:t> s</a:t>
            </a:r>
            <a:r>
              <a:rPr lang="fr-FR" sz="2000" b="1" kern="0" dirty="0">
                <a:solidFill>
                  <a:prstClr val="black"/>
                </a:solidFill>
                <a:latin typeface="Calibri" panose="020F0502020204030204" pitchFamily="34" charset="0"/>
                <a:ea typeface="Times New Roman" panose="02020603050405020304" pitchFamily="18" charset="0"/>
              </a:rPr>
              <a:t>ans contrainte </a:t>
            </a:r>
            <a:r>
              <a:rPr kumimoji="0" lang="fr-FR" sz="2000" b="1"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000" b="1"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endParaRPr>
          </a:p>
          <a:p>
            <a:pPr lvl="0" algn="ctr">
              <a:defRPr/>
            </a:pPr>
            <a:r>
              <a:rPr kumimoji="0" lang="fr-FR" sz="2000" b="1" i="0" u="none" strike="noStrike" kern="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mn-cs"/>
              </a:rPr>
              <a:t>Sait-on </a:t>
            </a:r>
            <a:r>
              <a:rPr lang="fr-FR" sz="2000" b="1" kern="0" dirty="0">
                <a:solidFill>
                  <a:srgbClr val="0070C0"/>
                </a:solidFill>
                <a:latin typeface="Calibri" panose="020F0502020204030204" pitchFamily="34" charset="0"/>
                <a:ea typeface="Times New Roman" panose="02020603050405020304" pitchFamily="18" charset="0"/>
              </a:rPr>
              <a:t>compter</a:t>
            </a:r>
            <a:r>
              <a:rPr kumimoji="0" lang="fr-FR" sz="2000" b="1" i="0" u="none" strike="noStrike" kern="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mn-cs"/>
              </a:rPr>
              <a:t> cet</a:t>
            </a:r>
            <a:r>
              <a:rPr kumimoji="0" lang="fr-FR" sz="2000" b="1" i="0" u="none" strike="noStrike" kern="0" cap="none" spc="0" normalizeH="0" noProof="0" dirty="0">
                <a:ln>
                  <a:noFill/>
                </a:ln>
                <a:solidFill>
                  <a:srgbClr val="0070C0"/>
                </a:solidFill>
                <a:effectLst/>
                <a:uLnTx/>
                <a:uFillTx/>
                <a:latin typeface="Calibri" panose="020F0502020204030204" pitchFamily="34" charset="0"/>
                <a:ea typeface="Times New Roman" panose="02020603050405020304" pitchFamily="18" charset="0"/>
                <a:cs typeface="+mn-cs"/>
              </a:rPr>
              <a:t> </a:t>
            </a:r>
            <a:r>
              <a:rPr kumimoji="0" lang="fr-FR" sz="2000" b="1" i="0" u="none" strike="noStrike" kern="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mn-cs"/>
              </a:rPr>
              <a:t>impact ZEN des biens, services et produits financiers ?</a:t>
            </a:r>
            <a:r>
              <a:rPr lang="fr-FR" sz="2000" b="1" kern="0" dirty="0">
                <a:solidFill>
                  <a:prstClr val="black"/>
                </a:solidFill>
                <a:latin typeface="Calibri" panose="020F0502020204030204" pitchFamily="34" charset="0"/>
                <a:ea typeface="Times New Roman" panose="02020603050405020304" pitchFamily="18" charset="0"/>
              </a:rPr>
              <a:t> </a:t>
            </a:r>
            <a:endParaRPr kumimoji="0" lang="fr-FR" sz="2000" b="1" i="0" u="none" strike="noStrike" kern="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mn-cs"/>
            </a:endParaRPr>
          </a:p>
        </p:txBody>
      </p:sp>
    </p:spTree>
    <p:extLst>
      <p:ext uri="{BB962C8B-B14F-4D97-AF65-F5344CB8AC3E}">
        <p14:creationId xmlns:p14="http://schemas.microsoft.com/office/powerpoint/2010/main" val="3496861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C8C8ED5-7DE3-42F8-2244-EB071AF952D5}"/>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58F8CCBE-07BB-5894-4529-3CEA38BCC9CB}"/>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ZoneTexte 4">
            <a:extLst>
              <a:ext uri="{FF2B5EF4-FFF2-40B4-BE49-F238E27FC236}">
                <a16:creationId xmlns:a16="http://schemas.microsoft.com/office/drawing/2014/main" id="{47040540-6B97-FAA0-5C94-00EE386BB8E1}"/>
              </a:ext>
            </a:extLst>
          </p:cNvPr>
          <p:cNvSpPr txBox="1">
            <a:spLocks noGrp="1" noRot="1" noMove="1" noResize="1" noEditPoints="1" noAdjustHandles="1" noChangeArrowheads="1" noChangeShapeType="1"/>
          </p:cNvSpPr>
          <p:nvPr/>
        </p:nvSpPr>
        <p:spPr>
          <a:xfrm>
            <a:off x="592374" y="376921"/>
            <a:ext cx="11007251" cy="446276"/>
          </a:xfrm>
          <a:prstGeom prst="rect">
            <a:avLst/>
          </a:prstGeom>
          <a:solidFill>
            <a:schemeClr val="bg1"/>
          </a:solidFill>
          <a:ln w="76200">
            <a:noFill/>
          </a:ln>
        </p:spPr>
        <p:txBody>
          <a:bodyPr wrap="square" rtlCol="0">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fr-FR" sz="2300" b="1" i="0" u="none" strike="noStrike" kern="1200" cap="none" spc="0" normalizeH="0" baseline="0" noProof="0" dirty="0">
                <a:ln>
                  <a:noFill/>
                </a:ln>
                <a:solidFill>
                  <a:prstClr val="black"/>
                </a:solidFill>
                <a:effectLst/>
                <a:uLnTx/>
                <a:uFillTx/>
                <a:latin typeface="Calibri" panose="020F0502020204030204"/>
                <a:ea typeface="Aptos" panose="02110004020202020204"/>
                <a:cs typeface="Aptos" panose="02110004020202020204"/>
              </a:rPr>
              <a:t>7. Le comptage de l’impact ZEN des biens et services vendus</a:t>
            </a:r>
          </a:p>
        </p:txBody>
      </p:sp>
      <p:sp>
        <p:nvSpPr>
          <p:cNvPr id="2" name="ZoneTexte 1">
            <a:extLst>
              <a:ext uri="{FF2B5EF4-FFF2-40B4-BE49-F238E27FC236}">
                <a16:creationId xmlns:a16="http://schemas.microsoft.com/office/drawing/2014/main" id="{EE7A3506-C26B-7C09-BDFD-50404A5C9777}"/>
              </a:ext>
            </a:extLst>
          </p:cNvPr>
          <p:cNvSpPr txBox="1"/>
          <p:nvPr/>
        </p:nvSpPr>
        <p:spPr>
          <a:xfrm>
            <a:off x="592374" y="1045447"/>
            <a:ext cx="11007251" cy="4955203"/>
          </a:xfrm>
          <a:prstGeom prst="rect">
            <a:avLst/>
          </a:prstGeom>
          <a:solidFill>
            <a:schemeClr val="bg1"/>
          </a:solidFill>
          <a:ln w="76200">
            <a:noFill/>
          </a:ln>
        </p:spPr>
        <p:txBody>
          <a:bodyPr wrap="square" rtlCol="0">
            <a:spAutoFit/>
          </a:bodyPr>
          <a:lstStyle/>
          <a:p>
            <a:pPr marL="0" marR="0" lvl="0" indent="0" algn="l" defTabSz="914400" rtl="0" eaLnBrk="1" fontAlgn="auto" latinLnBrk="0" hangingPunct="1">
              <a:lnSpc>
                <a:spcPts val="2400"/>
              </a:lnSpc>
              <a:spcBef>
                <a:spcPts val="0"/>
              </a:spcBef>
              <a:spcAft>
                <a:spcPts val="800"/>
              </a:spcAft>
              <a:buClrTx/>
              <a:buSzTx/>
              <a:buFontTx/>
              <a:buNone/>
              <a:tabLst/>
              <a:defRPr/>
            </a:pPr>
            <a:r>
              <a:rPr kumimoji="0" lang="fr-FR" sz="2000" b="1" i="0" u="none" strike="noStrike" kern="1200" cap="none" spc="0" normalizeH="0" baseline="0" noProof="0" dirty="0">
                <a:ln>
                  <a:noFill/>
                </a:ln>
                <a:solidFill>
                  <a:prstClr val="black"/>
                </a:solidFill>
                <a:effectLst/>
                <a:highlight>
                  <a:srgbClr val="F0CF34"/>
                </a:highlight>
                <a:uLnTx/>
                <a:uFillTx/>
                <a:ea typeface="Aptos" panose="02110004020202020204"/>
                <a:cs typeface="Aptos" panose="02110004020202020204"/>
              </a:rPr>
              <a:t>L’impact ZEN d’un bien ou service est son contenu en émission</a:t>
            </a:r>
            <a:r>
              <a:rPr lang="fr-FR" sz="2000" b="1" dirty="0">
                <a:solidFill>
                  <a:prstClr val="black"/>
                </a:solidFill>
                <a:highlight>
                  <a:srgbClr val="F0CF34"/>
                </a:highlight>
                <a:ea typeface="Aptos" panose="02110004020202020204"/>
                <a:cs typeface="Aptos" panose="02110004020202020204"/>
              </a:rPr>
              <a:t> :</a:t>
            </a:r>
            <a:r>
              <a:rPr kumimoji="0" lang="fr-FR" sz="2000" b="1" i="0" u="none" strike="noStrike" kern="1200" cap="none" spc="0" normalizeH="0" baseline="0" noProof="0" dirty="0">
                <a:ln>
                  <a:noFill/>
                </a:ln>
                <a:solidFill>
                  <a:prstClr val="black"/>
                </a:solidFill>
                <a:effectLst/>
                <a:highlight>
                  <a:srgbClr val="F0CF34"/>
                </a:highlight>
                <a:uLnTx/>
                <a:uFillTx/>
                <a:ea typeface="Aptos" panose="02110004020202020204"/>
                <a:cs typeface="Aptos" panose="02110004020202020204"/>
              </a:rPr>
              <a:t> </a:t>
            </a:r>
            <a:r>
              <a:rPr kumimoji="0" lang="fr-FR" sz="2000" b="0" i="0" u="none" strike="noStrike" kern="1200" cap="none" spc="0" normalizeH="0" baseline="0" noProof="0" dirty="0">
                <a:ln>
                  <a:noFill/>
                </a:ln>
                <a:solidFill>
                  <a:prstClr val="black"/>
                </a:solidFill>
                <a:effectLst/>
                <a:uLnTx/>
                <a:uFillTx/>
                <a:ea typeface="Aptos" panose="02110004020202020204"/>
                <a:cs typeface="Aptos" panose="02110004020202020204"/>
              </a:rPr>
              <a:t> les émissions qui ont été nécessaires à sa production</a:t>
            </a:r>
            <a:endParaRPr kumimoji="0" lang="fr-FR" sz="2000" b="1" i="0" u="none" strike="noStrike" kern="1200" cap="none" spc="0" normalizeH="0" baseline="0" noProof="0" dirty="0">
              <a:ln>
                <a:noFill/>
              </a:ln>
              <a:solidFill>
                <a:prstClr val="black"/>
              </a:solidFill>
              <a:effectLst/>
              <a:uLnTx/>
              <a:uFillTx/>
              <a:ea typeface="Aptos" panose="02110004020202020204"/>
              <a:cs typeface="Aptos" panose="02110004020202020204"/>
            </a:endParaRPr>
          </a:p>
          <a:p>
            <a:pPr>
              <a:lnSpc>
                <a:spcPts val="2400"/>
              </a:lnSpc>
              <a:spcAft>
                <a:spcPts val="800"/>
              </a:spcAft>
              <a:defRPr/>
            </a:pPr>
            <a:r>
              <a:rPr lang="fr-FR" sz="2000" b="1" dirty="0">
                <a:solidFill>
                  <a:prstClr val="black"/>
                </a:solidFill>
              </a:rPr>
              <a:t>Une nouvelle méthode donne son comptage, </a:t>
            </a:r>
            <a:r>
              <a:rPr lang="fr-FR" sz="2000" dirty="0">
                <a:solidFill>
                  <a:prstClr val="black"/>
                </a:solidFill>
              </a:rPr>
              <a:t>simple et appuyée sur des standards universels* </a:t>
            </a:r>
          </a:p>
          <a:p>
            <a:pPr>
              <a:lnSpc>
                <a:spcPts val="2400"/>
              </a:lnSpc>
              <a:spcAft>
                <a:spcPts val="800"/>
              </a:spcAft>
              <a:defRPr/>
            </a:pPr>
            <a:endParaRPr lang="fr-FR" sz="800" dirty="0">
              <a:solidFill>
                <a:prstClr val="black"/>
              </a:solidFill>
            </a:endParaRPr>
          </a:p>
          <a:p>
            <a:pPr>
              <a:lnSpc>
                <a:spcPts val="2400"/>
              </a:lnSpc>
              <a:spcAft>
                <a:spcPts val="800"/>
              </a:spcAft>
              <a:defRPr/>
            </a:pPr>
            <a:r>
              <a:rPr lang="fr-FR" sz="2000" b="1" dirty="0">
                <a:solidFill>
                  <a:prstClr val="black"/>
                </a:solidFill>
                <a:ea typeface="Aptos" panose="02110004020202020204"/>
                <a:cs typeface="Aptos" panose="02110004020202020204"/>
              </a:rPr>
              <a:t>				</a:t>
            </a:r>
            <a:r>
              <a:rPr lang="fr-FR" sz="2000" b="1" dirty="0">
                <a:solidFill>
                  <a:srgbClr val="0070C0"/>
                </a:solidFill>
                <a:ea typeface="Aptos" panose="02110004020202020204"/>
                <a:cs typeface="Aptos" panose="02110004020202020204"/>
              </a:rPr>
              <a:t>Thème de la présentation qui suit</a:t>
            </a:r>
            <a:endParaRPr lang="fr-FR" sz="2000" b="1" dirty="0">
              <a:solidFill>
                <a:srgbClr val="0070C0"/>
              </a:solidFill>
            </a:endParaRPr>
          </a:p>
          <a:p>
            <a:pPr lvl="1">
              <a:lnSpc>
                <a:spcPts val="2400"/>
              </a:lnSpc>
              <a:defRPr/>
            </a:pPr>
            <a:r>
              <a:rPr kumimoji="0" lang="fr-FR" sz="2000" b="1" i="0" u="none" strike="noStrike" kern="1200" cap="none" spc="0" normalizeH="0" baseline="0" noProof="0" dirty="0">
                <a:ln>
                  <a:noFill/>
                </a:ln>
                <a:solidFill>
                  <a:prstClr val="black"/>
                </a:solidFill>
                <a:effectLst/>
                <a:uLnTx/>
                <a:uFillTx/>
                <a:latin typeface="Calibri" panose="020F0502020204030204"/>
                <a:ea typeface="Aptos" panose="02110004020202020204"/>
                <a:cs typeface="Aptos" panose="02110004020202020204"/>
              </a:rPr>
              <a:t>		</a:t>
            </a:r>
          </a:p>
          <a:p>
            <a:pPr marL="0" marR="0" lvl="0" indent="0" algn="l" defTabSz="914400" rtl="0" eaLnBrk="1" fontAlgn="auto" latinLnBrk="0" hangingPunct="1">
              <a:spcBef>
                <a:spcPts val="0"/>
              </a:spcBef>
              <a:spcAft>
                <a:spcPts val="800"/>
              </a:spcAft>
              <a:buClrTx/>
              <a:buSzTx/>
              <a:buFontTx/>
              <a:buNone/>
              <a:tabLst/>
              <a:defRPr/>
            </a:pPr>
            <a:r>
              <a:rPr lang="fr-FR" sz="2000" dirty="0">
                <a:solidFill>
                  <a:prstClr val="black"/>
                </a:solidFill>
                <a:latin typeface="Calibri" panose="020F0502020204030204"/>
                <a:ea typeface="Aptos" panose="02110004020202020204"/>
                <a:cs typeface="Aptos" panose="02110004020202020204"/>
              </a:rPr>
              <a:t>(La</a:t>
            </a:r>
            <a:r>
              <a:rPr kumimoji="0" lang="fr-FR" sz="2000" i="0" u="none" strike="noStrike" kern="1200" cap="none" spc="0" normalizeH="0" baseline="0" noProof="0" dirty="0">
                <a:ln>
                  <a:noFill/>
                </a:ln>
                <a:solidFill>
                  <a:prstClr val="black"/>
                </a:solidFill>
                <a:effectLst/>
                <a:uLnTx/>
                <a:uFillTx/>
                <a:latin typeface="Calibri" panose="020F0502020204030204"/>
                <a:ea typeface="Aptos" panose="02110004020202020204"/>
                <a:cs typeface="Aptos" panose="02110004020202020204"/>
              </a:rPr>
              <a:t> méthode donne les deux autres comptages d’impact ZEN pour</a:t>
            </a:r>
            <a:r>
              <a:rPr kumimoji="0" lang="fr-FR" sz="2000" i="0" u="none" strike="noStrike" kern="1200" cap="none" spc="0" normalizeH="0" noProof="0" dirty="0">
                <a:ln>
                  <a:noFill/>
                </a:ln>
                <a:solidFill>
                  <a:prstClr val="black"/>
                </a:solidFill>
                <a:effectLst/>
                <a:uLnTx/>
                <a:uFillTx/>
                <a:latin typeface="Calibri" panose="020F0502020204030204"/>
                <a:ea typeface="Aptos" panose="02110004020202020204"/>
                <a:cs typeface="Aptos" panose="02110004020202020204"/>
              </a:rPr>
              <a:t> la concurrence environnementale</a:t>
            </a:r>
          </a:p>
          <a:p>
            <a:pPr marL="800100" lvl="1" indent="-342900">
              <a:spcAft>
                <a:spcPts val="800"/>
              </a:spcAft>
              <a:buFont typeface="Wingdings" panose="05000000000000000000" pitchFamily="2" charset="2"/>
              <a:buChar char="ü"/>
              <a:defRPr/>
            </a:pPr>
            <a:r>
              <a:rPr lang="fr-FR" sz="2000" dirty="0">
                <a:solidFill>
                  <a:prstClr val="black"/>
                </a:solidFill>
                <a:latin typeface="Calibri" panose="020F0502020204030204"/>
                <a:ea typeface="Aptos" panose="02110004020202020204"/>
                <a:cs typeface="Aptos" panose="02110004020202020204"/>
              </a:rPr>
              <a:t>Celui</a:t>
            </a:r>
            <a:r>
              <a:rPr lang="fr-FR" sz="2000" dirty="0">
                <a:solidFill>
                  <a:prstClr val="black"/>
                </a:solidFill>
                <a:ea typeface="Aptos" panose="02110004020202020204"/>
                <a:cs typeface="Aptos" panose="02110004020202020204"/>
              </a:rPr>
              <a:t> d’</a:t>
            </a:r>
            <a:r>
              <a:rPr lang="fr-FR" sz="2000" b="1" dirty="0">
                <a:solidFill>
                  <a:prstClr val="black"/>
                </a:solidFill>
                <a:ea typeface="Aptos" panose="02110004020202020204"/>
                <a:cs typeface="Aptos" panose="02110004020202020204"/>
              </a:rPr>
              <a:t>un produit financier </a:t>
            </a:r>
            <a:r>
              <a:rPr lang="fr-FR" sz="2000" dirty="0">
                <a:solidFill>
                  <a:prstClr val="black"/>
                </a:solidFill>
                <a:ea typeface="Aptos" panose="02110004020202020204"/>
                <a:cs typeface="Aptos" panose="02110004020202020204"/>
              </a:rPr>
              <a:t>: le gain ou la perte d’émission anticipé sur les biens et services </a:t>
            </a:r>
            <a:r>
              <a:rPr lang="fr-FR" sz="2000" b="1" dirty="0">
                <a:solidFill>
                  <a:prstClr val="black"/>
                </a:solidFill>
                <a:ea typeface="Aptos" panose="02110004020202020204"/>
                <a:cs typeface="Aptos" panose="02110004020202020204"/>
              </a:rPr>
              <a:t>futurs</a:t>
            </a:r>
            <a:r>
              <a:rPr lang="fr-FR" sz="2000" dirty="0">
                <a:solidFill>
                  <a:prstClr val="black"/>
                </a:solidFill>
                <a:ea typeface="Aptos" panose="02110004020202020204"/>
                <a:cs typeface="Aptos" panose="02110004020202020204"/>
              </a:rPr>
              <a:t> dont il finance la production </a:t>
            </a:r>
          </a:p>
          <a:p>
            <a:pPr marL="800100" lvl="1" indent="-342900">
              <a:spcAft>
                <a:spcPts val="800"/>
              </a:spcAft>
              <a:buFont typeface="Wingdings" panose="05000000000000000000" pitchFamily="2" charset="2"/>
              <a:buChar char="ü"/>
              <a:defRPr/>
            </a:pPr>
            <a:r>
              <a:rPr lang="fr-FR" sz="2000" dirty="0">
                <a:solidFill>
                  <a:prstClr val="black"/>
                </a:solidFill>
                <a:ea typeface="Aptos" panose="02110004020202020204"/>
                <a:cs typeface="Aptos" panose="02110004020202020204"/>
              </a:rPr>
              <a:t>Celui d’un bien ou service sur </a:t>
            </a:r>
            <a:r>
              <a:rPr lang="fr-FR" sz="2000" b="1" dirty="0">
                <a:solidFill>
                  <a:prstClr val="black"/>
                </a:solidFill>
                <a:ea typeface="Aptos" panose="02110004020202020204"/>
                <a:cs typeface="Aptos" panose="02110004020202020204"/>
              </a:rPr>
              <a:t>la perte de </a:t>
            </a:r>
            <a:r>
              <a:rPr lang="fr-FR" sz="2000" b="1" dirty="0">
                <a:solidFill>
                  <a:prstClr val="black"/>
                </a:solidFill>
              </a:rPr>
              <a:t>capture naturelle</a:t>
            </a:r>
            <a:r>
              <a:rPr lang="fr-FR" sz="2000" dirty="0">
                <a:solidFill>
                  <a:prstClr val="black"/>
                </a:solidFill>
              </a:rPr>
              <a:t>, ajouté à son contenu en émission)</a:t>
            </a:r>
          </a:p>
          <a:p>
            <a:pPr marL="800100" lvl="1" indent="-342900">
              <a:spcAft>
                <a:spcPts val="800"/>
              </a:spcAft>
              <a:buFont typeface="Wingdings" panose="05000000000000000000" pitchFamily="2" charset="2"/>
              <a:buChar char="ü"/>
              <a:defRPr/>
            </a:pPr>
            <a:endParaRPr kumimoji="0" lang="fr-FR" i="0" u="none" strike="noStrike" kern="1200" cap="none" spc="0" normalizeH="0" baseline="0" noProof="0" dirty="0">
              <a:ln>
                <a:noFill/>
              </a:ln>
              <a:solidFill>
                <a:prstClr val="black"/>
              </a:solidFill>
              <a:effectLst/>
              <a:uLnTx/>
              <a:uFillTx/>
              <a:latin typeface="Calibri" panose="020F0502020204030204"/>
              <a:ea typeface="Aptos" panose="02110004020202020204"/>
              <a:cs typeface="Aptos" panose="02110004020202020204"/>
            </a:endParaRPr>
          </a:p>
          <a:p>
            <a:pPr lvl="0">
              <a:spcAft>
                <a:spcPts val="800"/>
              </a:spcAft>
              <a:defRPr/>
            </a:pPr>
            <a:r>
              <a:rPr lang="fr-FR" dirty="0">
                <a:solidFill>
                  <a:prstClr val="black"/>
                </a:solidFill>
                <a:ea typeface="Aptos" panose="02110004020202020204"/>
                <a:cs typeface="Aptos" panose="02110004020202020204"/>
              </a:rPr>
              <a:t>*Comptages scientifiques de GES, volumes des comptes commerciaux ou financiers, principes comptables</a:t>
            </a:r>
          </a:p>
          <a:p>
            <a:pPr marL="0" marR="0" lvl="0" indent="0" algn="l" defTabSz="914400" rtl="0" eaLnBrk="1" fontAlgn="auto" latinLnBrk="0" hangingPunct="1">
              <a:spcBef>
                <a:spcPts val="0"/>
              </a:spcBef>
              <a:spcAft>
                <a:spcPts val="800"/>
              </a:spcAft>
              <a:buClrTx/>
              <a:buSzTx/>
              <a:buFontTx/>
              <a:buNone/>
              <a:tabLst/>
              <a:defRPr/>
            </a:pPr>
            <a:endParaRPr kumimoji="0" lang="fr-FR" sz="2000" b="1" i="0" u="none" strike="noStrike" kern="1200" cap="none" spc="0" normalizeH="0" baseline="0" noProof="0" dirty="0">
              <a:ln>
                <a:noFill/>
              </a:ln>
              <a:solidFill>
                <a:prstClr val="black"/>
              </a:solidFill>
              <a:effectLst/>
              <a:uLnTx/>
              <a:uFillTx/>
              <a:latin typeface="Calibri" panose="020F0502020204030204"/>
              <a:ea typeface="Aptos" panose="02110004020202020204"/>
              <a:cs typeface="Aptos" panose="02110004020202020204"/>
            </a:endParaRPr>
          </a:p>
        </p:txBody>
      </p:sp>
      <p:pic>
        <p:nvPicPr>
          <p:cNvPr id="3" name="Image 2" descr="Une image contenant texte, Graphique, graphisme, clipart&#10;&#10;Le contenu généré par l’IA peut être incorrect.">
            <a:extLst>
              <a:ext uri="{FF2B5EF4-FFF2-40B4-BE49-F238E27FC236}">
                <a16:creationId xmlns:a16="http://schemas.microsoft.com/office/drawing/2014/main" id="{2C9A7AB9-DA40-D956-6AAD-D09A1F5AED78}"/>
              </a:ext>
            </a:extLst>
          </p:cNvPr>
          <p:cNvPicPr>
            <a:picLocks noChangeAspect="1"/>
          </p:cNvPicPr>
          <p:nvPr/>
        </p:nvPicPr>
        <p:blipFill>
          <a:blip r:embed="rId3"/>
          <a:stretch>
            <a:fillRect/>
          </a:stretch>
        </p:blipFill>
        <p:spPr>
          <a:xfrm>
            <a:off x="527869" y="5696607"/>
            <a:ext cx="1892276" cy="759727"/>
          </a:xfrm>
          <a:prstGeom prst="rect">
            <a:avLst/>
          </a:prstGeom>
        </p:spPr>
      </p:pic>
    </p:spTree>
    <p:extLst>
      <p:ext uri="{BB962C8B-B14F-4D97-AF65-F5344CB8AC3E}">
        <p14:creationId xmlns:p14="http://schemas.microsoft.com/office/powerpoint/2010/main" val="1089121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C8C8ED5-7DE3-42F8-2244-EB071AF952D5}"/>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58F8CCBE-07BB-5894-4529-3CEA38BCC9CB}"/>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ZoneTexte 4">
            <a:extLst>
              <a:ext uri="{FF2B5EF4-FFF2-40B4-BE49-F238E27FC236}">
                <a16:creationId xmlns:a16="http://schemas.microsoft.com/office/drawing/2014/main" id="{47040540-6B97-FAA0-5C94-00EE386BB8E1}"/>
              </a:ext>
            </a:extLst>
          </p:cNvPr>
          <p:cNvSpPr txBox="1">
            <a:spLocks noGrp="1" noRot="1" noMove="1" noResize="1" noEditPoints="1" noAdjustHandles="1" noChangeArrowheads="1" noChangeShapeType="1"/>
          </p:cNvSpPr>
          <p:nvPr/>
        </p:nvSpPr>
        <p:spPr>
          <a:xfrm>
            <a:off x="592374" y="376921"/>
            <a:ext cx="11007251" cy="3580467"/>
          </a:xfrm>
          <a:prstGeom prst="rect">
            <a:avLst/>
          </a:prstGeom>
          <a:solidFill>
            <a:schemeClr val="bg1"/>
          </a:solidFill>
          <a:ln w="76200">
            <a:noFill/>
          </a:ln>
        </p:spPr>
        <p:txBody>
          <a:bodyPr wrap="square" rtlCol="0">
            <a:spAutoFit/>
          </a:bodyPr>
          <a:lstStyle/>
          <a:p>
            <a:r>
              <a:rPr lang="fr-FR" sz="2400" b="1" dirty="0">
                <a:ea typeface="Aptos" panose="02110004020202020204"/>
                <a:cs typeface="Aptos" panose="02110004020202020204"/>
              </a:rPr>
              <a:t>Partie 1</a:t>
            </a:r>
          </a:p>
          <a:p>
            <a:r>
              <a:rPr lang="fr-FR" sz="2400" b="1" dirty="0">
                <a:ea typeface="Aptos" panose="02110004020202020204"/>
                <a:cs typeface="Aptos" panose="02110004020202020204"/>
              </a:rPr>
              <a:t>La nouvelle méthode de comptage du contenu en émission des biens et services </a:t>
            </a:r>
          </a:p>
          <a:p>
            <a:r>
              <a:rPr lang="fr-FR" sz="2400" dirty="0">
                <a:ea typeface="Aptos" panose="02110004020202020204"/>
                <a:cs typeface="Aptos" panose="02110004020202020204"/>
              </a:rPr>
              <a:t>(dite ‘cumulative comptable’) </a:t>
            </a:r>
            <a:endParaRPr lang="fr-FR" sz="2400" dirty="0">
              <a:effectLst/>
              <a:ea typeface="Aptos" panose="02110004020202020204"/>
              <a:cs typeface="Aptos" panose="02110004020202020204"/>
            </a:endParaRPr>
          </a:p>
          <a:p>
            <a:pPr>
              <a:spcAft>
                <a:spcPts val="800"/>
              </a:spcAft>
            </a:pPr>
            <a:endParaRPr lang="fr-FR" sz="800" b="1" dirty="0">
              <a:effectLst/>
              <a:ea typeface="Aptos" panose="02110004020202020204"/>
              <a:cs typeface="Aptos" panose="02110004020202020204"/>
            </a:endParaRPr>
          </a:p>
          <a:p>
            <a:r>
              <a:rPr lang="fr-FR" sz="2000" kern="0" dirty="0">
                <a:solidFill>
                  <a:prstClr val="black"/>
                </a:solidFill>
                <a:ea typeface="Aptos" panose="020B0004020202020204" pitchFamily="34" charset="0"/>
                <a:cs typeface="Times New Roman" panose="02020603050405020304" pitchFamily="18" charset="0"/>
              </a:rPr>
              <a:t>-Nait il y a une douzaine d’années de contrôleurs de gestion transposant leurs outils de comptabilité analytique au comptage des émissions des produits </a:t>
            </a:r>
          </a:p>
          <a:p>
            <a:r>
              <a:rPr lang="fr-FR" sz="2000" kern="0" dirty="0">
                <a:solidFill>
                  <a:prstClr val="black"/>
                </a:solidFill>
                <a:ea typeface="Aptos" panose="020B0004020202020204" pitchFamily="34" charset="0"/>
                <a:cs typeface="Times New Roman" panose="02020603050405020304" pitchFamily="18" charset="0"/>
              </a:rPr>
              <a:t>-Formalisée depuis quatre ans par des universitaires venant notamment du contrôle de gestion et des comptes nationaux carbone*</a:t>
            </a:r>
          </a:p>
          <a:p>
            <a:r>
              <a:rPr lang="fr-FR" sz="2000" kern="0" dirty="0">
                <a:solidFill>
                  <a:prstClr val="black"/>
                </a:solidFill>
                <a:ea typeface="Aptos" panose="020B0004020202020204" pitchFamily="34" charset="0"/>
                <a:cs typeface="Times New Roman" panose="02020603050405020304" pitchFamily="18" charset="0"/>
              </a:rPr>
              <a:t>-</a:t>
            </a:r>
            <a:r>
              <a:rPr lang="fr-FR" sz="2000" b="1" kern="0" dirty="0">
                <a:solidFill>
                  <a:prstClr val="black"/>
                </a:solidFill>
                <a:ea typeface="Aptos" panose="020B0004020202020204" pitchFamily="34" charset="0"/>
                <a:cs typeface="Times New Roman" panose="02020603050405020304" pitchFamily="18" charset="0"/>
              </a:rPr>
              <a:t>Sa reconnaissance internationale progresse rapidement : </a:t>
            </a:r>
            <a:r>
              <a:rPr lang="fr-FR" sz="2000" kern="0" dirty="0">
                <a:solidFill>
                  <a:prstClr val="black"/>
                </a:solidFill>
                <a:ea typeface="Aptos" panose="020B0004020202020204" pitchFamily="34" charset="0"/>
                <a:cs typeface="Times New Roman" panose="02020603050405020304" pitchFamily="18" charset="0"/>
              </a:rPr>
              <a:t>fin</a:t>
            </a:r>
            <a:r>
              <a:rPr lang="fr-FR" sz="2000" dirty="0">
                <a:ea typeface="Aptos" panose="02110004020202020204"/>
                <a:cs typeface="Aptos" panose="02110004020202020204"/>
              </a:rPr>
              <a:t> 2025</a:t>
            </a:r>
            <a:endParaRPr lang="fr-FR" sz="2000" dirty="0">
              <a:effectLst/>
              <a:ea typeface="Aptos" panose="02110004020202020204"/>
              <a:cs typeface="Aptos" panose="02110004020202020204"/>
            </a:endParaRPr>
          </a:p>
          <a:p>
            <a:pPr marL="800100" lvl="1" indent="-342900">
              <a:buFont typeface="Wingdings" panose="05000000000000000000" pitchFamily="2" charset="2"/>
              <a:buChar char="ü"/>
            </a:pPr>
            <a:r>
              <a:rPr lang="fr-FR" sz="2000" dirty="0">
                <a:effectLst/>
                <a:ea typeface="Aptos" panose="02110004020202020204"/>
                <a:cs typeface="Aptos" panose="02110004020202020204"/>
              </a:rPr>
              <a:t>Adoption par </a:t>
            </a:r>
            <a:r>
              <a:rPr lang="fr-FR" sz="2000" dirty="0">
                <a:ea typeface="Aptos" panose="02110004020202020204"/>
                <a:cs typeface="Aptos" panose="02110004020202020204"/>
              </a:rPr>
              <a:t>l</a:t>
            </a:r>
            <a:r>
              <a:rPr lang="fr-FR" sz="2000" dirty="0">
                <a:effectLst/>
                <a:ea typeface="Aptos" panose="02110004020202020204"/>
                <a:cs typeface="Aptos" panose="02110004020202020204"/>
              </a:rPr>
              <a:t>a coalition </a:t>
            </a:r>
            <a:r>
              <a:rPr lang="fr-FR" sz="2000" u="sng" dirty="0">
                <a:solidFill>
                  <a:srgbClr val="467886"/>
                </a:solidFill>
                <a:effectLst/>
                <a:ea typeface="Aptos" panose="02110004020202020204"/>
                <a:cs typeface="Aptos" panose="02110004020202020204"/>
                <a:hlinkClick r:id="rId3" action="ppaction://hlinkfile"/>
              </a:rPr>
              <a:t>Carbon </a:t>
            </a:r>
            <a:r>
              <a:rPr lang="fr-FR" sz="2000" u="sng" dirty="0" err="1">
                <a:solidFill>
                  <a:srgbClr val="467886"/>
                </a:solidFill>
                <a:effectLst/>
                <a:ea typeface="Aptos" panose="02110004020202020204"/>
                <a:cs typeface="Aptos" panose="02110004020202020204"/>
                <a:hlinkClick r:id="rId3" action="ppaction://hlinkfile"/>
              </a:rPr>
              <a:t>Measures</a:t>
            </a:r>
            <a:r>
              <a:rPr lang="fr-FR" sz="2000" dirty="0">
                <a:effectLst/>
                <a:ea typeface="Aptos" panose="02110004020202020204"/>
                <a:cs typeface="Aptos" panose="02110004020202020204"/>
              </a:rPr>
              <a:t> des </a:t>
            </a:r>
            <a:r>
              <a:rPr lang="fr-FR" sz="2000" b="1" dirty="0">
                <a:effectLst/>
                <a:ea typeface="Aptos" panose="02110004020202020204"/>
                <a:cs typeface="Aptos" panose="02110004020202020204"/>
              </a:rPr>
              <a:t>plus grandes entreprises mondiales**</a:t>
            </a:r>
            <a:endParaRPr lang="fr-FR" sz="2000" dirty="0">
              <a:effectLst/>
              <a:ea typeface="Aptos" panose="02110004020202020204"/>
              <a:cs typeface="Aptos" panose="02110004020202020204"/>
            </a:endParaRPr>
          </a:p>
          <a:p>
            <a:pPr marL="800100" lvl="1" indent="-342900">
              <a:buFont typeface="Wingdings" panose="05000000000000000000" pitchFamily="2" charset="2"/>
              <a:buChar char="ü"/>
            </a:pPr>
            <a:r>
              <a:rPr lang="fr-FR" sz="2000" kern="0" dirty="0">
                <a:solidFill>
                  <a:prstClr val="black"/>
                </a:solidFill>
                <a:ea typeface="Aptos" panose="020B0004020202020204" pitchFamily="34" charset="0"/>
                <a:cs typeface="Times New Roman" panose="02020603050405020304" pitchFamily="18" charset="0"/>
              </a:rPr>
              <a:t>Appel de 50 experts français aux pouvoirs publics pour en faire </a:t>
            </a:r>
            <a:r>
              <a:rPr lang="fr-FR" sz="2000" b="1" kern="0" dirty="0">
                <a:solidFill>
                  <a:prstClr val="black"/>
                </a:solidFill>
                <a:ea typeface="Aptos" panose="020B0004020202020204" pitchFamily="34" charset="0"/>
                <a:cs typeface="Times New Roman" panose="02020603050405020304" pitchFamily="18" charset="0"/>
              </a:rPr>
              <a:t>un critère de l’achat public***</a:t>
            </a:r>
            <a:r>
              <a:rPr lang="fr-FR" sz="2000" kern="0" dirty="0">
                <a:solidFill>
                  <a:prstClr val="black"/>
                </a:solidFill>
                <a:ea typeface="Aptos" panose="020B0004020202020204" pitchFamily="34" charset="0"/>
                <a:cs typeface="Times New Roman" panose="02020603050405020304" pitchFamily="18" charset="0"/>
              </a:rPr>
              <a:t> </a:t>
            </a:r>
          </a:p>
        </p:txBody>
      </p:sp>
      <p:pic>
        <p:nvPicPr>
          <p:cNvPr id="3" name="Image 2" descr="Une image contenant texte, Graphique, graphisme, clipart&#10;&#10;Le contenu généré par l’IA peut être incorrect.">
            <a:extLst>
              <a:ext uri="{FF2B5EF4-FFF2-40B4-BE49-F238E27FC236}">
                <a16:creationId xmlns:a16="http://schemas.microsoft.com/office/drawing/2014/main" id="{2C9A7AB9-DA40-D956-6AAD-D09A1F5AED78}"/>
              </a:ext>
            </a:extLst>
          </p:cNvPr>
          <p:cNvPicPr>
            <a:picLocks noChangeAspect="1"/>
          </p:cNvPicPr>
          <p:nvPr/>
        </p:nvPicPr>
        <p:blipFill>
          <a:blip r:embed="rId4"/>
          <a:stretch>
            <a:fillRect/>
          </a:stretch>
        </p:blipFill>
        <p:spPr>
          <a:xfrm>
            <a:off x="527869" y="5696607"/>
            <a:ext cx="1892276" cy="759727"/>
          </a:xfrm>
          <a:prstGeom prst="rect">
            <a:avLst/>
          </a:prstGeom>
        </p:spPr>
      </p:pic>
      <p:sp>
        <p:nvSpPr>
          <p:cNvPr id="9" name="ZoneTexte 8">
            <a:extLst>
              <a:ext uri="{FF2B5EF4-FFF2-40B4-BE49-F238E27FC236}">
                <a16:creationId xmlns:a16="http://schemas.microsoft.com/office/drawing/2014/main" id="{0CAE4366-6DE2-0B3F-5FF4-B5413A02D290}"/>
              </a:ext>
            </a:extLst>
          </p:cNvPr>
          <p:cNvSpPr txBox="1"/>
          <p:nvPr/>
        </p:nvSpPr>
        <p:spPr>
          <a:xfrm>
            <a:off x="592373" y="4549196"/>
            <a:ext cx="10879787"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*A l’origine notamment : Robert Kaplan (Harvard ), Karthik </a:t>
            </a:r>
            <a:r>
              <a:rPr kumimoji="0" lang="fr-FR" sz="1800" b="0" i="0" u="none" strike="noStrike" kern="0" cap="none" spc="0" normalizeH="0" baseline="0" noProof="0" dirty="0" err="1">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Ramanna</a:t>
            </a:r>
            <a:r>
              <a:rPr kumimoji="0" lang="fr-FR" sz="1800" b="0" i="0" u="none" strike="noStrike" kern="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 (Oxford), Ulf von </a:t>
            </a:r>
            <a:r>
              <a:rPr kumimoji="0" lang="fr-FR" sz="1800" b="0" i="0" u="none" strike="noStrike" kern="0" cap="none" spc="0" normalizeH="0" baseline="0" noProof="0" dirty="0" err="1">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Kalckreuth</a:t>
            </a:r>
            <a:r>
              <a:rPr kumimoji="0" lang="fr-FR" sz="1800" b="0" i="0" u="none" strike="noStrike" kern="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 (Bundesbank), le cercle Comptabilité carbone des </a:t>
            </a:r>
            <a:r>
              <a:rPr kumimoji="0" lang="fr-FR" sz="1800" b="0" i="0" u="none" strike="noStrike" kern="0" cap="none" spc="0" normalizeH="0" baseline="0" noProof="0" dirty="0" err="1">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Shifters</a:t>
            </a:r>
            <a:r>
              <a:rPr kumimoji="0" lang="fr-FR" sz="1800" b="0" i="0" u="none" strike="noStrike" kern="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 Carbones sur factures … </a:t>
            </a:r>
            <a:endParaRPr kumimoji="0" lang="fr-FR" sz="800" b="0" i="0" u="none" strike="noStrike" kern="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**Air Liquide, </a:t>
            </a:r>
            <a:r>
              <a:rPr kumimoji="0" lang="fr-FR" sz="1800" b="0" i="0" u="none" strike="noStrike" kern="0" cap="none" spc="0" normalizeH="0" baseline="0" noProof="0" dirty="0" err="1">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Blackrock</a:t>
            </a:r>
            <a:r>
              <a:rPr kumimoji="0" lang="fr-FR" sz="1800" b="0" i="0" u="none" strike="noStrike" kern="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 Santander, BASF, EY, EXXON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kern="0" dirty="0">
                <a:solidFill>
                  <a:prstClr val="black"/>
                </a:solidFill>
                <a:latin typeface="Calibri" panose="020F0502020204030204"/>
                <a:ea typeface="Aptos" panose="020B0004020202020204" pitchFamily="34" charset="0"/>
                <a:cs typeface="Times New Roman" panose="02020603050405020304" pitchFamily="18" charset="0"/>
              </a:rPr>
              <a:t>***Tribune du Monde</a:t>
            </a:r>
            <a:endParaRPr kumimoji="0" lang="fr-FR" sz="1800" b="0" i="0" u="none" strike="noStrike" kern="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endParaRPr>
          </a:p>
        </p:txBody>
      </p:sp>
      <p:sp>
        <p:nvSpPr>
          <p:cNvPr id="20" name="ZoneTexte 19">
            <a:extLst>
              <a:ext uri="{FF2B5EF4-FFF2-40B4-BE49-F238E27FC236}">
                <a16:creationId xmlns:a16="http://schemas.microsoft.com/office/drawing/2014/main" id="{DF5B3E43-D718-2333-D9CF-A568B5B7EEE6}"/>
              </a:ext>
            </a:extLst>
          </p:cNvPr>
          <p:cNvSpPr txBox="1"/>
          <p:nvPr/>
        </p:nvSpPr>
        <p:spPr>
          <a:xfrm rot="10800000" flipV="1">
            <a:off x="3711376" y="3957388"/>
            <a:ext cx="4769246" cy="400110"/>
          </a:xfrm>
          <a:prstGeom prst="rect">
            <a:avLst/>
          </a:prstGeom>
          <a:noFill/>
        </p:spPr>
        <p:txBody>
          <a:bodyPr wrap="square" rtlCol="0">
            <a:spAutoFit/>
          </a:bodyPr>
          <a:lstStyle/>
          <a:p>
            <a:r>
              <a:rPr lang="fr-FR" sz="2000" b="1" dirty="0">
                <a:solidFill>
                  <a:srgbClr val="0070C0"/>
                </a:solidFill>
              </a:rPr>
              <a:t>La méthode repose sur trois principes</a:t>
            </a:r>
          </a:p>
        </p:txBody>
      </p:sp>
    </p:spTree>
    <p:extLst>
      <p:ext uri="{BB962C8B-B14F-4D97-AF65-F5344CB8AC3E}">
        <p14:creationId xmlns:p14="http://schemas.microsoft.com/office/powerpoint/2010/main" val="240011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0" grpId="0"/>
    </p:bldLst>
  </p:timing>
</p:sld>
</file>

<file path=ppt/theme/theme1.xml><?xml version="1.0" encoding="utf-8"?>
<a:theme xmlns:a="http://schemas.openxmlformats.org/drawingml/2006/main" name="Thème Office">
  <a:themeElements>
    <a:clrScheme name="Personnalisé 2">
      <a:dk1>
        <a:sysClr val="windowText" lastClr="000000"/>
      </a:dk1>
      <a:lt1>
        <a:sysClr val="window" lastClr="FFFFFF"/>
      </a:lt1>
      <a:dk2>
        <a:srgbClr val="44546A"/>
      </a:dk2>
      <a:lt2>
        <a:srgbClr val="E7E6E6"/>
      </a:lt2>
      <a:accent1>
        <a:srgbClr val="008FB3"/>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Personnalisé 2">
    <a:dk1>
      <a:sysClr val="windowText" lastClr="000000"/>
    </a:dk1>
    <a:lt1>
      <a:sysClr val="window" lastClr="FFFFFF"/>
    </a:lt1>
    <a:dk2>
      <a:srgbClr val="44546A"/>
    </a:dk2>
    <a:lt2>
      <a:srgbClr val="E7E6E6"/>
    </a:lt2>
    <a:accent1>
      <a:srgbClr val="008FB3"/>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Personnalisé 2">
    <a:dk1>
      <a:sysClr val="windowText" lastClr="000000"/>
    </a:dk1>
    <a:lt1>
      <a:sysClr val="window" lastClr="FFFFFF"/>
    </a:lt1>
    <a:dk2>
      <a:srgbClr val="44546A"/>
    </a:dk2>
    <a:lt2>
      <a:srgbClr val="E7E6E6"/>
    </a:lt2>
    <a:accent1>
      <a:srgbClr val="008FB3"/>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Personnalisé 2">
    <a:dk1>
      <a:sysClr val="windowText" lastClr="000000"/>
    </a:dk1>
    <a:lt1>
      <a:sysClr val="window" lastClr="FFFFFF"/>
    </a:lt1>
    <a:dk2>
      <a:srgbClr val="44546A"/>
    </a:dk2>
    <a:lt2>
      <a:srgbClr val="E7E6E6"/>
    </a:lt2>
    <a:accent1>
      <a:srgbClr val="008FB3"/>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Personnalisé 2">
    <a:dk1>
      <a:sysClr val="windowText" lastClr="000000"/>
    </a:dk1>
    <a:lt1>
      <a:sysClr val="window" lastClr="FFFFFF"/>
    </a:lt1>
    <a:dk2>
      <a:srgbClr val="44546A"/>
    </a:dk2>
    <a:lt2>
      <a:srgbClr val="E7E6E6"/>
    </a:lt2>
    <a:accent1>
      <a:srgbClr val="008FB3"/>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Personnalisé 2">
    <a:dk1>
      <a:sysClr val="windowText" lastClr="000000"/>
    </a:dk1>
    <a:lt1>
      <a:sysClr val="window" lastClr="FFFFFF"/>
    </a:lt1>
    <a:dk2>
      <a:srgbClr val="44546A"/>
    </a:dk2>
    <a:lt2>
      <a:srgbClr val="E7E6E6"/>
    </a:lt2>
    <a:accent1>
      <a:srgbClr val="008FB3"/>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Personnalisé 2">
    <a:dk1>
      <a:sysClr val="windowText" lastClr="000000"/>
    </a:dk1>
    <a:lt1>
      <a:sysClr val="window" lastClr="FFFFFF"/>
    </a:lt1>
    <a:dk2>
      <a:srgbClr val="44546A"/>
    </a:dk2>
    <a:lt2>
      <a:srgbClr val="E7E6E6"/>
    </a:lt2>
    <a:accent1>
      <a:srgbClr val="008FB3"/>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Personnalisé 2">
    <a:dk1>
      <a:sysClr val="windowText" lastClr="000000"/>
    </a:dk1>
    <a:lt1>
      <a:sysClr val="window" lastClr="FFFFFF"/>
    </a:lt1>
    <a:dk2>
      <a:srgbClr val="44546A"/>
    </a:dk2>
    <a:lt2>
      <a:srgbClr val="E7E6E6"/>
    </a:lt2>
    <a:accent1>
      <a:srgbClr val="008FB3"/>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Personnalisé 2">
    <a:dk1>
      <a:sysClr val="windowText" lastClr="000000"/>
    </a:dk1>
    <a:lt1>
      <a:sysClr val="window" lastClr="FFFFFF"/>
    </a:lt1>
    <a:dk2>
      <a:srgbClr val="44546A"/>
    </a:dk2>
    <a:lt2>
      <a:srgbClr val="E7E6E6"/>
    </a:lt2>
    <a:accent1>
      <a:srgbClr val="008FB3"/>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73EFEC054CC034F8EDB76F1A360ED82" ma:contentTypeVersion="14" ma:contentTypeDescription="Crée un document." ma:contentTypeScope="" ma:versionID="a775f9fa8d62f6643747313f179cc67f">
  <xsd:schema xmlns:xsd="http://www.w3.org/2001/XMLSchema" xmlns:xs="http://www.w3.org/2001/XMLSchema" xmlns:p="http://schemas.microsoft.com/office/2006/metadata/properties" xmlns:ns3="11b42e21-0980-4b78-a495-b69f5cacdeea" targetNamespace="http://schemas.microsoft.com/office/2006/metadata/properties" ma:root="true" ma:fieldsID="22209e5055bfff21df0f793e8c082f89" ns3:_="">
    <xsd:import namespace="11b42e21-0980-4b78-a495-b69f5cacdeea"/>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3:_activity" minOccurs="0"/>
                <xsd:element ref="ns3:MediaServiceObjectDetectorVersions" minOccurs="0"/>
                <xsd:element ref="ns3:MediaServiceSearchPropertie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1b42e21-0980-4b78-a495-b69f5cacdee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_activity" ma:index="18" nillable="true" ma:displayName="_activity" ma:hidden="true" ma:internalName="_activity">
      <xsd:simpleType>
        <xsd:restriction base="dms:Note"/>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SystemTags" ma:index="21" nillable="true" ma:displayName="MediaServiceSystemTags" ma:hidden="true" ma:internalName="MediaServiceSystemTag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11b42e21-0980-4b78-a495-b69f5cacdeea"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40AC0E1-F529-478B-8845-AA6600E2D45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1b42e21-0980-4b78-a495-b69f5cacdee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95634BB-7CB3-4A41-8390-05AA61720E8B}">
  <ds:schemaRefs>
    <ds:schemaRef ds:uri="http://schemas.microsoft.com/office/2006/documentManagement/types"/>
    <ds:schemaRef ds:uri="http://purl.org/dc/elements/1.1/"/>
    <ds:schemaRef ds:uri="http://www.w3.org/XML/1998/namespace"/>
    <ds:schemaRef ds:uri="http://schemas.openxmlformats.org/package/2006/metadata/core-properties"/>
    <ds:schemaRef ds:uri="http://purl.org/dc/terms/"/>
    <ds:schemaRef ds:uri="11b42e21-0980-4b78-a495-b69f5cacdeea"/>
    <ds:schemaRef ds:uri="http://purl.org/dc/dcmitype/"/>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65149262-1E94-4753-9D6B-9371F5F510F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608543</TotalTime>
  <Words>2466</Words>
  <Application>Microsoft Office PowerPoint</Application>
  <PresentationFormat>Grand écran</PresentationFormat>
  <Paragraphs>285</Paragraphs>
  <Slides>22</Slides>
  <Notes>22</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22</vt:i4>
      </vt:variant>
    </vt:vector>
  </HeadingPairs>
  <TitlesOfParts>
    <vt:vector size="29" baseType="lpstr">
      <vt:lpstr>Aptos</vt:lpstr>
      <vt:lpstr>Arial</vt:lpstr>
      <vt:lpstr>Calibri</vt:lpstr>
      <vt:lpstr>Calibri Light</vt:lpstr>
      <vt:lpstr>Times New Roman</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jerome cazes</dc:creator>
  <cp:lastModifiedBy>Valérie Vanwormhoudt</cp:lastModifiedBy>
  <cp:revision>195</cp:revision>
  <cp:lastPrinted>2023-04-26T08:42:08Z</cp:lastPrinted>
  <dcterms:created xsi:type="dcterms:W3CDTF">2022-02-11T16:14:50Z</dcterms:created>
  <dcterms:modified xsi:type="dcterms:W3CDTF">2026-03-31T13:59:48Z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0x010100E73EFEC054CC034F8EDB76F1A360ED82</vt:lpwstr>
  </property>
</Properties>
</file>