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346" r:id="rId5"/>
    <p:sldId id="919" r:id="rId6"/>
    <p:sldId id="862" r:id="rId7"/>
    <p:sldId id="912" r:id="rId8"/>
    <p:sldId id="763" r:id="rId9"/>
    <p:sldId id="920" r:id="rId10"/>
    <p:sldId id="928" r:id="rId11"/>
    <p:sldId id="929" r:id="rId12"/>
    <p:sldId id="861" r:id="rId13"/>
    <p:sldId id="916" r:id="rId14"/>
    <p:sldId id="917" r:id="rId15"/>
    <p:sldId id="926" r:id="rId16"/>
    <p:sldId id="806" r:id="rId17"/>
    <p:sldId id="739" r:id="rId18"/>
    <p:sldId id="822" r:id="rId19"/>
  </p:sldIdLst>
  <p:sldSz cx="12192000" cy="6858000"/>
  <p:notesSz cx="6858000" cy="994568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AB9DD2F-5B8F-83D2-F465-CD50FAF371E9}" name="Valérie Vanwormhoudt" initials="VV" userId="S::valerie.vanwormhoudt@MyCercleSAS.onmicrosoft.com::27052b32-0483-4417-b39c-dddf7ab9136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0CF34"/>
    <a:srgbClr val="FFFFFF"/>
    <a:srgbClr val="FF0000"/>
    <a:srgbClr val="5B876B"/>
    <a:srgbClr val="F1C717"/>
    <a:srgbClr val="008FB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2941" autoAdjust="0"/>
  </p:normalViewPr>
  <p:slideViewPr>
    <p:cSldViewPr snapToGrid="0">
      <p:cViewPr varScale="1">
        <p:scale>
          <a:sx n="59" d="100"/>
          <a:sy n="59" d="100"/>
        </p:scale>
        <p:origin x="964" y="44"/>
      </p:cViewPr>
      <p:guideLst/>
    </p:cSldViewPr>
  </p:slideViewPr>
  <p:notesTextViewPr>
    <p:cViewPr>
      <p:scale>
        <a:sx n="400" d="100"/>
        <a:sy n="400" d="100"/>
      </p:scale>
      <p:origin x="0" y="0"/>
    </p:cViewPr>
  </p:notesTextViewPr>
  <p:notesViewPr>
    <p:cSldViewPr snapToGrid="0">
      <p:cViewPr varScale="1">
        <p:scale>
          <a:sx n="58" d="100"/>
          <a:sy n="58" d="100"/>
        </p:scale>
        <p:origin x="3317" y="43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alérie Vanwormhoudt" userId="27052b32-0483-4417-b39c-dddf7ab91363" providerId="ADAL" clId="{2A9B00F8-7FED-446D-B01D-7A234D60BA0C}"/>
    <pc:docChg chg="delSld">
      <pc:chgData name="Valérie Vanwormhoudt" userId="27052b32-0483-4417-b39c-dddf7ab91363" providerId="ADAL" clId="{2A9B00F8-7FED-446D-B01D-7A234D60BA0C}" dt="2026-03-13T11:08:09.618" v="0" actId="47"/>
      <pc:docMkLst>
        <pc:docMk/>
      </pc:docMkLst>
      <pc:sldChg chg="del">
        <pc:chgData name="Valérie Vanwormhoudt" userId="27052b32-0483-4417-b39c-dddf7ab91363" providerId="ADAL" clId="{2A9B00F8-7FED-446D-B01D-7A234D60BA0C}" dt="2026-03-13T11:08:09.618" v="0" actId="47"/>
        <pc:sldMkLst>
          <pc:docMk/>
          <pc:sldMk cId="952873189" sldId="92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70C8A2-606E-4D0F-91FA-AD097BAFC76D}" type="datetimeFigureOut">
              <a:rPr lang="fr-FR" smtClean="0"/>
              <a:t>13/03/2026</a:t>
            </a:fld>
            <a:endParaRPr lang="fr-FR" dirty="0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 dirty="0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46679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 dirty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9446679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1E4FA2-2A4B-4FC2-8859-7A03DDA177EC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83885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1E4FA2-2A4B-4FC2-8859-7A03DDA177EC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10863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61F3B5-8ECC-9171-AC20-C2141B64B6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626054E-DED0-1B2F-F57B-0204AC718F7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2CFD787B-8271-0C3A-8AE6-751FDC24EE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18755A3-0793-F41E-2BA5-0E03AA905F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1E4FA2-2A4B-4FC2-8859-7A03DDA177E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157027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EA4F60-E29C-C79E-63D3-939C5F23E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D50A390-7B61-71DE-1B6B-7AAB75B260C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D8AA148-65C6-674C-D8FD-B29230AF433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979A5E2-EB5F-705C-7C18-37D33D8412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1E4FA2-2A4B-4FC2-8859-7A03DDA177E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555740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5A335A-FF22-A6D4-4702-C11FEE5007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07107D7-2F34-0C16-FE34-B0D255E6D69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061A6401-0A40-E548-EF4C-B2F21601545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B61A1B-E7F0-7915-3B5C-7F73C3E5F6B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1E4FA2-2A4B-4FC2-8859-7A03DDA177E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7211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0DB592-BEFC-AE0B-D256-DC9B4CC81E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74713989-68E1-5C34-AE65-7E1EC9F665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1D90910E-84B1-2D84-7FCF-C7149973AD0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3874848-36DB-E2E9-C5F7-12D47BE5B4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1E4FA2-2A4B-4FC2-8859-7A03DDA177E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91877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04459-FB4F-08A1-1EDF-FF729566C2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E7520BB-977D-D98B-D91B-F2EA2E237F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1C04041-B410-706B-6E0C-7BB46AB5B54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9EE2AED-54E3-B53C-D3AD-9F4E642F9AD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1E4FA2-2A4B-4FC2-8859-7A03DDA177E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3852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CE80A-6D13-7FE4-2635-169D0B7614F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90CA5146-E598-2EFA-8E90-31EC7E6439F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80502868-0197-3908-710A-2F4862DE76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DD1CBAF-1830-03A0-CC5D-2FDB9F7EA4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1E4FA2-2A4B-4FC2-8859-7A03DDA177E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18137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095BB0-364C-6207-CF59-781CB6E37D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CA9E159E-CC9F-3F35-FC18-6D647CD3388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531CF9E3-F00E-9524-381B-FD6BFBF22D3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59878D-2A28-173D-1F77-33CABF083E2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1E4FA2-2A4B-4FC2-8859-7A03DDA177E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89763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DCB692-210A-F630-7F65-E34439F1EF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074EE723-A2E3-96CB-3E56-3E7FD80B1B8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EDA34638-CC15-55C4-B504-6E0CC1223BC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64D85D-DCD5-92A8-209C-7AB7870ADE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1E4FA2-2A4B-4FC2-8859-7A03DDA177E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22259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2B0FC5-671C-6330-319A-6F75F948BD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36A18CFF-D5EA-33BA-0106-9397438919B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BAD0834-DCB8-5203-77CB-54CCDC9633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FBBD3B3-9C9B-0CA1-9253-AF9915754D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1E4FA2-2A4B-4FC2-8859-7A03DDA177E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0943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6BDEDF-A85C-1BF3-2A8B-5733F6048F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534E2754-D61B-3046-68DF-9D8FA0B4130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4A1BCC89-0E2B-59E7-4EC8-1432C372631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BEF54B9-86F6-4E91-C559-6A146DB91B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1E4FA2-2A4B-4FC2-8859-7A03DDA177E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71626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1538EA-F065-5D9F-681C-DF078E2107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F519C6A-9423-A567-3DC1-E940024AD7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3EEC11A0-EFE4-5AB9-F036-F5A1A803F9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F6FA2FA-3DD4-6A1F-B894-E8BDD3934D1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1E4FA2-2A4B-4FC2-8859-7A03DDA177E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75581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19914-9234-92B8-323C-60C70FCA6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A4A61005-5DBA-0CB5-0307-1B70B6A7785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BC33CED4-CE58-9460-3430-F90E0888EF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3571891-BFF3-9E77-D270-D4217BB7305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1E4FA2-2A4B-4FC2-8859-7A03DDA177E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65256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F300A-75F8-8779-1589-DD78A268D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4F594F1-8D1A-1C63-1237-8EBDDDBDA2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7AFF672-82A2-DA36-0633-86B6D450E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082C2E-5162-B9E1-EFAC-BAFA7E88E1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1E4FA2-2A4B-4FC2-8859-7A03DDA177E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0042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DF300A-75F8-8779-1589-DD78A268D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44F594F1-8D1A-1C63-1237-8EBDDDBDA28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A7AFF672-82A2-DA36-0633-86B6D450E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6082C2E-5162-B9E1-EFAC-BAFA7E88E1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1E4FA2-2A4B-4FC2-8859-7A03DDA177EC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0042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6723C32-9411-4D89-B479-1422F396A9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7A85DF5-FC0B-4AB9-A8EE-CA17A04A88F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8019AC0-34A7-4929-B1E8-F155595CD1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BCDE1C-52F2-40DD-9448-DF7D6B392807}" type="datetime1">
              <a:rPr lang="fr-FR" smtClean="0"/>
              <a:t>13/03/2026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1902486-63B5-44C3-BAE8-28FC3CCFB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93E115F-E443-4937-AE2E-B6F0FF0A0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147997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F83AB01-2DE8-4E6A-B27C-B1AE5ACCE1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AC72AF9D-6885-4D22-8782-8A0D02FE67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4994B64-EF13-49EA-A09D-6CA623CD1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B506-DC14-4021-9044-340B97488E29}" type="datetime1">
              <a:rPr lang="fr-FR" smtClean="0"/>
              <a:t>13/03/2026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AA0DDA1-4934-4CDC-A8A9-0B8512682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FEF93B7-444A-433B-AA85-C586960799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10629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F83C7AF-2B80-4DA7-B2D9-4D96A293F8B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61B7944-38CC-43B9-A9F6-063137C004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237942-1A0F-4AF7-A7D9-0410154793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C1E139-7F08-4FBD-B3EA-8BA434EB2F22}" type="datetime1">
              <a:rPr lang="fr-FR" smtClean="0"/>
              <a:t>13/03/2026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212996-26E3-4989-B209-D4F3611326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856E13B-9C1F-4B9C-AEEF-1CA777C11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61137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0DA2911-01F7-43AC-BD9B-F854BE2B6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8AD944-0B0E-4E74-80C0-3409E7112B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68F63BE-2762-4062-AAFC-3F9F06C6F0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0D6844-A2FD-4037-BC54-BC3BEA0E0ADE}" type="datetime1">
              <a:rPr lang="fr-FR" smtClean="0"/>
              <a:t>13/03/2026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FE68A13-0CCD-4A44-AAEF-A78A700E9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3B70B5-A0A9-4E5D-B1E5-387854E2A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799365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1EE2D1-4A34-426B-A217-25B18F960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6D5F6AF-56DB-4674-B175-66287F171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AAD4865-0B2B-4046-8253-2F42A2230C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C12CC7-43C4-488C-9FD0-07302704C5A2}" type="datetime1">
              <a:rPr lang="fr-FR" smtClean="0"/>
              <a:t>13/03/2026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D8A742-00E8-45AC-844D-5B55AC2088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159E82D-64C5-4AB9-92B7-A12EB5C697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445433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CF4668-67E2-4836-A33A-C786581284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53D29DB-3B88-4A5D-BF9A-0214508D0F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32FC6A8-36AF-4745-9E4F-A00AE322AB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183D983-5293-4F8B-B346-597C5A583B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A5696B-6E9B-40CA-B96F-C4B1D16628BB}" type="datetime1">
              <a:rPr lang="fr-FR" smtClean="0"/>
              <a:t>13/03/2026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1C5E59B-69E9-4F86-B7F0-9C5970112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DEC24C8-9AC6-4247-A51F-D3DABDE0D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9711217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903079B-88B6-4BE4-BBE9-97C42C88A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9042C0-572E-4DA2-B1DB-5C023B9670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D436812-8300-44FC-84E1-082BE7884C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C1EDF78-AAE4-4DE9-9608-89BD528D0D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05F8C1F-6DA0-4432-8E10-47B4638AF7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985524C6-83CD-431D-A107-68D00AF7AA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141974-D0CE-4C01-A82E-AB60533AB66A}" type="datetime1">
              <a:rPr lang="fr-FR" smtClean="0"/>
              <a:t>13/03/2026</a:t>
            </a:fld>
            <a:endParaRPr lang="fr-FR" dirty="0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784FC64-464A-40DF-A18E-06C100742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73B1D5C-17C0-452C-BD3B-5FAA560AB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6894007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094F26-B5D4-4CE7-8A85-CD57723A3E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E17748B-F52F-496C-BD11-3394822C58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1D21-A788-4B8D-9CD0-78CC583B12AB}" type="datetime1">
              <a:rPr lang="fr-FR" smtClean="0"/>
              <a:t>13/03/2026</a:t>
            </a:fld>
            <a:endParaRPr lang="fr-FR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DCD1313-09E9-41BE-AB16-5FA664C65C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225B3157-8A44-4564-B5B7-6F254C21A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069364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087DE60-70B3-4D6B-838F-389F16A739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0E9BD-24E9-4538-BFB7-8BC796593A73}" type="datetime1">
              <a:rPr lang="fr-FR" smtClean="0"/>
              <a:t>13/03/2026</a:t>
            </a:fld>
            <a:endParaRPr lang="fr-FR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F55B05E-1377-4789-82D3-1F35AA2C5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2F7FB97-6BB1-4E0B-831F-B9E43CF497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865110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4B6F2BD-0C0A-4755-B732-D4C33993CE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D0899A8-A6B9-46F4-9F49-D49820015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BF2DE54C-C417-4070-A6D3-BB8628DFEC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297D756-88E0-42E5-AD04-F789A81A2A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02B423-8784-4560-97EE-08FEB3D3E942}" type="datetime1">
              <a:rPr lang="fr-FR" smtClean="0"/>
              <a:t>13/03/2026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DD0BA53A-0D1C-4EE6-9023-242A327F7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135C913-FE73-4E86-AF2D-CDE888B31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861218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ECCC728-A279-4DC6-A17F-BE5F10FB8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6DB10B1B-AB65-4966-A5C1-95F840C468D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 dirty="0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E709AAA-9148-41EF-AAF7-A2E8843D417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87EB65B-1C39-4556-B65B-A6D03ECD5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938E3-8490-4770-B78D-9CE670B3D41C}" type="datetime1">
              <a:rPr lang="fr-FR" smtClean="0"/>
              <a:t>13/03/2026</a:t>
            </a:fld>
            <a:endParaRPr lang="fr-FR" dirty="0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0CBA73A-3D9D-4794-A010-EDE1775AA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Libre de droits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1FE2F6C-0FDD-4C4E-858A-2D3B6699F8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97736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6D55FD-B2F2-4282-AAA4-0B332DFD11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D365259-A640-4386-84BD-CC315A07E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41C576-B502-4B5C-AA06-3921A26DCA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BD84C1-EF59-46EC-99FF-24FFDE65E955}" type="datetime1">
              <a:rPr lang="fr-FR" smtClean="0"/>
              <a:t>13/03/2026</a:t>
            </a:fld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1CE043-A41B-4BEB-862E-885E88DDAF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 dirty="0"/>
              <a:t>Libre de droits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033CA2C-F87F-4E1C-A50D-C9430FD422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F7D97E-71B9-4DB7-9BC9-BF255CF45BEE}" type="slidenum">
              <a:rPr lang="fr-FR" smtClean="0"/>
              <a:t>‹N°›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5089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carbones-factures.org/processus-de-certification/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Relationship Id="rId9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8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openxmlformats.org/officeDocument/2006/relationships/image" Target="../media/image5.svg"/><Relationship Id="rId5" Type="http://schemas.openxmlformats.org/officeDocument/2006/relationships/image" Target="../media/image10.png"/><Relationship Id="rId10" Type="http://schemas.openxmlformats.org/officeDocument/2006/relationships/image" Target="../media/image4.png"/><Relationship Id="rId4" Type="http://schemas.openxmlformats.org/officeDocument/2006/relationships/image" Target="../media/image9.svg"/><Relationship Id="rId9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3.svg"/><Relationship Id="rId3" Type="http://schemas.openxmlformats.org/officeDocument/2006/relationships/image" Target="../media/image8.png"/><Relationship Id="rId7" Type="http://schemas.openxmlformats.org/officeDocument/2006/relationships/image" Target="../media/image1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svg"/><Relationship Id="rId11" Type="http://schemas.openxmlformats.org/officeDocument/2006/relationships/image" Target="../media/image5.svg"/><Relationship Id="rId5" Type="http://schemas.openxmlformats.org/officeDocument/2006/relationships/image" Target="../media/image10.png"/><Relationship Id="rId15" Type="http://schemas.openxmlformats.org/officeDocument/2006/relationships/image" Target="../media/image15.svg"/><Relationship Id="rId10" Type="http://schemas.openxmlformats.org/officeDocument/2006/relationships/image" Target="../media/image4.png"/><Relationship Id="rId4" Type="http://schemas.openxmlformats.org/officeDocument/2006/relationships/image" Target="../media/image9.svg"/><Relationship Id="rId9" Type="http://schemas.openxmlformats.org/officeDocument/2006/relationships/image" Target="../media/image3.svg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6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11" Type="http://schemas.openxmlformats.org/officeDocument/2006/relationships/image" Target="../media/image5.svg"/><Relationship Id="rId5" Type="http://schemas.openxmlformats.org/officeDocument/2006/relationships/image" Target="../media/image6.png"/><Relationship Id="rId10" Type="http://schemas.openxmlformats.org/officeDocument/2006/relationships/image" Target="../media/image4.png"/><Relationship Id="rId4" Type="http://schemas.openxmlformats.org/officeDocument/2006/relationships/image" Target="../media/image17.svg"/><Relationship Id="rId9" Type="http://schemas.openxmlformats.org/officeDocument/2006/relationships/image" Target="../media/image3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carbonmeasures.or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F32D7FBE-DE9F-8483-65A7-C2043234757B}"/>
              </a:ext>
            </a:extLst>
          </p:cNvPr>
          <p:cNvSpPr txBox="1"/>
          <p:nvPr/>
        </p:nvSpPr>
        <p:spPr>
          <a:xfrm>
            <a:off x="3549034" y="5293531"/>
            <a:ext cx="7097945" cy="1015663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sz="2000" dirty="0"/>
              <a:t>Mis au point par des experts bénévoles de l’économie carbone, </a:t>
            </a:r>
          </a:p>
          <a:p>
            <a:r>
              <a:rPr lang="fr-FR" sz="2000" dirty="0"/>
              <a:t>les supports de</a:t>
            </a:r>
            <a:r>
              <a:rPr lang="fr-FR" sz="2000" b="1" dirty="0"/>
              <a:t> Carbones sur factures </a:t>
            </a:r>
            <a:r>
              <a:rPr lang="fr-FR" sz="2000" dirty="0"/>
              <a:t>sont libres et gratuits, disponibles sur </a:t>
            </a:r>
            <a:r>
              <a:rPr lang="fr-FR" sz="2000" b="1" i="1" dirty="0"/>
              <a:t>carbones-factures.org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0775CF73-15C4-0889-DAA5-E6AE93A7EAA0}"/>
              </a:ext>
            </a:extLst>
          </p:cNvPr>
          <p:cNvSpPr txBox="1"/>
          <p:nvPr/>
        </p:nvSpPr>
        <p:spPr>
          <a:xfrm>
            <a:off x="620059" y="759670"/>
            <a:ext cx="10951882" cy="175593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</a:pPr>
            <a:r>
              <a:rPr lang="fr-FR" sz="2800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Tutoriel Biens et services  </a:t>
            </a:r>
          </a:p>
          <a:p>
            <a:pPr algn="ctr">
              <a:lnSpc>
                <a:spcPct val="115000"/>
              </a:lnSpc>
            </a:pPr>
            <a:r>
              <a:rPr lang="fr-FR" sz="3400" b="1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Pourquoi et comment une entreprise compte et transmet</a:t>
            </a:r>
          </a:p>
          <a:p>
            <a:pPr algn="ctr">
              <a:lnSpc>
                <a:spcPct val="115000"/>
              </a:lnSpc>
            </a:pPr>
            <a:r>
              <a:rPr lang="fr-FR" sz="3400" b="1" kern="100" dirty="0"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le contenu en émission de ses produits </a:t>
            </a:r>
          </a:p>
        </p:txBody>
      </p:sp>
      <p:pic>
        <p:nvPicPr>
          <p:cNvPr id="6" name="Image 5" descr="Une image contenant texte, Graphique, graphisme, clipart&#10;&#10;Le contenu généré par l’IA peut être incorrect.">
            <a:extLst>
              <a:ext uri="{FF2B5EF4-FFF2-40B4-BE49-F238E27FC236}">
                <a16:creationId xmlns:a16="http://schemas.microsoft.com/office/drawing/2014/main" id="{6D20BB04-09D8-58BC-516F-A12BBED860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398" y="5241043"/>
            <a:ext cx="2660477" cy="106815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86D2DA0-6E9C-B220-3121-85E108A5400A}"/>
              </a:ext>
            </a:extLst>
          </p:cNvPr>
          <p:cNvSpPr txBox="1"/>
          <p:nvPr/>
        </p:nvSpPr>
        <p:spPr>
          <a:xfrm>
            <a:off x="794152" y="3169021"/>
            <a:ext cx="10838449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kern="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ptos" panose="020B0004020202020204" pitchFamily="34" charset="0"/>
              </a:rPr>
              <a:t>-L’introduction rappelle l</a:t>
            </a:r>
            <a:r>
              <a:rPr kumimoji="0" lang="fr-FR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ptos" panose="020B0004020202020204" pitchFamily="34" charset="0"/>
              </a:rPr>
              <a:t>a menace des émissions de gaz à effet de serre (GES) et </a:t>
            </a:r>
            <a:r>
              <a:rPr lang="fr-FR" sz="2000" kern="0" dirty="0">
                <a:solidFill>
                  <a:prstClr val="black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la réponse de la concurrence environnementale</a:t>
            </a:r>
            <a:endParaRPr kumimoji="0" lang="fr-FR" sz="2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lvl="0">
              <a:defRPr/>
            </a:pPr>
            <a:r>
              <a:rPr kumimoji="0" lang="fr-FR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ptos" panose="020B0004020202020204" pitchFamily="34" charset="0"/>
              </a:rPr>
              <a:t>-La </a:t>
            </a:r>
            <a:r>
              <a:rPr kumimoji="0" lang="fr-FR" sz="200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ptos" panose="020B0004020202020204" pitchFamily="34" charset="0"/>
              </a:rPr>
              <a:t>partie 1 décrit les principes de la nouvelle </a:t>
            </a:r>
            <a:r>
              <a:rPr lang="fr-FR" sz="2000" kern="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ptos" panose="020B0004020202020204" pitchFamily="34" charset="0"/>
              </a:rPr>
              <a:t>méthode</a:t>
            </a:r>
            <a:r>
              <a:rPr kumimoji="0" lang="fr-FR" sz="200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ptos" panose="020B0004020202020204" pitchFamily="34" charset="0"/>
              </a:rPr>
              <a:t> de comptage du contenu en émission des </a:t>
            </a:r>
            <a:r>
              <a:rPr lang="fr-FR" sz="2000" kern="0" noProof="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ptos" panose="020B0004020202020204" pitchFamily="34" charset="0"/>
              </a:rPr>
              <a:t>biens et services</a:t>
            </a:r>
            <a:endParaRPr lang="fr-FR" sz="2000" kern="0" dirty="0">
              <a:solidFill>
                <a:prstClr val="black"/>
              </a:solidFill>
              <a:latin typeface="Calibri" panose="020F0502020204030204"/>
              <a:ea typeface="Times New Roman" panose="02020603050405020304" pitchFamily="18" charset="0"/>
              <a:cs typeface="Aptos" panose="020B00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ptos" panose="020B0004020202020204" pitchFamily="34" charset="0"/>
              </a:rPr>
              <a:t>-La partie 2 </a:t>
            </a:r>
            <a:r>
              <a:rPr kumimoji="0" lang="fr-FR" sz="200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ptos" panose="020B0004020202020204" pitchFamily="34" charset="0"/>
              </a:rPr>
              <a:t>décrit comment, en pratique, une entreprise compte et transmet facilement le contenu en émission </a:t>
            </a:r>
            <a:r>
              <a:rPr lang="fr-FR" sz="2000" kern="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ptos" panose="020B0004020202020204" pitchFamily="34" charset="0"/>
              </a:rPr>
              <a:t>de ce qu’elle vend</a:t>
            </a:r>
            <a:endParaRPr kumimoji="0" lang="fr-FR" sz="2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3916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209E54F-1ACD-A51F-A5C7-9C233B9923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117715B-E929-D80F-0593-2DBCE9E6E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8961" y="628978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D97E-71B9-4DB7-9BC9-BF255CF45BE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 descr="Une image contenant texte, Graphique, graphisme, clipart&#10;&#10;Le contenu généré par l’IA peut être incorrect.">
            <a:extLst>
              <a:ext uri="{FF2B5EF4-FFF2-40B4-BE49-F238E27FC236}">
                <a16:creationId xmlns:a16="http://schemas.microsoft.com/office/drawing/2014/main" id="{C64ED358-336D-AE71-9D43-53F49EAAB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69" y="5696607"/>
            <a:ext cx="1892276" cy="75972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20D1776-13B2-FEB9-4097-955C3544E1B6}"/>
              </a:ext>
            </a:extLst>
          </p:cNvPr>
          <p:cNvSpPr txBox="1"/>
          <p:nvPr/>
        </p:nvSpPr>
        <p:spPr>
          <a:xfrm>
            <a:off x="527868" y="283780"/>
            <a:ext cx="109442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Aft>
                <a:spcPts val="800"/>
              </a:spcAft>
              <a:defRPr/>
            </a:pPr>
            <a:r>
              <a:rPr lang="fr-FR" sz="2400" b="1" kern="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ptos" panose="020B0004020202020204" pitchFamily="34" charset="0"/>
              </a:rPr>
              <a:t>1</a:t>
            </a:r>
            <a:r>
              <a:rPr lang="fr-FR" sz="2400" b="1" kern="0" baseline="3000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ptos" panose="020B0004020202020204" pitchFamily="34" charset="0"/>
              </a:rPr>
              <a:t>er</a:t>
            </a:r>
            <a:r>
              <a:rPr lang="fr-FR" sz="2400" b="1" kern="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ptos" panose="020B0004020202020204" pitchFamily="34" charset="0"/>
              </a:rPr>
              <a:t> principe : un comptage produit cumulatif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ptos" panose="020B0004020202020204" pitchFamily="34" charset="0"/>
              </a:rPr>
              <a:t> (</a:t>
            </a:r>
            <a:r>
              <a:rPr lang="fr-FR" sz="2400" b="1" kern="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ptos" panose="020B0004020202020204" pitchFamily="34" charset="0"/>
              </a:rPr>
              <a:t>et</a:t>
            </a: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ptos" panose="020B0004020202020204" pitchFamily="34" charset="0"/>
              </a:rPr>
              <a:t> récursif)</a:t>
            </a:r>
            <a:endParaRPr kumimoji="0" lang="fr-FR" sz="24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AE90CFA0-C11C-FCF2-49B5-F9434141BB57}"/>
              </a:ext>
            </a:extLst>
          </p:cNvPr>
          <p:cNvSpPr txBox="1"/>
          <p:nvPr/>
        </p:nvSpPr>
        <p:spPr>
          <a:xfrm>
            <a:off x="801136" y="2781364"/>
            <a:ext cx="3224326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Contenu en</a:t>
            </a:r>
            <a:r>
              <a:rPr kumimoji="0" lang="fr-FR" sz="2000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Emission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du Produit vendu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000" kern="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Transmis par le producteur</a:t>
            </a:r>
            <a:r>
              <a:rPr kumimoji="0" lang="fr-FR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618D7CD-7225-1E7A-178A-F3DAAABECEA8}"/>
              </a:ext>
            </a:extLst>
          </p:cNvPr>
          <p:cNvSpPr txBox="1"/>
          <p:nvPr/>
        </p:nvSpPr>
        <p:spPr>
          <a:xfrm>
            <a:off x="4808211" y="2781363"/>
            <a:ext cx="3417524" cy="1015663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Contenu en Emission des </a:t>
            </a:r>
            <a:r>
              <a:rPr lang="fr-FR" sz="2000" b="1" dirty="0">
                <a:solidFill>
                  <a:prstClr val="black"/>
                </a:solidFill>
                <a:latin typeface="Calibri" panose="020F0502020204030204"/>
              </a:rPr>
              <a:t>produit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 achetés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transmis par les fournisseurs*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1D08DEF-ED73-4300-BE08-1A33CA18F1AE}"/>
              </a:ext>
            </a:extLst>
          </p:cNvPr>
          <p:cNvSpPr txBox="1"/>
          <p:nvPr/>
        </p:nvSpPr>
        <p:spPr>
          <a:xfrm>
            <a:off x="9123590" y="2935250"/>
            <a:ext cx="1996360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 ajoutée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par l’entreprise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AEB53A8-D522-2015-A5EC-47EB32B21F2D}"/>
              </a:ext>
            </a:extLst>
          </p:cNvPr>
          <p:cNvSpPr txBox="1"/>
          <p:nvPr/>
        </p:nvSpPr>
        <p:spPr>
          <a:xfrm>
            <a:off x="8402454" y="2986297"/>
            <a:ext cx="429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5BAA2867-6371-0DB2-49C3-2BA72BC6D8DD}"/>
              </a:ext>
            </a:extLst>
          </p:cNvPr>
          <p:cNvSpPr txBox="1"/>
          <p:nvPr/>
        </p:nvSpPr>
        <p:spPr>
          <a:xfrm>
            <a:off x="4212451" y="2996806"/>
            <a:ext cx="4297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3200" b="1" dirty="0">
                <a:solidFill>
                  <a:prstClr val="black"/>
                </a:solidFill>
                <a:latin typeface="Calibri" panose="020F0502020204030204"/>
              </a:rPr>
              <a:t>=</a:t>
            </a:r>
            <a:endParaRPr kumimoji="0" lang="fr-FR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ED70414-A262-A593-9D05-BD996C45FBCF}"/>
              </a:ext>
            </a:extLst>
          </p:cNvPr>
          <p:cNvSpPr txBox="1"/>
          <p:nvPr/>
        </p:nvSpPr>
        <p:spPr>
          <a:xfrm>
            <a:off x="205495" y="5507335"/>
            <a:ext cx="393084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57200" algn="l"/>
              </a:tabLst>
              <a:defRPr/>
            </a:pP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*Ou Quantité </a:t>
            </a:r>
            <a:r>
              <a:rPr lang="fr-FR" kern="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</a:t>
            </a: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fournisseur x </a:t>
            </a:r>
            <a:r>
              <a:rPr lang="fr-FR" kern="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kumimoji="0" lang="fr-FR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ontenu</a:t>
            </a: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unitaire en </a:t>
            </a:r>
            <a:r>
              <a:rPr lang="fr-FR" kern="0" noProof="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Emission</a:t>
            </a:r>
            <a:r>
              <a:rPr lang="fr-FR" kern="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de référence </a:t>
            </a: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pour ce type d’achat </a:t>
            </a:r>
            <a:r>
              <a:rPr lang="fr-FR" kern="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(ADEME ou INSEE)</a:t>
            </a: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3773905-DE20-08D6-0E3B-334982E15B2A}"/>
              </a:ext>
            </a:extLst>
          </p:cNvPr>
          <p:cNvSpPr txBox="1"/>
          <p:nvPr/>
        </p:nvSpPr>
        <p:spPr>
          <a:xfrm>
            <a:off x="8576441" y="3815079"/>
            <a:ext cx="3262565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tabLst>
                <a:tab pos="457200" algn="l"/>
              </a:tabLst>
              <a:defRPr/>
            </a:pPr>
            <a:r>
              <a:rPr lang="fr-FR" kern="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-L</a:t>
            </a: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’Emission des combustibles est dans leurs achats</a:t>
            </a:r>
          </a:p>
          <a:p>
            <a:pPr>
              <a:tabLst>
                <a:tab pos="457200" algn="l"/>
              </a:tabLst>
              <a:defRPr/>
            </a:pPr>
            <a:r>
              <a:rPr lang="fr-FR" kern="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-Pour peu d’entreprises, d’autres émissions comptées par </a:t>
            </a: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kern="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es</a:t>
            </a: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t un protocole approuvé**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EDE881D-D666-BB79-1B35-B90666032B53}"/>
              </a:ext>
            </a:extLst>
          </p:cNvPr>
          <p:cNvSpPr txBox="1"/>
          <p:nvPr/>
        </p:nvSpPr>
        <p:spPr>
          <a:xfrm>
            <a:off x="4325002" y="5291892"/>
            <a:ext cx="7325341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tabLst>
                <a:tab pos="457200" algn="l"/>
              </a:tabLst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**</a:t>
            </a: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P</a:t>
            </a:r>
            <a:r>
              <a:rPr kumimoji="0" lang="fr-FR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roductions agricoles (élevage) ou industrielles (ciment, acier, chimie…), </a:t>
            </a:r>
            <a:r>
              <a:rPr lang="fr-FR" noProof="0" dirty="0">
                <a:solidFill>
                  <a:prstClr val="black"/>
                </a:solidFill>
                <a:latin typeface="Calibri" panose="020F0502020204030204"/>
              </a:rPr>
              <a:t>compté par </a:t>
            </a:r>
            <a:r>
              <a:rPr lang="fr-FR" kern="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GHG </a:t>
            </a:r>
            <a:r>
              <a:rPr lang="fr-FR" kern="0" dirty="0" err="1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protocol</a:t>
            </a:r>
            <a:r>
              <a:rPr lang="fr-FR" kern="0" dirty="0">
                <a:solidFill>
                  <a:prstClr val="black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ou </a:t>
            </a: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Bilan Carbone en France</a:t>
            </a:r>
            <a:endParaRPr kumimoji="0" lang="fr-FR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C4C59C96-B27D-B7F7-2B99-ED958DEEBE86}"/>
              </a:ext>
            </a:extLst>
          </p:cNvPr>
          <p:cNvSpPr txBox="1"/>
          <p:nvPr/>
        </p:nvSpPr>
        <p:spPr>
          <a:xfrm>
            <a:off x="1317734" y="3797026"/>
            <a:ext cx="22048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kern="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Totalité de l’é</a:t>
            </a: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mission </a:t>
            </a:r>
          </a:p>
          <a:p>
            <a:pPr algn="ctr"/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pour </a:t>
            </a:r>
            <a:r>
              <a:rPr lang="fr-FR" kern="0" noProof="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</a:t>
            </a: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 production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8C8ADD24-CB56-6743-3B55-6C7AC964C8C3}"/>
              </a:ext>
            </a:extLst>
          </p:cNvPr>
          <p:cNvSpPr txBox="1"/>
          <p:nvPr/>
        </p:nvSpPr>
        <p:spPr>
          <a:xfrm>
            <a:off x="1100676" y="1306230"/>
            <a:ext cx="3224326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kern="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Valeur</a:t>
            </a:r>
            <a:r>
              <a:rPr kumimoji="0" lang="fr-FR" b="1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kumimoji="0" lang="fr-FR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</a:rPr>
              <a:t>du Produit vendu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kern="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Transmis par le producteur</a:t>
            </a:r>
            <a:r>
              <a:rPr kumimoji="0" lang="fr-FR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D272EDE-2D50-01B9-6453-B4F283B82F16}"/>
              </a:ext>
            </a:extLst>
          </p:cNvPr>
          <p:cNvSpPr txBox="1"/>
          <p:nvPr/>
        </p:nvSpPr>
        <p:spPr>
          <a:xfrm>
            <a:off x="4917640" y="1323145"/>
            <a:ext cx="3208308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black"/>
                </a:solidFill>
                <a:latin typeface="Calibri" panose="020F0502020204030204"/>
              </a:rPr>
              <a:t>Valeur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des </a:t>
            </a:r>
            <a:r>
              <a:rPr lang="fr-FR" b="1" dirty="0">
                <a:solidFill>
                  <a:prstClr val="black"/>
                </a:solidFill>
                <a:latin typeface="Calibri" panose="020F0502020204030204"/>
              </a:rPr>
              <a:t>produit</a:t>
            </a: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s achetés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transmis par les fournisseurs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4F432E8-B939-0210-A14E-FFCF156B4B96}"/>
              </a:ext>
            </a:extLst>
          </p:cNvPr>
          <p:cNvSpPr txBox="1"/>
          <p:nvPr/>
        </p:nvSpPr>
        <p:spPr>
          <a:xfrm>
            <a:off x="8908679" y="1323145"/>
            <a:ext cx="1732455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black"/>
                </a:solidFill>
                <a:latin typeface="Calibri" panose="020F0502020204030204"/>
              </a:rPr>
              <a:t>Valeur ajoutée </a:t>
            </a:r>
            <a:r>
              <a:rPr lang="fr-FR" dirty="0">
                <a:solidFill>
                  <a:prstClr val="black"/>
                </a:solidFill>
                <a:latin typeface="Calibri" panose="020F0502020204030204"/>
              </a:rPr>
              <a:t>par</a:t>
            </a:r>
            <a:r>
              <a:rPr kumimoji="0" lang="fr-FR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l’entreprise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4ED22EA4-4CD4-A596-DEB5-B330BA904072}"/>
              </a:ext>
            </a:extLst>
          </p:cNvPr>
          <p:cNvSpPr txBox="1"/>
          <p:nvPr/>
        </p:nvSpPr>
        <p:spPr>
          <a:xfrm>
            <a:off x="8330835" y="1461644"/>
            <a:ext cx="429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775BA9D2-584E-1A57-B483-BB5A9EDD2FFC}"/>
              </a:ext>
            </a:extLst>
          </p:cNvPr>
          <p:cNvSpPr txBox="1"/>
          <p:nvPr/>
        </p:nvSpPr>
        <p:spPr>
          <a:xfrm>
            <a:off x="4480003" y="1437598"/>
            <a:ext cx="4297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b="1" dirty="0">
                <a:solidFill>
                  <a:prstClr val="black"/>
                </a:solidFill>
                <a:latin typeface="Calibri" panose="020F0502020204030204"/>
              </a:rPr>
              <a:t>=</a:t>
            </a:r>
            <a:endParaRPr kumimoji="0" lang="fr-FR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834898D9-011E-E5D7-D4C7-A04C70A9EB50}"/>
              </a:ext>
            </a:extLst>
          </p:cNvPr>
          <p:cNvSpPr txBox="1"/>
          <p:nvPr/>
        </p:nvSpPr>
        <p:spPr>
          <a:xfrm>
            <a:off x="527868" y="764981"/>
            <a:ext cx="1017923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2000" kern="0" dirty="0">
                <a:solidFill>
                  <a:prstClr val="black"/>
                </a:solidFill>
                <a:latin typeface="Calibri" panose="020F0502020204030204" pitchFamily="34" charset="0"/>
              </a:rPr>
              <a:t>On retrouve un principe de la comptabilité en argent, cumulative (et récursive)</a:t>
            </a:r>
            <a:endParaRPr lang="fr-FR" sz="2000" dirty="0"/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7FF1F68E-8684-8621-3274-BE40B850C45D}"/>
              </a:ext>
            </a:extLst>
          </p:cNvPr>
          <p:cNvSpPr txBox="1"/>
          <p:nvPr/>
        </p:nvSpPr>
        <p:spPr>
          <a:xfrm>
            <a:off x="693683" y="1987892"/>
            <a:ext cx="38993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kern="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Totalité de la valeur pour</a:t>
            </a: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lang="fr-FR" kern="0" noProof="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s</a:t>
            </a:r>
            <a:r>
              <a:rPr kumimoji="0" lang="fr-FR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a production</a:t>
            </a:r>
            <a:endParaRPr lang="fr-FR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EC231875-0164-7155-EA35-F151DCC175DC}"/>
              </a:ext>
            </a:extLst>
          </p:cNvPr>
          <p:cNvSpPr txBox="1"/>
          <p:nvPr/>
        </p:nvSpPr>
        <p:spPr>
          <a:xfrm>
            <a:off x="4632864" y="3797026"/>
            <a:ext cx="375439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kern="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Zéro émission dans la valeur ajoutée</a:t>
            </a:r>
            <a:endParaRPr kumimoji="0" lang="fr-FR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1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  <p:bldP spid="17" grpId="0"/>
      <p:bldP spid="18" grpId="0"/>
      <p:bldP spid="20" grpId="0"/>
      <p:bldP spid="21" grpId="0"/>
      <p:bldP spid="23" grpId="0"/>
      <p:bldP spid="5" grpId="0"/>
      <p:bldP spid="7" grpId="0" animBg="1"/>
      <p:bldP spid="8" grpId="0" animBg="1"/>
      <p:bldP spid="10" grpId="0" animBg="1"/>
      <p:bldP spid="11" grpId="0"/>
      <p:bldP spid="13" grpId="0"/>
      <p:bldP spid="14" grpId="0"/>
      <p:bldP spid="2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72FFFCD-309F-9518-F6CC-DC375CA065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F4D6C5E-BC44-E383-9677-004921A23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8961" y="628978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D97E-71B9-4DB7-9BC9-BF255CF45BE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 descr="Une image contenant texte, Graphique, graphisme, clipart&#10;&#10;Le contenu généré par l’IA peut être incorrect.">
            <a:extLst>
              <a:ext uri="{FF2B5EF4-FFF2-40B4-BE49-F238E27FC236}">
                <a16:creationId xmlns:a16="http://schemas.microsoft.com/office/drawing/2014/main" id="{68D0A05C-5CF1-6E1F-9A7C-42F8947FC2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69" y="5696607"/>
            <a:ext cx="1892276" cy="75972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AA68A75-1205-421D-826E-D1FED70E3221}"/>
              </a:ext>
            </a:extLst>
          </p:cNvPr>
          <p:cNvSpPr txBox="1"/>
          <p:nvPr/>
        </p:nvSpPr>
        <p:spPr>
          <a:xfrm>
            <a:off x="527868" y="1714070"/>
            <a:ext cx="11136262" cy="2492990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lvl="0"/>
            <a:r>
              <a:rPr lang="fr-FR" sz="2000" dirty="0"/>
              <a:t>L’entreprise compte son contenu en émission unitaire comme son prix de revint unitaire : </a:t>
            </a:r>
          </a:p>
          <a:p>
            <a:pPr lvl="0" algn="ctr"/>
            <a:r>
              <a:rPr lang="fr-FR" sz="2000" b="1" dirty="0"/>
              <a:t>Elle divise le contenu en Emission de la production par la quantité vendue</a:t>
            </a:r>
          </a:p>
          <a:p>
            <a:pPr lvl="0" algn="ctr"/>
            <a:endParaRPr lang="fr-FR" sz="800" b="1" dirty="0"/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fr-FR" sz="2000" dirty="0"/>
              <a:t>Sur l’activité de l’exercice et les flux du compte d’exploitation, sans comptabilité analytique</a:t>
            </a:r>
          </a:p>
          <a:p>
            <a:pPr marL="1257300" lvl="2" indent="-342900">
              <a:buFont typeface="Wingdings" panose="05000000000000000000" pitchFamily="2" charset="2"/>
              <a:buChar char="ü"/>
            </a:pPr>
            <a:r>
              <a:rPr lang="fr-FR" sz="2000" dirty="0"/>
              <a:t>Soit sur les flux de chaque compte analytique si elle tient une comptabilité analytique</a:t>
            </a:r>
          </a:p>
          <a:p>
            <a:endParaRPr lang="fr-FR" sz="800" dirty="0"/>
          </a:p>
          <a:p>
            <a:r>
              <a:rPr lang="fr-FR" sz="2000" dirty="0"/>
              <a:t>Conséquence importante : tous les choix d’imputation du comptable sont strictement repris</a:t>
            </a:r>
          </a:p>
          <a:p>
            <a:endParaRPr lang="fr-FR" sz="2000" dirty="0"/>
          </a:p>
          <a:p>
            <a:pPr algn="ctr"/>
            <a:r>
              <a:rPr lang="fr-FR" sz="2000" b="1" i="1" dirty="0"/>
              <a:t>Un comptage en partie simple plutôt qu’une comptabilité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C76D49B9-22F3-C6B7-89A9-05C02492827A}"/>
              </a:ext>
            </a:extLst>
          </p:cNvPr>
          <p:cNvSpPr txBox="1"/>
          <p:nvPr/>
        </p:nvSpPr>
        <p:spPr>
          <a:xfrm>
            <a:off x="527867" y="525681"/>
            <a:ext cx="10602587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ptos" panose="020B0004020202020204" pitchFamily="34" charset="0"/>
              </a:rPr>
              <a:t>Principe 2, </a:t>
            </a:r>
            <a:r>
              <a:rPr lang="fr-FR" sz="2300" b="1" kern="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ptos" panose="020B0004020202020204" pitchFamily="34" charset="0"/>
              </a:rPr>
              <a:t>l</a:t>
            </a:r>
            <a:r>
              <a:rPr kumimoji="0" lang="fr-FR" sz="2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ptos" panose="020B0004020202020204" pitchFamily="34" charset="0"/>
              </a:rPr>
              <a:t>e comptage repose sur les flux tracés dans les comptes annuels de l’entreprise</a:t>
            </a:r>
            <a:endParaRPr kumimoji="0" lang="fr-FR" sz="2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8914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6515D46-9027-82D8-08EE-7A44D63DD7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928F21E-4402-7648-8561-B4DE52C06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8961" y="628978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D97E-71B9-4DB7-9BC9-BF255CF45BE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 descr="Une image contenant texte, Graphique, graphisme, clipart&#10;&#10;Le contenu généré par l’IA peut être incorrect.">
            <a:extLst>
              <a:ext uri="{FF2B5EF4-FFF2-40B4-BE49-F238E27FC236}">
                <a16:creationId xmlns:a16="http://schemas.microsoft.com/office/drawing/2014/main" id="{3F1C8027-BB8B-EC52-2927-963375FCA9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69" y="5696607"/>
            <a:ext cx="1892276" cy="759727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74DF8497-94B6-4626-06FA-21B3A0C5B41A}"/>
              </a:ext>
            </a:extLst>
          </p:cNvPr>
          <p:cNvSpPr txBox="1"/>
          <p:nvPr/>
        </p:nvSpPr>
        <p:spPr>
          <a:xfrm>
            <a:off x="527868" y="408509"/>
            <a:ext cx="924675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3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ptos" panose="020B0004020202020204" pitchFamily="34" charset="0"/>
              </a:rPr>
              <a:t>Principe 3, le comptage respecte l’équilibre entre Emission de production et Emission transmise aux clients</a:t>
            </a:r>
            <a:endParaRPr kumimoji="0" lang="fr-FR" sz="23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FF72A851-5C23-8FD6-3BC2-C624D28D1BBB}"/>
              </a:ext>
            </a:extLst>
          </p:cNvPr>
          <p:cNvSpPr txBox="1"/>
          <p:nvPr/>
        </p:nvSpPr>
        <p:spPr>
          <a:xfrm>
            <a:off x="527868" y="1339204"/>
            <a:ext cx="10781263" cy="187743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L’entreprise n’est pas censée transmettre plus ou moins d’émission qu’il ne lui en a fallu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Elle minimise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l’écart de transmission,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entre Emission produite et transmise, en % de l’émission produite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Elle minimise l’écart à chaque clôture</a:t>
            </a:r>
          </a:p>
          <a:p>
            <a:pPr marL="1257300" marR="0" lvl="2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Elle le compense l’exercice suivant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53269547-FB05-618C-7C03-C7935BC216D3}"/>
              </a:ext>
            </a:extLst>
          </p:cNvPr>
          <p:cNvSpPr txBox="1"/>
          <p:nvPr/>
        </p:nvSpPr>
        <p:spPr>
          <a:xfrm>
            <a:off x="527868" y="3501338"/>
            <a:ext cx="101909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ptos" panose="020B0004020202020204" pitchFamily="34" charset="0"/>
              </a:rPr>
              <a:t>Rappel des </a:t>
            </a:r>
            <a:r>
              <a:rPr lang="fr-FR" sz="2400" b="1" kern="0" dirty="0">
                <a:solidFill>
                  <a:prstClr val="black"/>
                </a:solidFill>
                <a:latin typeface="Calibri" panose="020F0502020204030204"/>
                <a:ea typeface="Times New Roman" panose="02020603050405020304" pitchFamily="18" charset="0"/>
                <a:cs typeface="Aptos" panose="020B0004020202020204" pitchFamily="34" charset="0"/>
              </a:rPr>
              <a:t>trois principes</a:t>
            </a:r>
            <a:endParaRPr kumimoji="0" lang="fr-FR" sz="2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E8C2D6A-C36B-651F-84A5-AD6CFC4CB272}"/>
              </a:ext>
            </a:extLst>
          </p:cNvPr>
          <p:cNvSpPr txBox="1"/>
          <p:nvPr/>
        </p:nvSpPr>
        <p:spPr>
          <a:xfrm>
            <a:off x="527868" y="4126555"/>
            <a:ext cx="9215222" cy="15286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257300" lvl="2" indent="-342900"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fr-FR" sz="2000" kern="0" dirty="0">
                <a:solidFill>
                  <a:prstClr val="black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Un comptage produit cumulatif (et récursif)</a:t>
            </a:r>
          </a:p>
          <a:p>
            <a:pPr marL="1257300" lvl="2" indent="-342900"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kumimoji="0" lang="fr-FR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ptos" panose="020B0004020202020204" pitchFamily="34" charset="0"/>
              </a:rPr>
              <a:t>Qui</a:t>
            </a:r>
            <a:r>
              <a:rPr kumimoji="0" lang="fr-FR" sz="200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ptos" panose="020B0004020202020204" pitchFamily="34" charset="0"/>
              </a:rPr>
              <a:t> </a:t>
            </a:r>
            <a:r>
              <a:rPr kumimoji="0" lang="fr-FR" sz="200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ptos" panose="020B0004020202020204" pitchFamily="34" charset="0"/>
              </a:rPr>
              <a:t>repose sur les flux tracés dans les comptes annuels de l’entreprise</a:t>
            </a:r>
          </a:p>
          <a:p>
            <a:pPr marL="1257300" lvl="2" indent="-342900"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fr-FR" sz="2000" kern="0" dirty="0">
                <a:solidFill>
                  <a:prstClr val="black"/>
                </a:solidFill>
                <a:ea typeface="Times New Roman" panose="02020603050405020304" pitchFamily="18" charset="0"/>
                <a:cs typeface="Aptos" panose="020B0004020202020204" pitchFamily="34" charset="0"/>
              </a:rPr>
              <a:t>Qui respecte l’équilibre entre l’émission de production et l’émission transmise aux clients</a:t>
            </a:r>
            <a:endParaRPr kumimoji="0" lang="fr-FR" sz="200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Times New Roman" panose="02020603050405020304" pitchFamily="18" charset="0"/>
              <a:cs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034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5E195FF-2A85-B4BC-D884-893AD2C7C4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0FDA9353-679C-3CC4-3496-B37C62597EDB}"/>
              </a:ext>
            </a:extLst>
          </p:cNvPr>
          <p:cNvSpPr txBox="1"/>
          <p:nvPr/>
        </p:nvSpPr>
        <p:spPr>
          <a:xfrm>
            <a:off x="527869" y="954523"/>
            <a:ext cx="11136262" cy="4216539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2000" kern="0" dirty="0">
                <a:solidFill>
                  <a:srgbClr val="0070C0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Une entreprise</a:t>
            </a:r>
            <a:r>
              <a:rPr lang="fr-FR" sz="2000" kern="0" dirty="0">
                <a:solidFill>
                  <a:srgbClr val="0070C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comptable facture dans l’année 1000 heures de comptabilité à 60€ (60.000€ de CA)</a:t>
            </a:r>
            <a:endParaRPr lang="fr-FR" sz="800" kern="0" dirty="0">
              <a:solidFill>
                <a:srgbClr val="0070C0"/>
              </a:solidFill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sz="2000" kern="0" dirty="0">
                <a:solidFill>
                  <a:srgbClr val="0070C0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Elle a estimé </a:t>
            </a:r>
            <a:r>
              <a:rPr lang="fr-FR" sz="2000" kern="0" dirty="0">
                <a:solidFill>
                  <a:srgbClr val="0070C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fr-FR" sz="2000" i="1" kern="0" dirty="0">
                <a:solidFill>
                  <a:srgbClr val="0070C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on verra comment dans la seconde partie)</a:t>
            </a:r>
            <a:r>
              <a:rPr lang="fr-FR" sz="2000" kern="0" dirty="0">
                <a:solidFill>
                  <a:srgbClr val="0070C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2000" kern="0" dirty="0">
                <a:solidFill>
                  <a:srgbClr val="0070C0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le </a:t>
            </a:r>
            <a:r>
              <a:rPr lang="fr-FR" sz="2000" b="1" kern="0" dirty="0">
                <a:solidFill>
                  <a:srgbClr val="0070C0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contenu en émission </a:t>
            </a:r>
            <a:r>
              <a:rPr lang="fr-FR" sz="2000" kern="0" dirty="0">
                <a:solidFill>
                  <a:srgbClr val="0070C0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de sa production annuelle : 2,5 tonnes </a:t>
            </a:r>
            <a:r>
              <a:rPr lang="fr-FR" sz="2000" kern="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d’éq.CO</a:t>
            </a:r>
            <a:r>
              <a:rPr lang="fr-FR" sz="2000" kern="0" baseline="-25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endParaRPr lang="fr-FR" sz="800" kern="0" dirty="0">
              <a:solidFill>
                <a:srgbClr val="0070C0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800100" lvl="1" indent="-342900">
              <a:buFont typeface="Wingdings" panose="05000000000000000000" pitchFamily="2" charset="2"/>
              <a:buChar char="ü"/>
              <a:defRPr/>
            </a:pPr>
            <a:r>
              <a:rPr lang="fr-FR" sz="2000" kern="0" dirty="0">
                <a:solidFill>
                  <a:srgbClr val="0070C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Si elle facture en </a:t>
            </a:r>
            <a:r>
              <a:rPr lang="fr-FR" sz="2000" b="1" kern="0" dirty="0">
                <a:solidFill>
                  <a:srgbClr val="0070C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heures,</a:t>
            </a:r>
            <a:r>
              <a:rPr lang="fr-FR" sz="2000" kern="0" dirty="0">
                <a:solidFill>
                  <a:srgbClr val="0070C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le contenu unitaire en émission est 2,5kg par heure facturée (2500kg divisé par 1000h)</a:t>
            </a:r>
          </a:p>
          <a:p>
            <a:pPr marL="800100" lvl="1" indent="-342900">
              <a:buFont typeface="Wingdings" panose="05000000000000000000" pitchFamily="2" charset="2"/>
              <a:buChar char="ü"/>
              <a:defRPr/>
            </a:pPr>
            <a:r>
              <a:rPr lang="fr-FR" sz="2000" kern="0" dirty="0">
                <a:solidFill>
                  <a:srgbClr val="0070C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Si elle facture en </a:t>
            </a:r>
            <a:r>
              <a:rPr lang="fr-FR" sz="2000" b="1" kern="0" dirty="0">
                <a:solidFill>
                  <a:srgbClr val="0070C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euros</a:t>
            </a:r>
            <a:r>
              <a:rPr lang="fr-FR" sz="2000" kern="0" dirty="0">
                <a:solidFill>
                  <a:srgbClr val="0070C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, le contenu unitaire est 42g par euro (2500kg divisé par 60.000€)</a:t>
            </a:r>
            <a:endParaRPr lang="fr-FR" sz="800" kern="0" dirty="0">
              <a:solidFill>
                <a:srgbClr val="0070C0"/>
              </a:solidFill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fr-FR" sz="2000" kern="0" dirty="0">
                <a:solidFill>
                  <a:srgbClr val="0070C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Le contenu transmis sur la  facture est identique (pour 10h à 600€ : 25 kg </a:t>
            </a:r>
            <a:r>
              <a:rPr lang="fr-FR" sz="2000" kern="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d’éq.CO</a:t>
            </a:r>
            <a:r>
              <a:rPr lang="fr-FR" sz="2000" kern="0" baseline="-25000" dirty="0">
                <a:solidFill>
                  <a:srgbClr val="0070C0"/>
                </a:solidFill>
                <a:latin typeface="Arial" panose="020B0604020202020204" pitchFamily="34" charset="0"/>
                <a:ea typeface="Times New Roman" panose="02020603050405020304" pitchFamily="18" charset="0"/>
              </a:rPr>
              <a:t>2</a:t>
            </a:r>
            <a:r>
              <a:rPr lang="fr-FR" sz="2000" dirty="0">
                <a:solidFill>
                  <a:srgbClr val="0070C0"/>
                </a:solidFill>
              </a:rPr>
              <a:t>)</a:t>
            </a:r>
          </a:p>
          <a:p>
            <a:pPr>
              <a:defRPr/>
            </a:pPr>
            <a:endParaRPr lang="fr-FR" sz="800" dirty="0">
              <a:solidFill>
                <a:srgbClr val="0070C0"/>
              </a:solidFill>
            </a:endParaRPr>
          </a:p>
          <a:p>
            <a:pPr lvl="0">
              <a:defRPr/>
            </a:pPr>
            <a:r>
              <a:rPr lang="fr-FR" sz="2000" dirty="0">
                <a:solidFill>
                  <a:srgbClr val="0070C0"/>
                </a:solidFill>
              </a:rPr>
              <a:t>Exemple d’un embryon de comptabilité analytique</a:t>
            </a:r>
          </a:p>
          <a:p>
            <a:pPr lvl="0">
              <a:defRPr/>
            </a:pPr>
            <a:r>
              <a:rPr lang="fr-FR" sz="2000" dirty="0">
                <a:solidFill>
                  <a:srgbClr val="0070C0"/>
                </a:solidFill>
              </a:rPr>
              <a:t>L’entreprise effectue ses heures de comptabilité a) dans ses bureaux ou b) dans ceux du client</a:t>
            </a:r>
          </a:p>
          <a:p>
            <a:pPr lvl="0">
              <a:defRPr/>
            </a:pPr>
            <a:r>
              <a:rPr lang="fr-FR" sz="2000" dirty="0">
                <a:solidFill>
                  <a:srgbClr val="0070C0"/>
                </a:solidFill>
              </a:rPr>
              <a:t>Elle a un suivi analytique des frais de déplacement facturés séparément au km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fr-FR" sz="2000" dirty="0">
                <a:solidFill>
                  <a:srgbClr val="0070C0"/>
                </a:solidFill>
              </a:rPr>
              <a:t>Elle va compter séparément le contenu en émission des achats liés aux déplacements</a:t>
            </a:r>
          </a:p>
          <a:p>
            <a:pPr marL="914400" lvl="1" indent="-457200">
              <a:buFont typeface="+mj-lt"/>
              <a:buAutoNum type="arabicPeriod"/>
              <a:defRPr/>
            </a:pPr>
            <a:r>
              <a:rPr lang="fr-FR" sz="2000" dirty="0">
                <a:solidFill>
                  <a:srgbClr val="0070C0"/>
                </a:solidFill>
              </a:rPr>
              <a:t>Le diviser par le nombre de km de déplacements pour un contenu unitaire transmis avec la facture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958D6F1-2949-7FB4-BC9A-2EC444108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8961" y="628978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D97E-71B9-4DB7-9BC9-BF255CF45BE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 descr="Une image contenant texte, Graphique, graphisme, clipart&#10;&#10;Le contenu généré par l’IA peut être incorrect.">
            <a:extLst>
              <a:ext uri="{FF2B5EF4-FFF2-40B4-BE49-F238E27FC236}">
                <a16:creationId xmlns:a16="http://schemas.microsoft.com/office/drawing/2014/main" id="{496E104E-2DAD-B38E-9766-1CF2B00550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69" y="5696607"/>
            <a:ext cx="1892276" cy="759727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3ED25ABF-F39E-C7EA-9E65-486DA6671DD7}"/>
              </a:ext>
            </a:extLst>
          </p:cNvPr>
          <p:cNvSpPr txBox="1"/>
          <p:nvPr/>
        </p:nvSpPr>
        <p:spPr>
          <a:xfrm>
            <a:off x="527869" y="312558"/>
            <a:ext cx="11136262" cy="492122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kern="10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Un exemple simplifié de comptage</a:t>
            </a:r>
            <a:endParaRPr kumimoji="0" lang="fr-FR" sz="24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474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A8CB98A-AD4A-19FF-68DC-75567F063B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3742C9D-9324-108C-9BFE-5F1DFEB29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8961" y="628978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D97E-71B9-4DB7-9BC9-BF255CF45BE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 descr="Une image contenant Graphique, logo, clipart, graphisme&#10;&#10;Le contenu généré par l’IA peut être incorrect.">
            <a:extLst>
              <a:ext uri="{FF2B5EF4-FFF2-40B4-BE49-F238E27FC236}">
                <a16:creationId xmlns:a16="http://schemas.microsoft.com/office/drawing/2014/main" id="{7BC23B7D-3698-DFFF-19BA-25FD5590FE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858" y="5459668"/>
            <a:ext cx="1926359" cy="111099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EACEA44F-11CF-944C-52F1-22F4258A63D5}"/>
              </a:ext>
            </a:extLst>
          </p:cNvPr>
          <p:cNvSpPr txBox="1"/>
          <p:nvPr/>
        </p:nvSpPr>
        <p:spPr>
          <a:xfrm>
            <a:off x="788630" y="420283"/>
            <a:ext cx="1046648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 exemple de </a:t>
            </a:r>
            <a:r>
              <a:rPr lang="fr-FR" sz="2400" b="1" dirty="0">
                <a:latin typeface="Calibri" panose="020F0502020204030204"/>
              </a:rPr>
              <a:t>t</a:t>
            </a:r>
            <a:r>
              <a:rPr kumimoji="0" lang="fr-FR" sz="2400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ransmission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fr-FR" sz="2400" b="1" dirty="0"/>
              <a:t>au client sur la facture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B2AEC27-53AF-0C7A-48CB-5E3EA09AFD9A}"/>
              </a:ext>
            </a:extLst>
          </p:cNvPr>
          <p:cNvSpPr txBox="1"/>
          <p:nvPr/>
        </p:nvSpPr>
        <p:spPr>
          <a:xfrm>
            <a:off x="1413153" y="1422970"/>
            <a:ext cx="8981578" cy="1877437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(…)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Prix HT							 </a:t>
            </a: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600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,00 €</a:t>
            </a: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Prélèvement sécurisé par CB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Solde exigible 						  0,00€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Contenu </a:t>
            </a:r>
            <a:r>
              <a:rPr lang="fr-FR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 l’émission de gaz à effet de serre 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de</a:t>
            </a:r>
            <a:r>
              <a:rPr kumimoji="0" lang="fr-FR" sz="18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la vent</a:t>
            </a: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e*	25 kg éq</a:t>
            </a:r>
            <a:r>
              <a:rPr kumimoji="0" lang="fr-FR" sz="1800" b="1" i="0" u="none" strike="noStrike" kern="1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CO</a:t>
            </a:r>
            <a:r>
              <a:rPr kumimoji="0" lang="fr-FR" sz="1800" b="1" i="0" u="none" strike="noStrike" kern="100" cap="none" spc="0" normalizeH="0" baseline="-2500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 </a:t>
            </a:r>
            <a:r>
              <a:rPr lang="fr-FR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</a:t>
            </a:r>
          </a:p>
          <a:p>
            <a:pPr lvl="0">
              <a:defRPr/>
            </a:pPr>
            <a:r>
              <a:rPr lang="fr-FR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soit 42 grammes d’émission par euro</a:t>
            </a:r>
            <a:endParaRPr kumimoji="0" lang="fr-FR" sz="1800" b="1" i="0" u="none" strike="noStrike" kern="100" cap="none" spc="0" normalizeH="0" baseline="-2500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4480C428-9E6B-095D-49EC-93697E1AA80A}"/>
              </a:ext>
            </a:extLst>
          </p:cNvPr>
          <p:cNvSpPr txBox="1"/>
          <p:nvPr/>
        </p:nvSpPr>
        <p:spPr>
          <a:xfrm>
            <a:off x="1413153" y="3742746"/>
            <a:ext cx="9643730" cy="1323439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fr-FR" sz="2000" noProof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*Ce contenu est l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’émission de gaz à effet de serre nécessaire à la prestation facturée, </a:t>
            </a:r>
            <a:r>
              <a:rPr lang="fr-FR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estim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ée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de façon rigoureuse et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comparable (</a:t>
            </a:r>
            <a:r>
              <a:rPr lang="fr-FR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méthode</a:t>
            </a:r>
            <a:r>
              <a:rPr kumimoji="0" lang="fr-FR" sz="2000" b="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cumulative comptable)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Nous participons à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 </a:t>
            </a:r>
            <a:r>
              <a:rPr lang="fr-FR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bonne pratique </a:t>
            </a:r>
            <a:r>
              <a:rPr kumimoji="0" lang="fr-FR" sz="2000" b="1" i="1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Label Transmission</a:t>
            </a:r>
            <a:r>
              <a:rPr kumimoji="0" lang="fr-FR" sz="20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</a:t>
            </a:r>
            <a:r>
              <a:rPr kumimoji="0" lang="fr-FR" sz="2000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transmettant le contenu 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à </a:t>
            </a:r>
            <a:r>
              <a:rPr lang="fr-FR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nos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clients et en le réduisant dès que c’est possible</a:t>
            </a:r>
            <a:r>
              <a:rPr lang="fr-FR" sz="2000" noProof="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(</a:t>
            </a:r>
            <a:r>
              <a:rPr kumimoji="0" lang="fr-FR" sz="2000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labeltransmission</a:t>
            </a:r>
            <a:r>
              <a:rPr lang="fr-FR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r>
              <a:rPr lang="fr-FR" sz="2000" dirty="0" err="1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org</a:t>
            </a:r>
            <a:r>
              <a:rPr lang="fr-FR" sz="2000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fr-FR" sz="20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86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BB2B273-5C93-7749-2443-289131C8CD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èche : droite 8">
            <a:extLst>
              <a:ext uri="{FF2B5EF4-FFF2-40B4-BE49-F238E27FC236}">
                <a16:creationId xmlns:a16="http://schemas.microsoft.com/office/drawing/2014/main" id="{382D7250-964B-0E57-C699-3AC91ABF946A}"/>
              </a:ext>
            </a:extLst>
          </p:cNvPr>
          <p:cNvSpPr/>
          <p:nvPr/>
        </p:nvSpPr>
        <p:spPr>
          <a:xfrm rot="5400000">
            <a:off x="7928494" y="2038631"/>
            <a:ext cx="1215105" cy="606256"/>
          </a:xfrm>
          <a:prstGeom prst="rightArrow">
            <a:avLst>
              <a:gd name="adj1" fmla="val 50000"/>
              <a:gd name="adj2" fmla="val 57877"/>
            </a:avLst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F5F4D36-E902-CEF4-5F96-4BF00B4B9E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8961" y="628978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D97E-71B9-4DB7-9BC9-BF255CF45BE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Image 4" descr="Une image contenant Graphique, logo, clipart, graphisme&#10;&#10;Le contenu généré par l’IA peut être incorrect.">
            <a:extLst>
              <a:ext uri="{FF2B5EF4-FFF2-40B4-BE49-F238E27FC236}">
                <a16:creationId xmlns:a16="http://schemas.microsoft.com/office/drawing/2014/main" id="{62E13C31-4C5E-C5CE-DA0B-F337FB81BD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858" y="5459668"/>
            <a:ext cx="1926359" cy="1110998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8751B88-D84E-39B7-6BDB-9221D8C7AEFD}"/>
              </a:ext>
            </a:extLst>
          </p:cNvPr>
          <p:cNvSpPr txBox="1"/>
          <p:nvPr/>
        </p:nvSpPr>
        <p:spPr>
          <a:xfrm>
            <a:off x="734472" y="383120"/>
            <a:ext cx="1072305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400" b="1" dirty="0">
                <a:solidFill>
                  <a:prstClr val="black"/>
                </a:solidFill>
                <a:latin typeface="Calibri" panose="020F0502020204030204"/>
              </a:rPr>
              <a:t>L’intérêt pour l’entreprise de cette bonne pratique de comptage-transmission</a:t>
            </a:r>
            <a:endParaRPr kumimoji="0" lang="fr-FR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211B8C3-C5B0-8CDB-2570-62E83958F5E8}"/>
              </a:ext>
            </a:extLst>
          </p:cNvPr>
          <p:cNvSpPr txBox="1"/>
          <p:nvPr/>
        </p:nvSpPr>
        <p:spPr>
          <a:xfrm>
            <a:off x="3071082" y="5661638"/>
            <a:ext cx="6064466" cy="400110"/>
          </a:xfrm>
          <a:prstGeom prst="rect">
            <a:avLst/>
          </a:prstGeom>
          <a:solidFill>
            <a:schemeClr val="bg1"/>
          </a:solidFill>
          <a:ln w="1905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sz="2000" b="1" dirty="0">
                <a:solidFill>
                  <a:srgbClr val="0070C0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Nous passons à la partie 2 et au comptage pratique</a:t>
            </a:r>
            <a:endParaRPr lang="fr-FR" b="1" dirty="0">
              <a:solidFill>
                <a:srgbClr val="0070C0"/>
              </a:solidFill>
            </a:endParaRP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592CF46-B9CB-8CC1-7134-94D1CAE9978B}"/>
              </a:ext>
            </a:extLst>
          </p:cNvPr>
          <p:cNvSpPr txBox="1"/>
          <p:nvPr/>
        </p:nvSpPr>
        <p:spPr>
          <a:xfrm>
            <a:off x="1986943" y="1275606"/>
            <a:ext cx="2101585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prstClr val="black"/>
                </a:solidFill>
              </a:rPr>
              <a:t>Une charge limitée</a:t>
            </a:r>
            <a:endParaRPr lang="fr-FR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217E3E5-1AAB-F850-7A99-E3452D47E6C5}"/>
              </a:ext>
            </a:extLst>
          </p:cNvPr>
          <p:cNvSpPr txBox="1"/>
          <p:nvPr/>
        </p:nvSpPr>
        <p:spPr>
          <a:xfrm>
            <a:off x="7633961" y="1275606"/>
            <a:ext cx="1793812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prstClr val="black"/>
                </a:solidFill>
              </a:rPr>
              <a:t>Un levier de compétitivité</a:t>
            </a:r>
            <a:endParaRPr lang="fr-FR" sz="2000" b="1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152E297-F7BC-DBDB-CA2C-C3CC237D0E08}"/>
              </a:ext>
            </a:extLst>
          </p:cNvPr>
          <p:cNvSpPr txBox="1"/>
          <p:nvPr/>
        </p:nvSpPr>
        <p:spPr>
          <a:xfrm>
            <a:off x="5082939" y="1275606"/>
            <a:ext cx="1514149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000" b="1" dirty="0">
                <a:solidFill>
                  <a:prstClr val="black"/>
                </a:solidFill>
              </a:rPr>
              <a:t>Une preuve de RSE</a:t>
            </a:r>
            <a:endParaRPr lang="fr-FR" sz="20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1133AE7-C9F4-307E-9C17-A924C75C5BFD}"/>
              </a:ext>
            </a:extLst>
          </p:cNvPr>
          <p:cNvSpPr txBox="1"/>
          <p:nvPr/>
        </p:nvSpPr>
        <p:spPr>
          <a:xfrm>
            <a:off x="1705433" y="2108077"/>
            <a:ext cx="263533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dirty="0">
                <a:solidFill>
                  <a:prstClr val="black"/>
                </a:solidFill>
              </a:rPr>
              <a:t>-Données gratuites </a:t>
            </a:r>
          </a:p>
          <a:p>
            <a:pPr lvl="0">
              <a:defRPr/>
            </a:pPr>
            <a:r>
              <a:rPr lang="fr-FR" sz="2000" dirty="0">
                <a:solidFill>
                  <a:prstClr val="black"/>
                </a:solidFill>
              </a:rPr>
              <a:t>-2 heures/an pour une PME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78E4418-9C95-818F-5426-AC3AE08A4637}"/>
              </a:ext>
            </a:extLst>
          </p:cNvPr>
          <p:cNvSpPr txBox="1"/>
          <p:nvPr/>
        </p:nvSpPr>
        <p:spPr>
          <a:xfrm>
            <a:off x="5153746" y="2108077"/>
            <a:ext cx="13725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dirty="0">
                <a:solidFill>
                  <a:prstClr val="black"/>
                </a:solidFill>
              </a:rPr>
              <a:t>concrète et rassurante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D08EC5F6-1E43-4F76-2132-F5E4D675A03B}"/>
              </a:ext>
            </a:extLst>
          </p:cNvPr>
          <p:cNvSpPr txBox="1"/>
          <p:nvPr/>
        </p:nvSpPr>
        <p:spPr>
          <a:xfrm>
            <a:off x="7042171" y="2999296"/>
            <a:ext cx="2974185" cy="70788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fr-FR" sz="2000" b="1" kern="0" dirty="0"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compétitivité ZEN* = compétitivité en argent** 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F6029F55-F828-81F8-E232-EE0E4215C83C}"/>
              </a:ext>
            </a:extLst>
          </p:cNvPr>
          <p:cNvSpPr txBox="1"/>
          <p:nvPr/>
        </p:nvSpPr>
        <p:spPr>
          <a:xfrm>
            <a:off x="7382341" y="3679184"/>
            <a:ext cx="235561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fr-FR" sz="2000" kern="0" dirty="0">
                <a:ea typeface="Aptos" panose="020B0004020202020204" pitchFamily="34" charset="0"/>
                <a:cs typeface="Times New Roman" panose="02020603050405020304" pitchFamily="18" charset="0"/>
              </a:rPr>
              <a:t>(comme la qualité)</a:t>
            </a:r>
            <a:endParaRPr lang="fr-FR" sz="2000" b="1" kern="0" dirty="0"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4EB318FF-28E0-EBC0-FA87-FC7BE3230E1B}"/>
              </a:ext>
            </a:extLst>
          </p:cNvPr>
          <p:cNvSpPr txBox="1"/>
          <p:nvPr/>
        </p:nvSpPr>
        <p:spPr>
          <a:xfrm>
            <a:off x="734471" y="4219312"/>
            <a:ext cx="1073768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fr-FR" sz="2000" kern="0" dirty="0"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*</a:t>
            </a:r>
            <a:r>
              <a:rPr lang="fr-FR" sz="2000" kern="0" dirty="0">
                <a:solidFill>
                  <a:prstClr val="black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Ecart du contenu unitaire d’Emission avec la concurrence</a:t>
            </a:r>
            <a:r>
              <a:rPr lang="fr-FR" sz="2000" b="1" kern="0" dirty="0">
                <a:solidFill>
                  <a:prstClr val="black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  <a:p>
            <a:pPr lvl="0">
              <a:defRPr/>
            </a:pPr>
            <a:r>
              <a:rPr lang="fr-FR" sz="2000" b="1" kern="0" dirty="0">
                <a:solidFill>
                  <a:prstClr val="black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 </a:t>
            </a:r>
            <a:r>
              <a:rPr lang="fr-FR" sz="2000" kern="0" dirty="0">
                <a:solidFill>
                  <a:prstClr val="black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(</a:t>
            </a:r>
            <a:r>
              <a:rPr lang="fr-FR" sz="2000" kern="0" dirty="0"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s</a:t>
            </a:r>
            <a:r>
              <a:rPr lang="fr-FR" sz="2000" kern="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 des références moyennes ADEME, INSEE…)</a:t>
            </a:r>
          </a:p>
          <a:p>
            <a:r>
              <a:rPr lang="fr-FR" sz="2000" kern="0" dirty="0">
                <a:ea typeface="Aptos" panose="020B0004020202020204" pitchFamily="34" charset="0"/>
                <a:cs typeface="Times New Roman" panose="02020603050405020304" pitchFamily="18" charset="0"/>
              </a:rPr>
              <a:t>**Pondérée par la sensibilité des clients et des pouvoirs publics aux  GES</a:t>
            </a:r>
            <a:endParaRPr lang="fr-FR" sz="2000" dirty="0"/>
          </a:p>
        </p:txBody>
      </p:sp>
    </p:spTree>
    <p:extLst>
      <p:ext uri="{BB962C8B-B14F-4D97-AF65-F5344CB8AC3E}">
        <p14:creationId xmlns:p14="http://schemas.microsoft.com/office/powerpoint/2010/main" val="32428416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animBg="1"/>
      <p:bldP spid="2" grpId="0" animBg="1"/>
      <p:bldP spid="3" grpId="0" animBg="1"/>
      <p:bldP spid="7" grpId="0" animBg="1"/>
      <p:bldP spid="11" grpId="0"/>
      <p:bldP spid="12" grpId="0"/>
      <p:bldP spid="13" grpId="0" animBg="1"/>
      <p:bldP spid="14" grpId="0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1A0BF26-6071-FE46-4A1B-994F6080D0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oneTexte 8">
            <a:extLst>
              <a:ext uri="{FF2B5EF4-FFF2-40B4-BE49-F238E27FC236}">
                <a16:creationId xmlns:a16="http://schemas.microsoft.com/office/drawing/2014/main" id="{9E21E992-FCB3-7A36-2BB1-B4BFD7C20BD1}"/>
              </a:ext>
            </a:extLst>
          </p:cNvPr>
          <p:cNvSpPr txBox="1"/>
          <p:nvPr/>
        </p:nvSpPr>
        <p:spPr>
          <a:xfrm>
            <a:off x="4093281" y="4473164"/>
            <a:ext cx="2360073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Impact sur les</a:t>
            </a:r>
            <a:r>
              <a:rPr kumimoji="0" lang="fr-FR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</a:t>
            </a: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aptures naturelles négligeable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DA18D02-4CD9-E7A0-BD95-97E5343BABBC}"/>
              </a:ext>
            </a:extLst>
          </p:cNvPr>
          <p:cNvSpPr txBox="1"/>
          <p:nvPr/>
        </p:nvSpPr>
        <p:spPr>
          <a:xfrm>
            <a:off x="4133355" y="3467709"/>
            <a:ext cx="2287082" cy="646331"/>
          </a:xfrm>
          <a:prstGeom prst="rect">
            <a:avLst/>
          </a:prstGeom>
          <a:noFill/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Emissions de GES négligeables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BF0FC4F-20FA-882F-7191-40603B211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8961" y="628978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D97E-71B9-4DB7-9BC9-BF255CF45BE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Graphique 17" descr="Arbre avec racines avec un remplissage uni">
            <a:extLst>
              <a:ext uri="{FF2B5EF4-FFF2-40B4-BE49-F238E27FC236}">
                <a16:creationId xmlns:a16="http://schemas.microsoft.com/office/drawing/2014/main" id="{0BCA730A-9C44-1AFB-F7E6-F461FFAEAA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465822" y="2686457"/>
            <a:ext cx="2360073" cy="2360073"/>
          </a:xfrm>
          <a:prstGeom prst="rect">
            <a:avLst/>
          </a:prstGeom>
        </p:spPr>
      </p:pic>
      <p:sp>
        <p:nvSpPr>
          <p:cNvPr id="13" name="Flèche : droite 12">
            <a:extLst>
              <a:ext uri="{FF2B5EF4-FFF2-40B4-BE49-F238E27FC236}">
                <a16:creationId xmlns:a16="http://schemas.microsoft.com/office/drawing/2014/main" id="{E6B1C708-09D9-5104-926A-8750AD4D6037}"/>
              </a:ext>
            </a:extLst>
          </p:cNvPr>
          <p:cNvSpPr/>
          <p:nvPr/>
        </p:nvSpPr>
        <p:spPr>
          <a:xfrm>
            <a:off x="4309258" y="4374469"/>
            <a:ext cx="2006070" cy="17775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3BF59DAE-7FFA-E721-C6AC-53AD79B64E5E}"/>
              </a:ext>
            </a:extLst>
          </p:cNvPr>
          <p:cNvSpPr txBox="1"/>
          <p:nvPr/>
        </p:nvSpPr>
        <p:spPr>
          <a:xfrm>
            <a:off x="1775063" y="3926842"/>
            <a:ext cx="1892276" cy="1015663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roduction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 consommation de l’humanité</a:t>
            </a:r>
          </a:p>
        </p:txBody>
      </p:sp>
      <p:pic>
        <p:nvPicPr>
          <p:cNvPr id="5" name="Graphique 4" descr="Scène de crépuscule avec un remplissage uni">
            <a:extLst>
              <a:ext uri="{FF2B5EF4-FFF2-40B4-BE49-F238E27FC236}">
                <a16:creationId xmlns:a16="http://schemas.microsoft.com/office/drawing/2014/main" id="{F0B19A13-287E-5A94-B87B-4B3C9A2E35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t="58564"/>
          <a:stretch>
            <a:fillRect/>
          </a:stretch>
        </p:blipFill>
        <p:spPr>
          <a:xfrm>
            <a:off x="8345236" y="4372792"/>
            <a:ext cx="2001520" cy="829360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FA91D7F3-0BD8-5C03-30AB-E3562FAC7227}"/>
              </a:ext>
            </a:extLst>
          </p:cNvPr>
          <p:cNvSpPr txBox="1"/>
          <p:nvPr/>
        </p:nvSpPr>
        <p:spPr>
          <a:xfrm>
            <a:off x="527869" y="401666"/>
            <a:ext cx="11030623" cy="1444178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INTRODUCTION</a:t>
            </a:r>
          </a:p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1. Jusque vers 1800, le vivant naturel a équilibré le stock de gaz à effet de serre (GES) dans l’atmosphère</a:t>
            </a:r>
            <a:endParaRPr kumimoji="0" lang="fr-FR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E66B064-43A2-C275-EE20-48106FA399B7}"/>
              </a:ext>
            </a:extLst>
          </p:cNvPr>
          <p:cNvSpPr txBox="1"/>
          <p:nvPr/>
        </p:nvSpPr>
        <p:spPr>
          <a:xfrm>
            <a:off x="7671065" y="3960976"/>
            <a:ext cx="236007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Vivant naturel fort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Biodiversité riche</a:t>
            </a:r>
          </a:p>
        </p:txBody>
      </p:sp>
      <p:sp>
        <p:nvSpPr>
          <p:cNvPr id="14" name="Flèche : droite 13">
            <a:extLst>
              <a:ext uri="{FF2B5EF4-FFF2-40B4-BE49-F238E27FC236}">
                <a16:creationId xmlns:a16="http://schemas.microsoft.com/office/drawing/2014/main" id="{641564A6-BEEC-4C63-2944-2CE4A7C76F99}"/>
              </a:ext>
            </a:extLst>
          </p:cNvPr>
          <p:cNvSpPr/>
          <p:nvPr/>
        </p:nvSpPr>
        <p:spPr>
          <a:xfrm>
            <a:off x="4309258" y="4026642"/>
            <a:ext cx="2006070" cy="177753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Graphique 9" descr="Homme avec un remplissage uni">
            <a:extLst>
              <a:ext uri="{FF2B5EF4-FFF2-40B4-BE49-F238E27FC236}">
                <a16:creationId xmlns:a16="http://schemas.microsoft.com/office/drawing/2014/main" id="{529E4DA0-EF78-FB7B-B0D4-828BB322BA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430954" y="3514289"/>
            <a:ext cx="606256" cy="606256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B78B8D8-A41D-58B8-C7DF-902FB93A5A43}"/>
              </a:ext>
            </a:extLst>
          </p:cNvPr>
          <p:cNvSpPr/>
          <p:nvPr/>
        </p:nvSpPr>
        <p:spPr>
          <a:xfrm>
            <a:off x="1439919" y="2739435"/>
            <a:ext cx="9133490" cy="2454235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65CD1AB9-4025-E28A-0FB8-F0A016775BE6}"/>
              </a:ext>
            </a:extLst>
          </p:cNvPr>
          <p:cNvSpPr txBox="1"/>
          <p:nvPr/>
        </p:nvSpPr>
        <p:spPr>
          <a:xfrm>
            <a:off x="3650808" y="2224348"/>
            <a:ext cx="4977325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Les GES émis sont tous capturés 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 stock de GES dans l’atmosphère est stable </a:t>
            </a:r>
          </a:p>
        </p:txBody>
      </p:sp>
      <p:pic>
        <p:nvPicPr>
          <p:cNvPr id="3" name="Image 2" descr="Une image contenant texte, Graphique, graphisme, clipart&#10;&#10;Le contenu généré par l’IA peut être incorrect.">
            <a:extLst>
              <a:ext uri="{FF2B5EF4-FFF2-40B4-BE49-F238E27FC236}">
                <a16:creationId xmlns:a16="http://schemas.microsoft.com/office/drawing/2014/main" id="{1A617437-55EF-6C04-45C4-1B3CC39C669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27869" y="5696607"/>
            <a:ext cx="1892276" cy="75972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5E4AC628-C739-9F8F-204A-4FADEBB29502}"/>
              </a:ext>
            </a:extLst>
          </p:cNvPr>
          <p:cNvSpPr txBox="1"/>
          <p:nvPr/>
        </p:nvSpPr>
        <p:spPr>
          <a:xfrm>
            <a:off x="4268962" y="3083962"/>
            <a:ext cx="198415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2006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  <p:bldP spid="13" grpId="0" animBg="1"/>
      <p:bldP spid="14" grpId="0" animBg="1"/>
      <p:bldP spid="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E17C528-1F82-769A-140A-B9E6624FF1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que 20" descr="Usine avec un remplissage uni">
            <a:extLst>
              <a:ext uri="{FF2B5EF4-FFF2-40B4-BE49-F238E27FC236}">
                <a16:creationId xmlns:a16="http://schemas.microsoft.com/office/drawing/2014/main" id="{35F68529-EB4B-84B9-679B-F5E7AC3BD4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12945" y="3572379"/>
            <a:ext cx="1308736" cy="1571890"/>
          </a:xfrm>
          <a:prstGeom prst="rect">
            <a:avLst/>
          </a:prstGeom>
        </p:spPr>
      </p:pic>
      <p:pic>
        <p:nvPicPr>
          <p:cNvPr id="17" name="Graphique 16" descr="Homme avec un remplissage uni">
            <a:extLst>
              <a:ext uri="{FF2B5EF4-FFF2-40B4-BE49-F238E27FC236}">
                <a16:creationId xmlns:a16="http://schemas.microsoft.com/office/drawing/2014/main" id="{F593D82E-80D5-770D-07E8-B7375DF110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20589" y="3388234"/>
            <a:ext cx="1365016" cy="1529547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5C9B9FA-FBD0-BEE5-5926-60B87D95F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8961" y="628978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D97E-71B9-4DB7-9BC9-BF255CF45BE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 descr="Une image contenant texte, Graphique, graphisme, clipart&#10;&#10;Le contenu généré par l’IA peut être incorrect.">
            <a:extLst>
              <a:ext uri="{FF2B5EF4-FFF2-40B4-BE49-F238E27FC236}">
                <a16:creationId xmlns:a16="http://schemas.microsoft.com/office/drawing/2014/main" id="{0D56C0B8-E864-7316-F617-2D30B18126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869" y="5696607"/>
            <a:ext cx="1892276" cy="759727"/>
          </a:xfrm>
          <a:prstGeom prst="rect">
            <a:avLst/>
          </a:prstGeom>
        </p:spPr>
      </p:pic>
      <p:pic>
        <p:nvPicPr>
          <p:cNvPr id="18" name="Graphique 17" descr="Arbre avec racines avec un remplissage uni">
            <a:extLst>
              <a:ext uri="{FF2B5EF4-FFF2-40B4-BE49-F238E27FC236}">
                <a16:creationId xmlns:a16="http://schemas.microsoft.com/office/drawing/2014/main" id="{58AEE9F5-EB76-96B7-9984-FD107CB8F13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02142" y="2924204"/>
            <a:ext cx="2360073" cy="2360073"/>
          </a:xfrm>
          <a:prstGeom prst="rect">
            <a:avLst/>
          </a:prstGeom>
        </p:spPr>
      </p:pic>
      <p:pic>
        <p:nvPicPr>
          <p:cNvPr id="5" name="Graphique 4" descr="Scène de crépuscule avec un remplissage uni">
            <a:extLst>
              <a:ext uri="{FF2B5EF4-FFF2-40B4-BE49-F238E27FC236}">
                <a16:creationId xmlns:a16="http://schemas.microsoft.com/office/drawing/2014/main" id="{42096C3C-68EC-1B4B-1EF9-71356F01C3B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58564"/>
          <a:stretch>
            <a:fillRect/>
          </a:stretch>
        </p:blipFill>
        <p:spPr>
          <a:xfrm>
            <a:off x="8849722" y="4536958"/>
            <a:ext cx="2001520" cy="82936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19452822-EBFE-E11B-5ADC-0EC22BF8DFAB}"/>
              </a:ext>
            </a:extLst>
          </p:cNvPr>
          <p:cNvSpPr txBox="1"/>
          <p:nvPr/>
        </p:nvSpPr>
        <p:spPr>
          <a:xfrm>
            <a:off x="7628942" y="3640401"/>
            <a:ext cx="236007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Vivant affaibli 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biodiversité en recul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5DBBF675-77D9-DC4C-977F-9128CFFC91EE}"/>
              </a:ext>
            </a:extLst>
          </p:cNvPr>
          <p:cNvSpPr txBox="1"/>
          <p:nvPr/>
        </p:nvSpPr>
        <p:spPr>
          <a:xfrm>
            <a:off x="527869" y="356249"/>
            <a:ext cx="11380352" cy="458844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imes New Roman" panose="02020603050405020304" pitchFamily="18" charset="0"/>
              </a:rPr>
              <a:t>2. Ensuite, l’activité humaine a provoqué un excès croissant et destructeur de GES non capturés</a:t>
            </a:r>
            <a:endParaRPr kumimoji="0" lang="fr-FR" sz="22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53B78DE1-94A2-ADE2-4C83-4B10CA8258AF}"/>
              </a:ext>
            </a:extLst>
          </p:cNvPr>
          <p:cNvSpPr/>
          <p:nvPr/>
        </p:nvSpPr>
        <p:spPr>
          <a:xfrm>
            <a:off x="4651345" y="4148233"/>
            <a:ext cx="2006070" cy="69334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4B7094E1-1AFB-1A16-A73D-DB35582F33FE}"/>
              </a:ext>
            </a:extLst>
          </p:cNvPr>
          <p:cNvSpPr/>
          <p:nvPr/>
        </p:nvSpPr>
        <p:spPr>
          <a:xfrm>
            <a:off x="4651345" y="3440784"/>
            <a:ext cx="2006070" cy="69334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5F0E0C70-1CAD-C1E5-9FA3-8CEE94F9F7F7}"/>
              </a:ext>
            </a:extLst>
          </p:cNvPr>
          <p:cNvSpPr/>
          <p:nvPr/>
        </p:nvSpPr>
        <p:spPr>
          <a:xfrm rot="16200000">
            <a:off x="5044859" y="2481061"/>
            <a:ext cx="1660461" cy="606256"/>
          </a:xfrm>
          <a:prstGeom prst="rightArrow">
            <a:avLst>
              <a:gd name="adj1" fmla="val 50000"/>
              <a:gd name="adj2" fmla="val 5787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6E47F0F-BC85-89EA-08C2-143EE0578CB7}"/>
              </a:ext>
            </a:extLst>
          </p:cNvPr>
          <p:cNvSpPr txBox="1"/>
          <p:nvPr/>
        </p:nvSpPr>
        <p:spPr>
          <a:xfrm>
            <a:off x="1767840" y="4515938"/>
            <a:ext cx="4717041" cy="707886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2. Un impact accru sur la capture naturelle (surexploitation, empoisonnement…)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13079BDB-3339-1743-579F-50A9CEC21501}"/>
              </a:ext>
            </a:extLst>
          </p:cNvPr>
          <p:cNvSpPr txBox="1"/>
          <p:nvPr/>
        </p:nvSpPr>
        <p:spPr>
          <a:xfrm>
            <a:off x="1767840" y="3121071"/>
            <a:ext cx="3480744" cy="707886"/>
          </a:xfrm>
          <a:prstGeom prst="rect">
            <a:avLst/>
          </a:prstGeom>
          <a:solidFill>
            <a:schemeClr val="bg1">
              <a:alpha val="62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1. Des GES émis </a:t>
            </a:r>
            <a:r>
              <a:rPr kumimoji="0" lang="fr-FR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massissement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(combustion d’hydrocarbures…)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D4C8206-F686-4561-DB07-7367BC7972D6}"/>
              </a:ext>
            </a:extLst>
          </p:cNvPr>
          <p:cNvSpPr/>
          <p:nvPr/>
        </p:nvSpPr>
        <p:spPr>
          <a:xfrm>
            <a:off x="1093076" y="1628071"/>
            <a:ext cx="9894435" cy="3886727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18408B1-0F4D-66E6-F2CB-827F0349632A}"/>
              </a:ext>
            </a:extLst>
          </p:cNvPr>
          <p:cNvSpPr txBox="1"/>
          <p:nvPr/>
        </p:nvSpPr>
        <p:spPr>
          <a:xfrm>
            <a:off x="2859027" y="1246073"/>
            <a:ext cx="6024341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Stock croissant de GES non capturés dans l’atmosphère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 un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stress climatique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qui c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roit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avec le stock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515068A2-8367-1207-2EB1-D28F54DF3703}"/>
              </a:ext>
            </a:extLst>
          </p:cNvPr>
          <p:cNvSpPr txBox="1"/>
          <p:nvPr/>
        </p:nvSpPr>
        <p:spPr>
          <a:xfrm>
            <a:off x="4451309" y="2491970"/>
            <a:ext cx="2871299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Capture partielle des GES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3831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22" grpId="0" animBg="1"/>
      <p:bldP spid="23" grpId="0" animBg="1"/>
      <p:bldP spid="24" grpId="0" animBg="1"/>
      <p:bldP spid="9" grpId="0" animBg="1"/>
      <p:bldP spid="15" grpId="0" animBg="1"/>
      <p:bldP spid="6" grpId="0" animBg="1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B5ECFD3-BF49-B957-03B2-3946DF2CFD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que 20" descr="Usine avec un remplissage uni">
            <a:extLst>
              <a:ext uri="{FF2B5EF4-FFF2-40B4-BE49-F238E27FC236}">
                <a16:creationId xmlns:a16="http://schemas.microsoft.com/office/drawing/2014/main" id="{8236C366-694D-1F6C-E300-590C02FA3DA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912945" y="3540835"/>
            <a:ext cx="1308736" cy="1571890"/>
          </a:xfrm>
          <a:prstGeom prst="rect">
            <a:avLst/>
          </a:prstGeom>
        </p:spPr>
      </p:pic>
      <p:pic>
        <p:nvPicPr>
          <p:cNvPr id="17" name="Graphique 16" descr="Homme avec un remplissage uni">
            <a:extLst>
              <a:ext uri="{FF2B5EF4-FFF2-40B4-BE49-F238E27FC236}">
                <a16:creationId xmlns:a16="http://schemas.microsoft.com/office/drawing/2014/main" id="{5D89DA1F-7824-023E-4638-E1D666D0FD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920589" y="3356690"/>
            <a:ext cx="1365016" cy="1529547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6320EC9-BA27-F1B3-6D01-98E1FEAF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8961" y="628978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D97E-71B9-4DB7-9BC9-BF255CF45BE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 descr="Une image contenant texte, Graphique, graphisme, clipart&#10;&#10;Le contenu généré par l’IA peut être incorrect.">
            <a:extLst>
              <a:ext uri="{FF2B5EF4-FFF2-40B4-BE49-F238E27FC236}">
                <a16:creationId xmlns:a16="http://schemas.microsoft.com/office/drawing/2014/main" id="{11C2040D-0557-C2E0-866A-DD94A4674FE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869" y="5696607"/>
            <a:ext cx="1892276" cy="759727"/>
          </a:xfrm>
          <a:prstGeom prst="rect">
            <a:avLst/>
          </a:prstGeom>
        </p:spPr>
      </p:pic>
      <p:pic>
        <p:nvPicPr>
          <p:cNvPr id="18" name="Graphique 17" descr="Arbre avec racines avec un remplissage uni">
            <a:extLst>
              <a:ext uri="{FF2B5EF4-FFF2-40B4-BE49-F238E27FC236}">
                <a16:creationId xmlns:a16="http://schemas.microsoft.com/office/drawing/2014/main" id="{66E72F17-09D5-E038-6911-9E9D58BD3B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6802142" y="2587866"/>
            <a:ext cx="2360073" cy="2360073"/>
          </a:xfrm>
          <a:prstGeom prst="rect">
            <a:avLst/>
          </a:prstGeom>
        </p:spPr>
      </p:pic>
      <p:pic>
        <p:nvPicPr>
          <p:cNvPr id="5" name="Graphique 4" descr="Scène de crépuscule avec un remplissage uni">
            <a:extLst>
              <a:ext uri="{FF2B5EF4-FFF2-40B4-BE49-F238E27FC236}">
                <a16:creationId xmlns:a16="http://schemas.microsoft.com/office/drawing/2014/main" id="{A6B40016-58A8-8C91-2837-21213A4DA34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58564"/>
          <a:stretch>
            <a:fillRect/>
          </a:stretch>
        </p:blipFill>
        <p:spPr>
          <a:xfrm>
            <a:off x="8849722" y="4200620"/>
            <a:ext cx="2001520" cy="82936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56DFC393-018E-6048-99B4-C123D49371A1}"/>
              </a:ext>
            </a:extLst>
          </p:cNvPr>
          <p:cNvSpPr txBox="1"/>
          <p:nvPr/>
        </p:nvSpPr>
        <p:spPr>
          <a:xfrm>
            <a:off x="7607920" y="3713961"/>
            <a:ext cx="236007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Vivant affaibli et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biodiversité en recul </a:t>
            </a:r>
          </a:p>
        </p:txBody>
      </p:sp>
      <p:sp>
        <p:nvSpPr>
          <p:cNvPr id="22" name="Flèche : droite 21">
            <a:extLst>
              <a:ext uri="{FF2B5EF4-FFF2-40B4-BE49-F238E27FC236}">
                <a16:creationId xmlns:a16="http://schemas.microsoft.com/office/drawing/2014/main" id="{E9EFFB3D-CA8A-8437-377B-8A3956789386}"/>
              </a:ext>
            </a:extLst>
          </p:cNvPr>
          <p:cNvSpPr/>
          <p:nvPr/>
        </p:nvSpPr>
        <p:spPr>
          <a:xfrm>
            <a:off x="4651345" y="4116689"/>
            <a:ext cx="2006070" cy="69334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Flèche : droite 22">
            <a:extLst>
              <a:ext uri="{FF2B5EF4-FFF2-40B4-BE49-F238E27FC236}">
                <a16:creationId xmlns:a16="http://schemas.microsoft.com/office/drawing/2014/main" id="{04BC5D9F-19FE-8E48-E7B2-9EE27916DF03}"/>
              </a:ext>
            </a:extLst>
          </p:cNvPr>
          <p:cNvSpPr/>
          <p:nvPr/>
        </p:nvSpPr>
        <p:spPr>
          <a:xfrm>
            <a:off x="4651345" y="3409240"/>
            <a:ext cx="2006070" cy="693346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Flèche : droite 23">
            <a:extLst>
              <a:ext uri="{FF2B5EF4-FFF2-40B4-BE49-F238E27FC236}">
                <a16:creationId xmlns:a16="http://schemas.microsoft.com/office/drawing/2014/main" id="{09452D3D-E0C5-6673-EDF5-47474CE84CC6}"/>
              </a:ext>
            </a:extLst>
          </p:cNvPr>
          <p:cNvSpPr/>
          <p:nvPr/>
        </p:nvSpPr>
        <p:spPr>
          <a:xfrm rot="16200000">
            <a:off x="4919228" y="2544596"/>
            <a:ext cx="1470303" cy="606256"/>
          </a:xfrm>
          <a:prstGeom prst="rightArrow">
            <a:avLst>
              <a:gd name="adj1" fmla="val 50000"/>
              <a:gd name="adj2" fmla="val 57877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33DE799-2DE4-B0C3-6297-4E7B5F7B5751}"/>
              </a:ext>
            </a:extLst>
          </p:cNvPr>
          <p:cNvSpPr txBox="1"/>
          <p:nvPr/>
        </p:nvSpPr>
        <p:spPr>
          <a:xfrm>
            <a:off x="2420145" y="4484394"/>
            <a:ext cx="4064736" cy="4001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Impact accru sur la capture naturelle 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9F3D74EA-5314-CC09-DA9E-1713C3DE2947}"/>
              </a:ext>
            </a:extLst>
          </p:cNvPr>
          <p:cNvSpPr txBox="1"/>
          <p:nvPr/>
        </p:nvSpPr>
        <p:spPr>
          <a:xfrm>
            <a:off x="3242512" y="3320754"/>
            <a:ext cx="2006071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GES émis massifs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2C9801B-33B0-335C-D17A-4761FA8EEFCF}"/>
              </a:ext>
            </a:extLst>
          </p:cNvPr>
          <p:cNvSpPr/>
          <p:nvPr/>
        </p:nvSpPr>
        <p:spPr>
          <a:xfrm>
            <a:off x="1093076" y="1165610"/>
            <a:ext cx="9894435" cy="3886727"/>
          </a:xfrm>
          <a:prstGeom prst="rect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E3DEE0E-FE4B-D636-B915-2645339FC783}"/>
              </a:ext>
            </a:extLst>
          </p:cNvPr>
          <p:cNvSpPr txBox="1"/>
          <p:nvPr/>
        </p:nvSpPr>
        <p:spPr>
          <a:xfrm>
            <a:off x="4335362" y="991693"/>
            <a:ext cx="2655960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Stress climatique 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croissant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en boucle*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42B4FD86-ACC5-C3C0-2B69-EEA2EB5C182B}"/>
              </a:ext>
            </a:extLst>
          </p:cNvPr>
          <p:cNvSpPr txBox="1"/>
          <p:nvPr/>
        </p:nvSpPr>
        <p:spPr>
          <a:xfrm>
            <a:off x="632969" y="401666"/>
            <a:ext cx="11030623" cy="492122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3. Le temps joue contre l’humanité</a:t>
            </a:r>
            <a:endParaRPr kumimoji="0" lang="fr-FR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40AA6DE-AAD5-DFCF-3196-553B0377C7C5}"/>
              </a:ext>
            </a:extLst>
          </p:cNvPr>
          <p:cNvSpPr txBox="1"/>
          <p:nvPr/>
        </p:nvSpPr>
        <p:spPr>
          <a:xfrm>
            <a:off x="1294174" y="1721812"/>
            <a:ext cx="2895448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l’humanité aggrave le stress en s’en protégeant</a:t>
            </a:r>
          </a:p>
        </p:txBody>
      </p:sp>
      <p:pic>
        <p:nvPicPr>
          <p:cNvPr id="11" name="Graphique 10" descr="Retour avec un remplissage uni">
            <a:extLst>
              <a:ext uri="{FF2B5EF4-FFF2-40B4-BE49-F238E27FC236}">
                <a16:creationId xmlns:a16="http://schemas.microsoft.com/office/drawing/2014/main" id="{E76FB900-7BF8-A702-D713-90A0285B977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18305182">
            <a:off x="3167712" y="884301"/>
            <a:ext cx="769604" cy="1027642"/>
          </a:xfrm>
          <a:prstGeom prst="rect">
            <a:avLst/>
          </a:prstGeom>
        </p:spPr>
      </p:pic>
      <p:pic>
        <p:nvPicPr>
          <p:cNvPr id="13" name="Graphique 12" descr="Retour avec un remplissage uni">
            <a:extLst>
              <a:ext uri="{FF2B5EF4-FFF2-40B4-BE49-F238E27FC236}">
                <a16:creationId xmlns:a16="http://schemas.microsoft.com/office/drawing/2014/main" id="{0F9BDC3E-0DFC-93B8-1543-A7495B3429D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 rot="7581433">
            <a:off x="4305389" y="1708760"/>
            <a:ext cx="769604" cy="1027642"/>
          </a:xfrm>
          <a:prstGeom prst="rect">
            <a:avLst/>
          </a:prstGeom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C0B3BBAA-0E83-9059-8C35-B716E9FE4E4C}"/>
              </a:ext>
            </a:extLst>
          </p:cNvPr>
          <p:cNvSpPr txBox="1"/>
          <p:nvPr/>
        </p:nvSpPr>
        <p:spPr>
          <a:xfrm>
            <a:off x="7304000" y="1872286"/>
            <a:ext cx="2360073" cy="707886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La capture naturelle est </a:t>
            </a:r>
            <a:r>
              <a:rPr lang="fr-FR" sz="2000" b="1" dirty="0" err="1">
                <a:solidFill>
                  <a:srgbClr val="FF0000"/>
                </a:solidFill>
                <a:latin typeface="Calibri" panose="020F0502020204030204"/>
              </a:rPr>
              <a:t>fragilis</a:t>
            </a:r>
            <a:r>
              <a:rPr kumimoji="0" lang="fr-FR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ée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Graphique 18" descr="Retour avec un remplissage uni">
            <a:extLst>
              <a:ext uri="{FF2B5EF4-FFF2-40B4-BE49-F238E27FC236}">
                <a16:creationId xmlns:a16="http://schemas.microsoft.com/office/drawing/2014/main" id="{EBD0271F-AE4E-0C49-7042-7353169A43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13525950">
            <a:off x="6134028" y="1749135"/>
            <a:ext cx="961199" cy="961199"/>
          </a:xfrm>
          <a:prstGeom prst="rect">
            <a:avLst/>
          </a:prstGeom>
        </p:spPr>
      </p:pic>
      <p:pic>
        <p:nvPicPr>
          <p:cNvPr id="20" name="Graphique 19" descr="Retour avec un remplissage uni">
            <a:extLst>
              <a:ext uri="{FF2B5EF4-FFF2-40B4-BE49-F238E27FC236}">
                <a16:creationId xmlns:a16="http://schemas.microsoft.com/office/drawing/2014/main" id="{C88A55D6-DEC9-E0D8-81AA-C2E689748E0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 rot="3538568">
            <a:off x="7296708" y="964906"/>
            <a:ext cx="961198" cy="961198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CD05C419-FE46-B689-AB21-4D4F98331E4B}"/>
              </a:ext>
            </a:extLst>
          </p:cNvPr>
          <p:cNvSpPr txBox="1"/>
          <p:nvPr/>
        </p:nvSpPr>
        <p:spPr>
          <a:xfrm>
            <a:off x="850885" y="5187542"/>
            <a:ext cx="11024052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*Les scientifiques parlent de boucles de rétroaction positive parce qu’elles aggravent la tendance </a:t>
            </a:r>
          </a:p>
        </p:txBody>
      </p:sp>
    </p:spTree>
    <p:extLst>
      <p:ext uri="{BB962C8B-B14F-4D97-AF65-F5344CB8AC3E}">
        <p14:creationId xmlns:p14="http://schemas.microsoft.com/office/powerpoint/2010/main" val="313889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6" grpId="0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37487D9-E251-04FF-2316-8B57ACE64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ZoneTexte 24">
            <a:extLst>
              <a:ext uri="{FF2B5EF4-FFF2-40B4-BE49-F238E27FC236}">
                <a16:creationId xmlns:a16="http://schemas.microsoft.com/office/drawing/2014/main" id="{C81F4075-3C82-F3E5-CBD6-B6B4D972FD46}"/>
              </a:ext>
            </a:extLst>
          </p:cNvPr>
          <p:cNvSpPr txBox="1"/>
          <p:nvPr/>
        </p:nvSpPr>
        <p:spPr>
          <a:xfrm>
            <a:off x="609148" y="1059121"/>
            <a:ext cx="10615900" cy="36215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A</a:t>
            </a:r>
            <a:r>
              <a:rPr kumimoji="0" lang="fr-FR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ggravation en boucle provoquées par les protections de l’humanité, </a:t>
            </a:r>
            <a:r>
              <a:rPr kumimoji="0" lang="fr-FR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ainsi </a:t>
            </a:r>
            <a:r>
              <a:rPr kumimoji="0" lang="fr-FR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Times New Roman" panose="02020603050405020304" pitchFamily="18" charset="0"/>
              </a:rPr>
              <a:t>l’air conditionné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fr-FR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fr-FR" sz="16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Mais aussi : La hausse des engrais face à la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fr-FR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b</a:t>
            </a:r>
            <a:r>
              <a:rPr kumimoji="0" lang="fr-FR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aisse des rendements agricoles, les digues face à la montée des eaux…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fr-FR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fr-FR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Fragilisation des captures naturelles : </a:t>
            </a:r>
            <a:r>
              <a:rPr kumimoji="0" lang="fr-FR" sz="200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St</a:t>
            </a:r>
            <a:r>
              <a:rPr kumimoji="0" lang="fr-FR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ress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</a:t>
            </a:r>
            <a:r>
              <a:rPr kumimoji="0" lang="fr-FR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ydrique,  thermique ou chimique, acidification des océans face à la fonte des pôles…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fr-FR" sz="20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L’humanité a </a:t>
            </a:r>
            <a:r>
              <a:rPr kumimoji="0" lang="fr-FR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une fenêtre de temps limitée* </a:t>
            </a:r>
            <a:r>
              <a:rPr kumimoji="0" lang="fr-FR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pour bloquer la hausse du stock de GES</a:t>
            </a:r>
            <a:endParaRPr kumimoji="0" lang="fr-FR" sz="2000" b="0" i="0" u="none" strike="noStrike" kern="1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C0BFB22-A52F-3897-2E63-72A78369FF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8961" y="628978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D97E-71B9-4DB7-9BC9-BF255CF45BE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 descr="Une image contenant texte, Graphique, graphisme, clipart&#10;&#10;Le contenu généré par l’IA peut être incorrect.">
            <a:extLst>
              <a:ext uri="{FF2B5EF4-FFF2-40B4-BE49-F238E27FC236}">
                <a16:creationId xmlns:a16="http://schemas.microsoft.com/office/drawing/2014/main" id="{BA30AAB4-22B8-73F8-EA44-D8FFFB8F47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69" y="5696607"/>
            <a:ext cx="1892276" cy="759727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E8264CB8-B928-619D-FA7E-D1A240B61E26}"/>
              </a:ext>
            </a:extLst>
          </p:cNvPr>
          <p:cNvSpPr txBox="1"/>
          <p:nvPr/>
        </p:nvSpPr>
        <p:spPr>
          <a:xfrm>
            <a:off x="1885903" y="1501574"/>
            <a:ext cx="152401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de température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DBAD020-AE90-D73D-AE70-FF427CC6E823}"/>
              </a:ext>
            </a:extLst>
          </p:cNvPr>
          <p:cNvSpPr txBox="1"/>
          <p:nvPr/>
        </p:nvSpPr>
        <p:spPr>
          <a:xfrm>
            <a:off x="3628233" y="1501574"/>
            <a:ext cx="2577421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conditionnement d’air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57053E7B-1E89-61EC-2E82-6031A8031D88}"/>
              </a:ext>
            </a:extLst>
          </p:cNvPr>
          <p:cNvSpPr txBox="1"/>
          <p:nvPr/>
        </p:nvSpPr>
        <p:spPr>
          <a:xfrm>
            <a:off x="6451906" y="1501573"/>
            <a:ext cx="1445918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d’émission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6E96C0DE-5BAF-ED19-AA43-8DA264205FDD}"/>
              </a:ext>
            </a:extLst>
          </p:cNvPr>
          <p:cNvSpPr txBox="1"/>
          <p:nvPr/>
        </p:nvSpPr>
        <p:spPr>
          <a:xfrm>
            <a:off x="8139543" y="1501573"/>
            <a:ext cx="1524018" cy="64633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+ de température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BDEE80FB-BCFD-CE8B-4308-71D0336A2677}"/>
              </a:ext>
            </a:extLst>
          </p:cNvPr>
          <p:cNvSpPr txBox="1"/>
          <p:nvPr/>
        </p:nvSpPr>
        <p:spPr>
          <a:xfrm>
            <a:off x="9900746" y="1629912"/>
            <a:ext cx="697536" cy="369332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Etc.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64D84474-0EA7-0663-D20C-D99AE0A836B4}"/>
              </a:ext>
            </a:extLst>
          </p:cNvPr>
          <p:cNvSpPr txBox="1"/>
          <p:nvPr/>
        </p:nvSpPr>
        <p:spPr>
          <a:xfrm>
            <a:off x="599445" y="5006431"/>
            <a:ext cx="110641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*On évalue encore mal la limite : 2100 ?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F2C2B8F-F565-08E9-146E-030DAF654BDB}"/>
              </a:ext>
            </a:extLst>
          </p:cNvPr>
          <p:cNvSpPr txBox="1"/>
          <p:nvPr/>
        </p:nvSpPr>
        <p:spPr>
          <a:xfrm>
            <a:off x="632969" y="411826"/>
            <a:ext cx="11030623" cy="492122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4. La dégradation </a:t>
            </a:r>
            <a:r>
              <a:rPr lang="fr-FR" sz="2400" b="1" dirty="0">
                <a:solidFill>
                  <a:prstClr val="black"/>
                </a:solidFill>
                <a:latin typeface="Calibri" panose="020F0502020204030204"/>
              </a:rPr>
              <a:t>doit rapidement être bloquée…</a:t>
            </a:r>
            <a:endParaRPr kumimoji="0" lang="fr-FR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7328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24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09FD64-6D7C-D561-18FD-8DA7E8417E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èche : droite 5">
            <a:extLst>
              <a:ext uri="{FF2B5EF4-FFF2-40B4-BE49-F238E27FC236}">
                <a16:creationId xmlns:a16="http://schemas.microsoft.com/office/drawing/2014/main" id="{E7B2B670-08A3-0D9D-C1EA-1BA9CE44F88C}"/>
              </a:ext>
            </a:extLst>
          </p:cNvPr>
          <p:cNvSpPr/>
          <p:nvPr/>
        </p:nvSpPr>
        <p:spPr>
          <a:xfrm>
            <a:off x="4085221" y="3334659"/>
            <a:ext cx="3327854" cy="25304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1" name="Graphique 20" descr="Usine avec un remplissage uni">
            <a:extLst>
              <a:ext uri="{FF2B5EF4-FFF2-40B4-BE49-F238E27FC236}">
                <a16:creationId xmlns:a16="http://schemas.microsoft.com/office/drawing/2014/main" id="{C9DF84D6-C9D9-39AF-42B1-05D59B555B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589582" y="2545629"/>
            <a:ext cx="1501401" cy="1501401"/>
          </a:xfrm>
          <a:prstGeom prst="rect">
            <a:avLst/>
          </a:prstGeom>
        </p:spPr>
      </p:pic>
      <p:pic>
        <p:nvPicPr>
          <p:cNvPr id="17" name="Graphique 16" descr="Homme avec un remplissage uni">
            <a:extLst>
              <a:ext uri="{FF2B5EF4-FFF2-40B4-BE49-F238E27FC236}">
                <a16:creationId xmlns:a16="http://schemas.microsoft.com/office/drawing/2014/main" id="{5044670E-FF72-3A72-3C44-DD7214265B0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82964" y="2217575"/>
            <a:ext cx="1663792" cy="1663792"/>
          </a:xfrm>
          <a:prstGeom prst="rect">
            <a:avLst/>
          </a:prstGeom>
        </p:spPr>
      </p:pic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E61C1FE-DE0D-AD32-3D41-C5E99FF94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8961" y="628978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D97E-71B9-4DB7-9BC9-BF255CF45BE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 descr="Une image contenant texte, Graphique, graphisme, clipart&#10;&#10;Le contenu généré par l’IA peut être incorrect.">
            <a:extLst>
              <a:ext uri="{FF2B5EF4-FFF2-40B4-BE49-F238E27FC236}">
                <a16:creationId xmlns:a16="http://schemas.microsoft.com/office/drawing/2014/main" id="{0DE99997-1559-37AF-D771-8C77A0905DD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869" y="5696607"/>
            <a:ext cx="1892276" cy="759727"/>
          </a:xfrm>
          <a:prstGeom prst="rect">
            <a:avLst/>
          </a:prstGeom>
        </p:spPr>
      </p:pic>
      <p:pic>
        <p:nvPicPr>
          <p:cNvPr id="18" name="Graphique 17" descr="Arbre avec racines avec un remplissage uni">
            <a:extLst>
              <a:ext uri="{FF2B5EF4-FFF2-40B4-BE49-F238E27FC236}">
                <a16:creationId xmlns:a16="http://schemas.microsoft.com/office/drawing/2014/main" id="{27990657-327F-B639-9FAD-6C2A6A2BF86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310503" y="2059227"/>
            <a:ext cx="1917596" cy="1917596"/>
          </a:xfrm>
          <a:prstGeom prst="rect">
            <a:avLst/>
          </a:prstGeom>
        </p:spPr>
      </p:pic>
      <p:pic>
        <p:nvPicPr>
          <p:cNvPr id="5" name="Graphique 4" descr="Scène de crépuscule avec un remplissage uni">
            <a:extLst>
              <a:ext uri="{FF2B5EF4-FFF2-40B4-BE49-F238E27FC236}">
                <a16:creationId xmlns:a16="http://schemas.microsoft.com/office/drawing/2014/main" id="{1BCB97FE-B0E4-77E3-A175-C68E93B8F4A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58564"/>
          <a:stretch>
            <a:fillRect/>
          </a:stretch>
        </p:blipFill>
        <p:spPr>
          <a:xfrm>
            <a:off x="9228098" y="3282065"/>
            <a:ext cx="1501401" cy="829360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29DD92A-67E0-A485-D58D-491FF688132B}"/>
              </a:ext>
            </a:extLst>
          </p:cNvPr>
          <p:cNvSpPr txBox="1"/>
          <p:nvPr/>
        </p:nvSpPr>
        <p:spPr>
          <a:xfrm>
            <a:off x="740971" y="315308"/>
            <a:ext cx="11030623" cy="492122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fr-FR" sz="2400" b="0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Flèche : droite 19">
            <a:extLst>
              <a:ext uri="{FF2B5EF4-FFF2-40B4-BE49-F238E27FC236}">
                <a16:creationId xmlns:a16="http://schemas.microsoft.com/office/drawing/2014/main" id="{9F004739-F04F-73FD-FEBD-1B9E98E66E42}"/>
              </a:ext>
            </a:extLst>
          </p:cNvPr>
          <p:cNvSpPr/>
          <p:nvPr/>
        </p:nvSpPr>
        <p:spPr>
          <a:xfrm>
            <a:off x="4085221" y="2610992"/>
            <a:ext cx="3330485" cy="245522"/>
          </a:xfrm>
          <a:prstGeom prst="rightArrow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36C06A0A-A1D6-5B18-BC6C-85E05767247A}"/>
              </a:ext>
            </a:extLst>
          </p:cNvPr>
          <p:cNvSpPr txBox="1"/>
          <p:nvPr/>
        </p:nvSpPr>
        <p:spPr>
          <a:xfrm>
            <a:off x="740970" y="1199064"/>
            <a:ext cx="10021624" cy="70788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Le retour à l’équilibre exige de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produire et consommer des produits de plus en plus sûrs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car de plus en plus ZEN,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pour que la production de chacun arrive rapidement à :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86BEFD08-CD34-96AA-4C8F-F24082196E38}"/>
              </a:ext>
            </a:extLst>
          </p:cNvPr>
          <p:cNvSpPr txBox="1"/>
          <p:nvPr/>
        </p:nvSpPr>
        <p:spPr>
          <a:xfrm>
            <a:off x="4962392" y="2415512"/>
            <a:ext cx="1501401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Une émission négligeable</a:t>
            </a:r>
            <a:endParaRPr kumimoji="0" lang="fr-FR" sz="18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C7E5A85A-9237-5E78-4DB5-0F5298B6E2B4}"/>
              </a:ext>
            </a:extLst>
          </p:cNvPr>
          <p:cNvSpPr txBox="1"/>
          <p:nvPr/>
        </p:nvSpPr>
        <p:spPr>
          <a:xfrm>
            <a:off x="4432460" y="3146592"/>
            <a:ext cx="2556922" cy="64633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Une capture naturelle perdue négligeable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856D2506-1191-F646-D18C-8C3C2B0E95BD}"/>
              </a:ext>
            </a:extLst>
          </p:cNvPr>
          <p:cNvSpPr txBox="1"/>
          <p:nvPr/>
        </p:nvSpPr>
        <p:spPr>
          <a:xfrm>
            <a:off x="740970" y="372549"/>
            <a:ext cx="1095319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5. </a:t>
            </a:r>
            <a:r>
              <a:rPr lang="fr-FR" sz="2400" b="1" noProof="0" dirty="0">
                <a:solidFill>
                  <a:prstClr val="black"/>
                </a:solidFill>
                <a:latin typeface="Calibri" panose="020F0502020204030204"/>
              </a:rPr>
              <a:t>…donc a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rriver vite au ‘Zéro Emission Nette’ (ZEN) dans l’atmosphère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1B1E9DCF-62B8-4754-E4D7-29E419839D73}"/>
              </a:ext>
            </a:extLst>
          </p:cNvPr>
          <p:cNvSpPr txBox="1"/>
          <p:nvPr/>
        </p:nvSpPr>
        <p:spPr>
          <a:xfrm>
            <a:off x="1159320" y="4653086"/>
            <a:ext cx="971047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Comment tirer nos décisions économiques vers des produits et des productions plus ZEN ?</a:t>
            </a:r>
          </a:p>
        </p:txBody>
      </p:sp>
    </p:spTree>
    <p:extLst>
      <p:ext uri="{BB962C8B-B14F-4D97-AF65-F5344CB8AC3E}">
        <p14:creationId xmlns:p14="http://schemas.microsoft.com/office/powerpoint/2010/main" val="38262084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20" grpId="0" animBg="1"/>
      <p:bldP spid="11" grpId="0" animBg="1"/>
      <p:bldP spid="13" grpId="0" animBg="1"/>
      <p:bldP spid="14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D3051E4-9C40-1A1D-B122-6FBEFC2AD8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FB84FF0-D7E5-522E-0F64-155DEFE33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8961" y="628978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D97E-71B9-4DB7-9BC9-BF255CF45BE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age 2" descr="Une image contenant texte, Graphique, graphisme, clipart&#10;&#10;Le contenu généré par l’IA peut être incorrect.">
            <a:extLst>
              <a:ext uri="{FF2B5EF4-FFF2-40B4-BE49-F238E27FC236}">
                <a16:creationId xmlns:a16="http://schemas.microsoft.com/office/drawing/2014/main" id="{07F2E722-3EF1-3EC3-8735-1C5D1990D8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69" y="5696607"/>
            <a:ext cx="1892276" cy="75972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9A23D6AF-0A48-CF8C-2C20-29E7D9F05A50}"/>
              </a:ext>
            </a:extLst>
          </p:cNvPr>
          <p:cNvSpPr txBox="1"/>
          <p:nvPr/>
        </p:nvSpPr>
        <p:spPr>
          <a:xfrm>
            <a:off x="527868" y="283780"/>
            <a:ext cx="1148545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Times New Roman" panose="02020603050405020304" pitchFamily="18" charset="0"/>
                <a:cs typeface="Aptos" panose="020B0004020202020204" pitchFamily="34" charset="0"/>
              </a:rPr>
              <a:t>6.  La concurrence environnementale tirera achats et financements vers l’économie ZEN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04FD297A-8CA1-E2C5-1C8B-58CE4CBC7D22}"/>
              </a:ext>
            </a:extLst>
          </p:cNvPr>
          <p:cNvSpPr txBox="1"/>
          <p:nvPr/>
        </p:nvSpPr>
        <p:spPr>
          <a:xfrm>
            <a:off x="527868" y="1273443"/>
            <a:ext cx="10944293" cy="36830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La concurrence environnementale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, c’est </a:t>
            </a:r>
            <a:r>
              <a:rPr kumimoji="0" lang="fr-FR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la transmission au client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de </a:t>
            </a:r>
            <a:r>
              <a:rPr lang="fr-FR" sz="2000" b="1" dirty="0">
                <a:solidFill>
                  <a:prstClr val="black"/>
                </a:solidFill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l’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impact ZEN </a:t>
            </a:r>
            <a:endParaRPr kumimoji="0" lang="fr-FR" sz="2000" b="1" i="0" u="none" strike="noStrike" kern="1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0B0004020202020204"/>
              <a:ea typeface="Aptos" panose="020B0004020202020204"/>
              <a:cs typeface="Times New Roman" panose="02020603050405020304" pitchFamily="18" charset="0"/>
            </a:endParaRP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fr-FR" sz="2000" dirty="0">
                <a:solidFill>
                  <a:prstClr val="black"/>
                </a:solidFill>
                <a:highlight>
                  <a:srgbClr val="F0CF34"/>
                </a:highlight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de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0CF34"/>
                </a:highlight>
                <a:uLnTx/>
                <a:uFillTx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 chaque offre d’un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0CF34"/>
                </a:highlight>
                <a:uLnTx/>
                <a:uFillTx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bien ou service </a:t>
            </a:r>
          </a:p>
          <a:p>
            <a:pPr marL="8001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fr-FR" sz="2000" dirty="0">
                <a:solidFill>
                  <a:prstClr val="black"/>
                </a:solidFill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de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 chaque offre d’un 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produit financier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-L’information fait librement acheter ou financer </a:t>
            </a:r>
            <a:r>
              <a:rPr kumimoji="0" lang="fr-FR" sz="2000" b="1" i="0" u="none" strike="noStrike" kern="1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0B0004020202020204"/>
                <a:ea typeface="Aptos" panose="020B0004020202020204"/>
                <a:cs typeface="Times New Roman" panose="02020603050405020304" pitchFamily="18" charset="0"/>
              </a:rPr>
              <a:t>l’offre la plus ZEN, à service et argent équivalents </a:t>
            </a:r>
            <a:endParaRPr kumimoji="0" lang="fr-FR" sz="8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-Les pratiques de production et les investissements les plus ZEN deviennent plus rentables en argent et mieux financés : la demande tire l’offre et l’innovation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  <a:p>
            <a:pPr lvl="0" algn="ctr"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la concurrence environnementale tire l’économie vers le Zéro Emission Nette,</a:t>
            </a:r>
            <a:r>
              <a:rPr lang="fr-FR" sz="2000" b="1" kern="0" noProof="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s</a:t>
            </a:r>
            <a:r>
              <a:rPr lang="fr-FR" sz="2000" b="1" kern="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ans contrainte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  <a:p>
            <a:pPr lvl="0" algn="ctr">
              <a:defRPr/>
            </a:pP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Sait-on </a:t>
            </a:r>
            <a:r>
              <a:rPr lang="fr-FR" sz="2000" b="1" kern="0" dirty="0">
                <a:solidFill>
                  <a:srgbClr val="0070C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compter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cet</a:t>
            </a:r>
            <a:r>
              <a:rPr kumimoji="0" lang="fr-FR" sz="20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fr-FR" sz="20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 panose="020F0502020204030204" pitchFamily="34" charset="0"/>
                <a:ea typeface="Times New Roman" panose="02020603050405020304" pitchFamily="18" charset="0"/>
                <a:cs typeface="+mn-cs"/>
              </a:rPr>
              <a:t>impact ZEN des biens, services et produits financiers ?</a:t>
            </a:r>
            <a:r>
              <a:rPr lang="fr-FR" sz="2000" b="1" kern="0" dirty="0">
                <a:solidFill>
                  <a:prstClr val="black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endParaRPr kumimoji="0" lang="fr-FR" sz="2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6861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8C8ED5-7DE3-42F8-2244-EB071AF95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F8CCBE-07BB-5894-4529-3CEA38BCC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8961" y="628978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D97E-71B9-4DB7-9BC9-BF255CF45BE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7040540-6B97-FAA0-5C94-00EE386BB8E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2374" y="376921"/>
            <a:ext cx="11007251" cy="446276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3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110004020202020204"/>
                <a:cs typeface="Aptos" panose="02110004020202020204"/>
              </a:rPr>
              <a:t>7. Le comptage de l’impact ZEN des biens et services vendus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E7A3506-C26B-7C09-BDFD-50404A5C9777}"/>
              </a:ext>
            </a:extLst>
          </p:cNvPr>
          <p:cNvSpPr txBox="1"/>
          <p:nvPr/>
        </p:nvSpPr>
        <p:spPr>
          <a:xfrm>
            <a:off x="592374" y="1045447"/>
            <a:ext cx="11007251" cy="4955203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0CF34"/>
                </a:highlight>
                <a:uLnTx/>
                <a:uFillTx/>
                <a:ea typeface="Aptos" panose="02110004020202020204"/>
                <a:cs typeface="Aptos" panose="02110004020202020204"/>
              </a:rPr>
              <a:t>L’impact ZEN d’un bien ou service est son contenu en émission</a:t>
            </a:r>
            <a:r>
              <a:rPr lang="fr-FR" sz="2000" b="1" dirty="0">
                <a:solidFill>
                  <a:prstClr val="black"/>
                </a:solidFill>
                <a:highlight>
                  <a:srgbClr val="F0CF34"/>
                </a:highlight>
                <a:ea typeface="Aptos" panose="02110004020202020204"/>
                <a:cs typeface="Aptos" panose="02110004020202020204"/>
              </a:rPr>
              <a:t> :</a:t>
            </a: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0CF34"/>
                </a:highlight>
                <a:uLnTx/>
                <a:uFillTx/>
                <a:ea typeface="Aptos" panose="02110004020202020204"/>
                <a:cs typeface="Aptos" panose="02110004020202020204"/>
              </a:rPr>
              <a:t> </a:t>
            </a:r>
            <a:r>
              <a:rPr kumimoji="0" lang="fr-FR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Aptos" panose="02110004020202020204"/>
                <a:cs typeface="Aptos" panose="02110004020202020204"/>
              </a:rPr>
              <a:t> les émissions qui ont été nécessaires à sa production</a:t>
            </a: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Aptos" panose="02110004020202020204"/>
              <a:cs typeface="Aptos" panose="02110004020202020204"/>
            </a:endParaRPr>
          </a:p>
          <a:p>
            <a:pPr>
              <a:lnSpc>
                <a:spcPts val="2400"/>
              </a:lnSpc>
              <a:spcAft>
                <a:spcPts val="800"/>
              </a:spcAft>
              <a:defRPr/>
            </a:pPr>
            <a:r>
              <a:rPr lang="fr-FR" sz="2000" b="1" dirty="0">
                <a:solidFill>
                  <a:prstClr val="black"/>
                </a:solidFill>
              </a:rPr>
              <a:t>Une nouvelle méthode donne son comptage, </a:t>
            </a:r>
            <a:r>
              <a:rPr lang="fr-FR" sz="2000" dirty="0">
                <a:solidFill>
                  <a:prstClr val="black"/>
                </a:solidFill>
              </a:rPr>
              <a:t>simple et appuyée sur des standards universels* </a:t>
            </a:r>
          </a:p>
          <a:p>
            <a:pPr>
              <a:lnSpc>
                <a:spcPts val="2400"/>
              </a:lnSpc>
              <a:spcAft>
                <a:spcPts val="800"/>
              </a:spcAft>
              <a:defRPr/>
            </a:pPr>
            <a:endParaRPr lang="fr-FR" sz="800" dirty="0">
              <a:solidFill>
                <a:prstClr val="black"/>
              </a:solidFill>
            </a:endParaRPr>
          </a:p>
          <a:p>
            <a:pPr>
              <a:lnSpc>
                <a:spcPts val="2400"/>
              </a:lnSpc>
              <a:spcAft>
                <a:spcPts val="800"/>
              </a:spcAft>
              <a:defRPr/>
            </a:pPr>
            <a:r>
              <a:rPr lang="fr-FR" sz="2000" b="1" dirty="0">
                <a:solidFill>
                  <a:prstClr val="black"/>
                </a:solidFill>
                <a:ea typeface="Aptos" panose="02110004020202020204"/>
                <a:cs typeface="Aptos" panose="02110004020202020204"/>
              </a:rPr>
              <a:t>				</a:t>
            </a:r>
            <a:r>
              <a:rPr lang="fr-FR" sz="2000" b="1" dirty="0">
                <a:solidFill>
                  <a:srgbClr val="0070C0"/>
                </a:solidFill>
                <a:ea typeface="Aptos" panose="02110004020202020204"/>
                <a:cs typeface="Aptos" panose="02110004020202020204"/>
              </a:rPr>
              <a:t>Thème de la présentation qui suit</a:t>
            </a:r>
            <a:endParaRPr lang="fr-FR" sz="2000" b="1" dirty="0">
              <a:solidFill>
                <a:srgbClr val="0070C0"/>
              </a:solidFill>
            </a:endParaRPr>
          </a:p>
          <a:p>
            <a:pPr lvl="1">
              <a:lnSpc>
                <a:spcPts val="2400"/>
              </a:lnSpc>
              <a:defRPr/>
            </a:pPr>
            <a:r>
              <a:rPr kumimoji="0" lang="fr-F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110004020202020204"/>
                <a:cs typeface="Aptos" panose="02110004020202020204"/>
              </a:rPr>
              <a:t>		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lang="fr-FR" sz="2000" dirty="0">
                <a:solidFill>
                  <a:prstClr val="black"/>
                </a:solidFill>
                <a:latin typeface="Calibri" panose="020F0502020204030204"/>
                <a:ea typeface="Aptos" panose="02110004020202020204"/>
                <a:cs typeface="Aptos" panose="02110004020202020204"/>
              </a:rPr>
              <a:t>(La</a:t>
            </a:r>
            <a:r>
              <a:rPr kumimoji="0" lang="fr-FR" sz="2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110004020202020204"/>
                <a:cs typeface="Aptos" panose="02110004020202020204"/>
              </a:rPr>
              <a:t> méthode donne les deux autres comptages d’impact ZEN pour</a:t>
            </a:r>
            <a:r>
              <a:rPr kumimoji="0" lang="fr-FR" sz="200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110004020202020204"/>
                <a:cs typeface="Aptos" panose="02110004020202020204"/>
              </a:rPr>
              <a:t> la concurrence environnementale</a:t>
            </a:r>
          </a:p>
          <a:p>
            <a:pPr marL="800100" lvl="1" indent="-342900"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fr-FR" sz="2000" dirty="0">
                <a:solidFill>
                  <a:prstClr val="black"/>
                </a:solidFill>
                <a:latin typeface="Calibri" panose="020F0502020204030204"/>
                <a:ea typeface="Aptos" panose="02110004020202020204"/>
                <a:cs typeface="Aptos" panose="02110004020202020204"/>
              </a:rPr>
              <a:t>Celui</a:t>
            </a:r>
            <a:r>
              <a:rPr lang="fr-FR" sz="2000" dirty="0">
                <a:solidFill>
                  <a:prstClr val="black"/>
                </a:solidFill>
                <a:ea typeface="Aptos" panose="02110004020202020204"/>
                <a:cs typeface="Aptos" panose="02110004020202020204"/>
              </a:rPr>
              <a:t> d’</a:t>
            </a:r>
            <a:r>
              <a:rPr lang="fr-FR" sz="2000" b="1" dirty="0">
                <a:solidFill>
                  <a:prstClr val="black"/>
                </a:solidFill>
                <a:ea typeface="Aptos" panose="02110004020202020204"/>
                <a:cs typeface="Aptos" panose="02110004020202020204"/>
              </a:rPr>
              <a:t>un produit financier </a:t>
            </a:r>
            <a:r>
              <a:rPr lang="fr-FR" sz="2000" dirty="0">
                <a:solidFill>
                  <a:prstClr val="black"/>
                </a:solidFill>
                <a:ea typeface="Aptos" panose="02110004020202020204"/>
                <a:cs typeface="Aptos" panose="02110004020202020204"/>
              </a:rPr>
              <a:t>: le gain ou la perte d’émission anticipé sur les biens et services </a:t>
            </a:r>
            <a:r>
              <a:rPr lang="fr-FR" sz="2000" b="1" dirty="0">
                <a:solidFill>
                  <a:prstClr val="black"/>
                </a:solidFill>
                <a:ea typeface="Aptos" panose="02110004020202020204"/>
                <a:cs typeface="Aptos" panose="02110004020202020204"/>
              </a:rPr>
              <a:t>futurs</a:t>
            </a:r>
            <a:r>
              <a:rPr lang="fr-FR" sz="2000" dirty="0">
                <a:solidFill>
                  <a:prstClr val="black"/>
                </a:solidFill>
                <a:ea typeface="Aptos" panose="02110004020202020204"/>
                <a:cs typeface="Aptos" panose="02110004020202020204"/>
              </a:rPr>
              <a:t> dont il finance la production </a:t>
            </a:r>
          </a:p>
          <a:p>
            <a:pPr marL="800100" lvl="1" indent="-342900"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r>
              <a:rPr lang="fr-FR" sz="2000" dirty="0">
                <a:solidFill>
                  <a:prstClr val="black"/>
                </a:solidFill>
                <a:ea typeface="Aptos" panose="02110004020202020204"/>
                <a:cs typeface="Aptos" panose="02110004020202020204"/>
              </a:rPr>
              <a:t>Celui d’un bien ou service sur </a:t>
            </a:r>
            <a:r>
              <a:rPr lang="fr-FR" sz="2000" b="1" dirty="0">
                <a:solidFill>
                  <a:prstClr val="black"/>
                </a:solidFill>
                <a:ea typeface="Aptos" panose="02110004020202020204"/>
                <a:cs typeface="Aptos" panose="02110004020202020204"/>
              </a:rPr>
              <a:t>la perte de </a:t>
            </a:r>
            <a:r>
              <a:rPr lang="fr-FR" sz="2000" b="1" dirty="0">
                <a:solidFill>
                  <a:prstClr val="black"/>
                </a:solidFill>
              </a:rPr>
              <a:t>capture naturelle</a:t>
            </a:r>
            <a:r>
              <a:rPr lang="fr-FR" sz="2000" dirty="0">
                <a:solidFill>
                  <a:prstClr val="black"/>
                </a:solidFill>
              </a:rPr>
              <a:t>, ajouté à son contenu en émission)</a:t>
            </a:r>
          </a:p>
          <a:p>
            <a:pPr marL="800100" lvl="1" indent="-342900">
              <a:spcAft>
                <a:spcPts val="800"/>
              </a:spcAft>
              <a:buFont typeface="Wingdings" panose="05000000000000000000" pitchFamily="2" charset="2"/>
              <a:buChar char="ü"/>
              <a:defRPr/>
            </a:pPr>
            <a:endParaRPr kumimoji="0" lang="fr-FR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ptos" panose="02110004020202020204"/>
              <a:cs typeface="Aptos" panose="02110004020202020204"/>
            </a:endParaRPr>
          </a:p>
          <a:p>
            <a:pPr lvl="0">
              <a:spcAft>
                <a:spcPts val="800"/>
              </a:spcAft>
              <a:defRPr/>
            </a:pPr>
            <a:r>
              <a:rPr lang="fr-FR" dirty="0">
                <a:solidFill>
                  <a:prstClr val="black"/>
                </a:solidFill>
                <a:ea typeface="Aptos" panose="02110004020202020204"/>
                <a:cs typeface="Aptos" panose="02110004020202020204"/>
              </a:rPr>
              <a:t>*Comptages scientifiques de GES, volumes des comptes commerciaux ou financiers, principes comptables</a:t>
            </a:r>
          </a:p>
          <a:p>
            <a:pPr marL="0" marR="0" lvl="0" indent="0" algn="l" defTabSz="914400" rtl="0" eaLnBrk="1" fontAlgn="auto" latinLnBrk="0" hangingPunct="1"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fr-F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ptos" panose="02110004020202020204"/>
              <a:cs typeface="Aptos" panose="02110004020202020204"/>
            </a:endParaRPr>
          </a:p>
        </p:txBody>
      </p:sp>
      <p:pic>
        <p:nvPicPr>
          <p:cNvPr id="3" name="Image 2" descr="Une image contenant texte, Graphique, graphisme, clipart&#10;&#10;Le contenu généré par l’IA peut être incorrect.">
            <a:extLst>
              <a:ext uri="{FF2B5EF4-FFF2-40B4-BE49-F238E27FC236}">
                <a16:creationId xmlns:a16="http://schemas.microsoft.com/office/drawing/2014/main" id="{2C9A7AB9-DA40-D956-6AAD-D09A1F5AE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869" y="5696607"/>
            <a:ext cx="1892276" cy="759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9121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C8C8ED5-7DE3-42F8-2244-EB071AF952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58F8CCBE-07BB-5894-4529-3CEA38BCC9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28961" y="6289781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F7D97E-71B9-4DB7-9BC9-BF255CF45BEE}" type="slidenum">
              <a:rPr kumimoji="0" lang="fr-FR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fr-FR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47040540-6B97-FAA0-5C94-00EE386BB8E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92374" y="376921"/>
            <a:ext cx="11007251" cy="3580467"/>
          </a:xfrm>
          <a:prstGeom prst="rect">
            <a:avLst/>
          </a:prstGeom>
          <a:solidFill>
            <a:schemeClr val="bg1"/>
          </a:solidFill>
          <a:ln w="76200">
            <a:noFill/>
          </a:ln>
        </p:spPr>
        <p:txBody>
          <a:bodyPr wrap="square" rtlCol="0">
            <a:spAutoFit/>
          </a:bodyPr>
          <a:lstStyle/>
          <a:p>
            <a:r>
              <a:rPr lang="fr-FR" sz="2400" b="1" dirty="0">
                <a:ea typeface="Aptos" panose="02110004020202020204"/>
                <a:cs typeface="Aptos" panose="02110004020202020204"/>
              </a:rPr>
              <a:t>Partie 1</a:t>
            </a:r>
          </a:p>
          <a:p>
            <a:r>
              <a:rPr lang="fr-FR" sz="2400" b="1" dirty="0">
                <a:ea typeface="Aptos" panose="02110004020202020204"/>
                <a:cs typeface="Aptos" panose="02110004020202020204"/>
              </a:rPr>
              <a:t>La nouvelle méthode de comptage du contenu en émission des biens et services </a:t>
            </a:r>
          </a:p>
          <a:p>
            <a:r>
              <a:rPr lang="fr-FR" sz="2400" dirty="0">
                <a:ea typeface="Aptos" panose="02110004020202020204"/>
                <a:cs typeface="Aptos" panose="02110004020202020204"/>
              </a:rPr>
              <a:t>(dite ‘cumulative comptable’) </a:t>
            </a:r>
            <a:endParaRPr lang="fr-FR" sz="2400" dirty="0">
              <a:effectLst/>
              <a:ea typeface="Aptos" panose="02110004020202020204"/>
              <a:cs typeface="Aptos" panose="02110004020202020204"/>
            </a:endParaRPr>
          </a:p>
          <a:p>
            <a:pPr>
              <a:spcAft>
                <a:spcPts val="800"/>
              </a:spcAft>
            </a:pPr>
            <a:endParaRPr lang="fr-FR" sz="800" b="1" dirty="0">
              <a:effectLst/>
              <a:ea typeface="Aptos" panose="02110004020202020204"/>
              <a:cs typeface="Aptos" panose="02110004020202020204"/>
            </a:endParaRPr>
          </a:p>
          <a:p>
            <a:r>
              <a:rPr lang="fr-FR" sz="2000" kern="0" dirty="0">
                <a:solidFill>
                  <a:prstClr val="black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-Nait il y a une douzaine d’années de contrôleurs de gestion transposant leurs outils de comptabilité analytique au comptage des émissions des produits </a:t>
            </a:r>
          </a:p>
          <a:p>
            <a:r>
              <a:rPr lang="fr-FR" sz="2000" kern="0" dirty="0">
                <a:solidFill>
                  <a:prstClr val="black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-Formalisée depuis quatre ans par des universitaires venant notamment du contrôle de gestion et des comptes nationaux carbone*</a:t>
            </a:r>
          </a:p>
          <a:p>
            <a:r>
              <a:rPr lang="fr-FR" sz="2000" kern="0" dirty="0">
                <a:solidFill>
                  <a:prstClr val="black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-</a:t>
            </a:r>
            <a:r>
              <a:rPr lang="fr-FR" sz="2000" b="1" kern="0" dirty="0">
                <a:solidFill>
                  <a:prstClr val="black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Sa reconnaissance internationale progresse rapidement : </a:t>
            </a:r>
            <a:r>
              <a:rPr lang="fr-FR" sz="2000" kern="0" dirty="0">
                <a:solidFill>
                  <a:prstClr val="black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fin</a:t>
            </a:r>
            <a:r>
              <a:rPr lang="fr-FR" sz="2000" dirty="0">
                <a:ea typeface="Aptos" panose="02110004020202020204"/>
                <a:cs typeface="Aptos" panose="02110004020202020204"/>
              </a:rPr>
              <a:t> 2025</a:t>
            </a:r>
            <a:endParaRPr lang="fr-FR" sz="2000" dirty="0">
              <a:effectLst/>
              <a:ea typeface="Aptos" panose="02110004020202020204"/>
              <a:cs typeface="Aptos" panose="02110004020202020204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2000" dirty="0">
                <a:effectLst/>
                <a:ea typeface="Aptos" panose="02110004020202020204"/>
                <a:cs typeface="Aptos" panose="02110004020202020204"/>
              </a:rPr>
              <a:t>Adoption par </a:t>
            </a:r>
            <a:r>
              <a:rPr lang="fr-FR" sz="2000" dirty="0">
                <a:ea typeface="Aptos" panose="02110004020202020204"/>
                <a:cs typeface="Aptos" panose="02110004020202020204"/>
              </a:rPr>
              <a:t>l</a:t>
            </a:r>
            <a:r>
              <a:rPr lang="fr-FR" sz="2000" dirty="0">
                <a:effectLst/>
                <a:ea typeface="Aptos" panose="02110004020202020204"/>
                <a:cs typeface="Aptos" panose="02110004020202020204"/>
              </a:rPr>
              <a:t>a coalition </a:t>
            </a:r>
            <a:r>
              <a:rPr lang="fr-FR" sz="2000" u="sng" dirty="0">
                <a:solidFill>
                  <a:srgbClr val="467886"/>
                </a:solidFill>
                <a:effectLst/>
                <a:ea typeface="Aptos" panose="02110004020202020204"/>
                <a:cs typeface="Aptos" panose="02110004020202020204"/>
                <a:hlinkClick r:id="rId3" action="ppaction://hlinkfile"/>
              </a:rPr>
              <a:t>Carbon </a:t>
            </a:r>
            <a:r>
              <a:rPr lang="fr-FR" sz="2000" u="sng" dirty="0" err="1">
                <a:solidFill>
                  <a:srgbClr val="467886"/>
                </a:solidFill>
                <a:effectLst/>
                <a:ea typeface="Aptos" panose="02110004020202020204"/>
                <a:cs typeface="Aptos" panose="02110004020202020204"/>
                <a:hlinkClick r:id="rId3" action="ppaction://hlinkfile"/>
              </a:rPr>
              <a:t>Measures</a:t>
            </a:r>
            <a:r>
              <a:rPr lang="fr-FR" sz="2000" dirty="0">
                <a:effectLst/>
                <a:ea typeface="Aptos" panose="02110004020202020204"/>
                <a:cs typeface="Aptos" panose="02110004020202020204"/>
              </a:rPr>
              <a:t> des </a:t>
            </a:r>
            <a:r>
              <a:rPr lang="fr-FR" sz="2000" b="1" dirty="0">
                <a:effectLst/>
                <a:ea typeface="Aptos" panose="02110004020202020204"/>
                <a:cs typeface="Aptos" panose="02110004020202020204"/>
              </a:rPr>
              <a:t>plus grandes entreprises mondiales**</a:t>
            </a:r>
            <a:endParaRPr lang="fr-FR" sz="2000" dirty="0">
              <a:effectLst/>
              <a:ea typeface="Aptos" panose="02110004020202020204"/>
              <a:cs typeface="Aptos" panose="02110004020202020204"/>
            </a:endParaRPr>
          </a:p>
          <a:p>
            <a:pPr marL="800100" lvl="1" indent="-342900">
              <a:buFont typeface="Wingdings" panose="05000000000000000000" pitchFamily="2" charset="2"/>
              <a:buChar char="ü"/>
            </a:pPr>
            <a:r>
              <a:rPr lang="fr-FR" sz="2000" kern="0" dirty="0">
                <a:solidFill>
                  <a:prstClr val="black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Appel de 50 experts français aux pouvoirs publics pour en faire </a:t>
            </a:r>
            <a:r>
              <a:rPr lang="fr-FR" sz="2000" b="1" kern="0" dirty="0">
                <a:solidFill>
                  <a:prstClr val="black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un critère de l’achat public***</a:t>
            </a:r>
            <a:r>
              <a:rPr lang="fr-FR" sz="2000" kern="0" dirty="0">
                <a:solidFill>
                  <a:prstClr val="black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3" name="Image 2" descr="Une image contenant texte, Graphique, graphisme, clipart&#10;&#10;Le contenu généré par l’IA peut être incorrect.">
            <a:extLst>
              <a:ext uri="{FF2B5EF4-FFF2-40B4-BE49-F238E27FC236}">
                <a16:creationId xmlns:a16="http://schemas.microsoft.com/office/drawing/2014/main" id="{2C9A7AB9-DA40-D956-6AAD-D09A1F5AED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869" y="5696607"/>
            <a:ext cx="1892276" cy="759727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0CAE4366-6DE2-0B3F-5FF4-B5413A02D290}"/>
              </a:ext>
            </a:extLst>
          </p:cNvPr>
          <p:cNvSpPr txBox="1"/>
          <p:nvPr/>
        </p:nvSpPr>
        <p:spPr>
          <a:xfrm>
            <a:off x="592373" y="4549196"/>
            <a:ext cx="10879787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*A l’origine notamment : Robert Kaplan (Harvard ), Karthik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Ramanna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 (Oxford), Ulf von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Kalckreuth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 (Bundesbank), le cercle Comptabilité carbone des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Shifters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, Carbones sur factures … </a:t>
            </a:r>
            <a:endParaRPr kumimoji="0" lang="fr-FR" sz="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**Air Liquide, </a:t>
            </a:r>
            <a:r>
              <a:rPr kumimoji="0" lang="fr-FR" sz="1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Blackrock</a:t>
            </a:r>
            <a:r>
              <a:rPr kumimoji="0" lang="fr-FR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, Santander, BASF, EY, EXXON …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kern="0" dirty="0">
                <a:solidFill>
                  <a:prstClr val="black"/>
                </a:solidFill>
                <a:latin typeface="Calibri" panose="020F0502020204030204"/>
                <a:ea typeface="Aptos" panose="020B0004020202020204" pitchFamily="34" charset="0"/>
                <a:cs typeface="Times New Roman" panose="02020603050405020304" pitchFamily="18" charset="0"/>
              </a:rPr>
              <a:t>***Tribune du Monde</a:t>
            </a:r>
            <a:endParaRPr kumimoji="0" lang="fr-FR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DF5B3E43-D718-2333-D9CF-A568B5B7EEE6}"/>
              </a:ext>
            </a:extLst>
          </p:cNvPr>
          <p:cNvSpPr txBox="1"/>
          <p:nvPr/>
        </p:nvSpPr>
        <p:spPr>
          <a:xfrm rot="10800000" flipV="1">
            <a:off x="3711376" y="3957388"/>
            <a:ext cx="476924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70C0"/>
                </a:solidFill>
              </a:rPr>
              <a:t>La méthode repose sur trois principes</a:t>
            </a:r>
          </a:p>
        </p:txBody>
      </p:sp>
    </p:spTree>
    <p:extLst>
      <p:ext uri="{BB962C8B-B14F-4D97-AF65-F5344CB8AC3E}">
        <p14:creationId xmlns:p14="http://schemas.microsoft.com/office/powerpoint/2010/main" val="240011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0" grpId="0"/>
    </p:bldLst>
  </p:timing>
</p:sld>
</file>

<file path=ppt/theme/theme1.xml><?xml version="1.0" encoding="utf-8"?>
<a:theme xmlns:a="http://schemas.openxmlformats.org/drawingml/2006/main" name="Thème Office">
  <a:themeElements>
    <a:clrScheme name="Personnalisé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08FB3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Personnalisé 2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008FB3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1b42e21-0980-4b78-a495-b69f5cacdeea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73EFEC054CC034F8EDB76F1A360ED82" ma:contentTypeVersion="14" ma:contentTypeDescription="Crée un document." ma:contentTypeScope="" ma:versionID="a775f9fa8d62f6643747313f179cc67f">
  <xsd:schema xmlns:xsd="http://www.w3.org/2001/XMLSchema" xmlns:xs="http://www.w3.org/2001/XMLSchema" xmlns:p="http://schemas.microsoft.com/office/2006/metadata/properties" xmlns:ns3="11b42e21-0980-4b78-a495-b69f5cacdeea" targetNamespace="http://schemas.microsoft.com/office/2006/metadata/properties" ma:root="true" ma:fieldsID="22209e5055bfff21df0f793e8c082f89" ns3:_="">
    <xsd:import namespace="11b42e21-0980-4b78-a495-b69f5cacdee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1b42e21-0980-4b78-a495-b69f5cacdee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3" nillable="true" ma:displayName="Location" ma:internalName="MediaServiceLocatio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1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65149262-1E94-4753-9D6B-9371F5F510F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D95634BB-7CB3-4A41-8390-05AA61720E8B}">
  <ds:schemaRefs>
    <ds:schemaRef ds:uri="http://schemas.microsoft.com/office/2006/documentManagement/types"/>
    <ds:schemaRef ds:uri="http://purl.org/dc/elements/1.1/"/>
    <ds:schemaRef ds:uri="http://www.w3.org/XML/1998/namespace"/>
    <ds:schemaRef ds:uri="http://schemas.openxmlformats.org/package/2006/metadata/core-properties"/>
    <ds:schemaRef ds:uri="http://purl.org/dc/terms/"/>
    <ds:schemaRef ds:uri="11b42e21-0980-4b78-a495-b69f5cacdeea"/>
    <ds:schemaRef ds:uri="http://purl.org/dc/dcmitype/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A40AC0E1-F529-478B-8845-AA6600E2D4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1b42e21-0980-4b78-a495-b69f5cacdee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608513</TotalTime>
  <Words>1636</Words>
  <Application>Microsoft Office PowerPoint</Application>
  <PresentationFormat>Grand écran</PresentationFormat>
  <Paragraphs>201</Paragraphs>
  <Slides>15</Slides>
  <Notes>15</Notes>
  <HiddenSlides>0</HiddenSlides>
  <MMClips>0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15</vt:i4>
      </vt:variant>
    </vt:vector>
  </HeadingPairs>
  <TitlesOfParts>
    <vt:vector size="22" baseType="lpstr">
      <vt:lpstr>Aptos</vt:lpstr>
      <vt:lpstr>Arial</vt:lpstr>
      <vt:lpstr>Calibri</vt:lpstr>
      <vt:lpstr>Calibri Light</vt:lpstr>
      <vt:lpstr>Times New Roman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jerome cazes</dc:creator>
  <cp:lastModifiedBy>Valérie Vanwormhoudt</cp:lastModifiedBy>
  <cp:revision>193</cp:revision>
  <cp:lastPrinted>2023-04-26T08:42:08Z</cp:lastPrinted>
  <dcterms:created xsi:type="dcterms:W3CDTF">2022-02-11T16:14:50Z</dcterms:created>
  <dcterms:modified xsi:type="dcterms:W3CDTF">2026-03-13T11:08:14Z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0x010100E73EFEC054CC034F8EDB76F1A360ED82</vt:lpwstr>
  </property>
</Properties>
</file>