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915" r:id="rId5"/>
    <p:sldId id="346" r:id="rId6"/>
    <p:sldId id="928" r:id="rId7"/>
    <p:sldId id="862" r:id="rId8"/>
    <p:sldId id="912" r:id="rId9"/>
    <p:sldId id="763" r:id="rId10"/>
    <p:sldId id="929" r:id="rId11"/>
    <p:sldId id="930" r:id="rId12"/>
    <p:sldId id="931" r:id="rId13"/>
    <p:sldId id="902" r:id="rId14"/>
    <p:sldId id="919" r:id="rId15"/>
    <p:sldId id="909" r:id="rId16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B9DD2F-5B8F-83D2-F465-CD50FAF371E9}" name="Valérie Vanwormhoudt" initials="VV" userId="S::valerie.vanwormhoudt@MyCercleSAS.onmicrosoft.com::27052b32-0483-4417-b39c-dddf7ab913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00"/>
    <a:srgbClr val="F0CF34"/>
    <a:srgbClr val="5B876B"/>
    <a:srgbClr val="F1C717"/>
    <a:srgbClr val="008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2941" autoAdjust="0"/>
  </p:normalViewPr>
  <p:slideViewPr>
    <p:cSldViewPr snapToGrid="0">
      <p:cViewPr varScale="1">
        <p:scale>
          <a:sx n="59" d="100"/>
          <a:sy n="59" d="100"/>
        </p:scale>
        <p:origin x="756" y="4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31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érie Vanwormhoudt" userId="27052b32-0483-4417-b39c-dddf7ab91363" providerId="ADAL" clId="{2A9B00F8-7FED-446D-B01D-7A234D60BA0C}"/>
    <pc:docChg chg="undo custSel modSld">
      <pc:chgData name="Valérie Vanwormhoudt" userId="27052b32-0483-4417-b39c-dddf7ab91363" providerId="ADAL" clId="{2A9B00F8-7FED-446D-B01D-7A234D60BA0C}" dt="2026-03-12T11:21:21.190" v="2" actId="1076"/>
      <pc:docMkLst>
        <pc:docMk/>
      </pc:docMkLst>
      <pc:sldChg chg="modSp mod">
        <pc:chgData name="Valérie Vanwormhoudt" userId="27052b32-0483-4417-b39c-dddf7ab91363" providerId="ADAL" clId="{2A9B00F8-7FED-446D-B01D-7A234D60BA0C}" dt="2026-03-12T11:21:21.190" v="2" actId="1076"/>
        <pc:sldMkLst>
          <pc:docMk/>
          <pc:sldMk cId="2592381922" sldId="902"/>
        </pc:sldMkLst>
        <pc:spChg chg="mod">
          <ac:chgData name="Valérie Vanwormhoudt" userId="27052b32-0483-4417-b39c-dddf7ab91363" providerId="ADAL" clId="{2A9B00F8-7FED-446D-B01D-7A234D60BA0C}" dt="2026-03-12T11:21:21.190" v="2" actId="1076"/>
          <ac:spMkLst>
            <pc:docMk/>
            <pc:sldMk cId="2592381922" sldId="902"/>
            <ac:spMk id="9" creationId="{8124485A-0044-F7D3-395D-96975FDB8212}"/>
          </ac:spMkLst>
        </pc:spChg>
      </pc:sldChg>
      <pc:sldChg chg="addSp delSp mod">
        <pc:chgData name="Valérie Vanwormhoudt" userId="27052b32-0483-4417-b39c-dddf7ab91363" providerId="ADAL" clId="{2A9B00F8-7FED-446D-B01D-7A234D60BA0C}" dt="2026-03-12T11:13:01.090" v="1" actId="478"/>
        <pc:sldMkLst>
          <pc:docMk/>
          <pc:sldMk cId="3138894577" sldId="912"/>
        </pc:sldMkLst>
        <pc:picChg chg="add del">
          <ac:chgData name="Valérie Vanwormhoudt" userId="27052b32-0483-4417-b39c-dddf7ab91363" providerId="ADAL" clId="{2A9B00F8-7FED-446D-B01D-7A234D60BA0C}" dt="2026-03-12T11:13:01.090" v="1" actId="478"/>
          <ac:picMkLst>
            <pc:docMk/>
            <pc:sldMk cId="3138894577" sldId="912"/>
            <ac:picMk id="3" creationId="{11C2040D-0557-C2E0-866A-DD94A4674F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0C8A2-606E-4D0F-91FA-AD097BAFC76D}" type="datetimeFigureOut">
              <a:rPr lang="fr-FR" smtClean="0"/>
              <a:t>12/03/2026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4FA2-2A4B-4FC2-8859-7A03DDA17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38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55079-9701-76DC-8DFF-F274ADD00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3B934C-9776-ECED-D817-2A2196EF2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17E5F8-A417-4857-1153-5BD84B109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5D658F-B4FE-402B-1724-4AC9F38BC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8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7BBB0-5C35-3EA8-546B-3ADC67C55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10630F-ADFE-2360-CE2E-D99EBDBC5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A66C76-93F9-39F8-EE50-54BABBC54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44E972-4463-A558-A070-DA881B239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91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B14BC-B751-7FA7-B199-28D18DB38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3DE195-59BF-2B6C-F54D-6CD0FC476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3AEA58-D86D-72E9-D04C-43C25BB8A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1C0159-D2BB-8BBF-B6BF-D89FED6D9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5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36DEA-DD02-DD55-4952-EC8B7CD33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41E64-45D1-123B-0F0B-68B82225C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66BCD44-4AB8-A401-7383-0AFBAE522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49362F-3F3A-C8F8-CF68-898A26464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7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8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95BB0-364C-6207-CF59-781CB6E3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9E159E-CC9F-3F35-FC18-6D647CD33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1CF9E3-F00E-9524-381B-FD6BFBF22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59878D-2A28-173D-1F77-33CABF083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97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CB692-210A-F630-7F65-E34439F1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4EE723-A2E3-96CB-3E56-3E7FD80B1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A34638-CC15-55C4-B504-6E0CC1223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64D85D-DCD5-92A8-209C-7AB7870AD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2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B0FC5-671C-6330-319A-6F75F948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A18CFF-D5EA-33BA-0106-939743891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AD0834-DCB8-5203-77CB-54CCDC963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BBD3B3-9C9B-0CA1-9253-AF9915754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9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BDEDF-A85C-1BF3-2A8B-5733F6048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4E2754-D61B-3046-68DF-9D8FA0B41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1BCC89-0E2B-59E7-4EC8-1432C3726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EF54B9-86F6-4E91-C559-6A146DB91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6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538EA-F065-5D9F-681C-DF078E210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519C6A-9423-A567-3DC1-E940024AD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EEC11A0-EFE4-5AB9-F036-F5A1A803F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6FA2FA-3DD4-6A1F-B894-E8BDD3934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55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19914-9234-92B8-323C-60C70FCA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A61005-5DBA-0CB5-0307-1B70B6A77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33CED4-CE58-9460-3430-F90E0888E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571891-BFF3-9E77-D270-D4217BB73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2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F300A-75F8-8779-1589-DD78A268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F594F1-8D1A-1C63-1237-8EBDDDBDA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AFF672-82A2-DA36-0633-86B6D450E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082C2E-5162-B9E1-EFAC-BAFA7E88E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E4FA2-2A4B-4FC2-8859-7A03DDA177E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0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23C32-9411-4D89-B479-1422F396A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A85DF5-FC0B-4AB9-A8EE-CA17A04A8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19AC0-34A7-4929-B1E8-F155595C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E1C-52F2-40DD-9448-DF7D6B392807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02486-63B5-44C3-BAE8-28FC3CCF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3E115F-E443-4937-AE2E-B6F0FF0A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9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3AB01-2DE8-4E6A-B27C-B1AE5ACC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72AF9D-6885-4D22-8782-8A0D02FE6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94B64-EF13-49EA-A09D-6CA623CD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506-DC14-4021-9044-340B97488E29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0DDA1-4934-4CDC-A8A9-0B851268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F93B7-444A-433B-AA85-C586960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62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83C7AF-2B80-4DA7-B2D9-4D96A293F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1B7944-38CC-43B9-A9F6-063137C00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942-1A0F-4AF7-A7D9-04101547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139-7F08-4FBD-B3EA-8BA434EB2F22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212996-26E3-4989-B209-D4F36113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6E13B-9C1F-4B9C-AEEF-1CA777C1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1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A2911-01F7-43AC-BD9B-F854BE2B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AD944-0B0E-4E74-80C0-3409E711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F63BE-2762-4062-AAFC-3F9F06C6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844-A2FD-4037-BC54-BC3BEA0E0ADE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68A13-0CCD-4A44-AAEF-A78A700E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B70B5-A0A9-4E5D-B1E5-387854E2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9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EE2D1-4A34-426B-A217-25B18F96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D5F6AF-56DB-4674-B175-66287F171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D4865-0B2B-4046-8253-2F42A223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CC7-43C4-488C-9FD0-07302704C5A2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8A742-00E8-45AC-844D-5B55AC20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9E82D-64C5-4AB9-92B7-A12EB5C6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54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F4668-67E2-4836-A33A-C7865812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D29DB-3B88-4A5D-BF9A-0214508D0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2FC6A8-36AF-4745-9E4F-A00AE322A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3D983-5293-4F8B-B346-597C5A5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96B-6E9B-40CA-B96F-C4B1D16628BB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C5E59B-69E9-4F86-B7F0-9C597011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EC24C8-9AC6-4247-A51F-D3DABDE0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1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3079B-88B6-4BE4-BBE9-97C42C88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042C0-572E-4DA2-B1DB-5C023B967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436812-8300-44FC-84E1-082BE7884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1EDF78-AAE4-4DE9-9608-89BD528D0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5F8C1F-6DA0-4432-8E10-47B4638A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5524C6-83CD-431D-A107-68D00AF7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1974-D0CE-4C01-A82E-AB60533AB66A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84FC64-464A-40DF-A18E-06C10074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3B1D5C-17C0-452C-BD3B-5FAA560A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4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094F26-B5D4-4CE7-8A85-CD57723A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17748B-F52F-496C-BD11-3394822C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1D21-A788-4B8D-9CD0-78CC583B12AB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CD1313-09E9-41BE-AB16-5FA664C6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5B3157-8A44-4564-B5B7-6F254C21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9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87DE60-70B3-4D6B-838F-389F16A7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E9BD-24E9-4538-BFB7-8BC796593A73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55B05E-1377-4789-82D3-1F35AA2C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F7FB97-6BB1-4E0B-831F-B9E43CF4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51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6F2BD-0C0A-4755-B732-D4C3399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899A8-A6B9-46F4-9F49-D4982001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2DE54C-C417-4070-A6D3-BB8628DFE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97D756-88E0-42E5-AD04-F789A81A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B423-8784-4560-97EE-08FEB3D3E942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0BA53A-0D1C-4EE6-9023-242A327F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35C913-FE73-4E86-AF2D-CDE888B3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2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CC728-A279-4DC6-A17F-BE5F10FB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B10B1B-AB65-4966-A5C1-95F840C4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709AAA-9148-41EF-AAF7-A2E8843D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7EB65B-1C39-4556-B65B-A6D03ECD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E3-8490-4770-B78D-9CE670B3D41C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CBA73A-3D9D-4794-A010-EDE1775A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FE2F6C-0FDD-4C4E-858A-2D3B6699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6D55FD-B2F2-4282-AAA4-0B332DFD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365259-A640-4386-84BD-CC315A07E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1C576-B502-4B5C-AA06-3921A26DC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84C1-EF59-46EC-99FF-24FFDE65E955}" type="datetime1">
              <a:rPr lang="fr-FR" smtClean="0"/>
              <a:t>12/03/2026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CE043-A41B-4BEB-862E-885E88DDA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33CA2C-F87F-4E1C-A50D-C9430FD42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08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5.sv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sv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5.svg"/><Relationship Id="rId5" Type="http://schemas.openxmlformats.org/officeDocument/2006/relationships/image" Target="../media/image10.png"/><Relationship Id="rId15" Type="http://schemas.openxmlformats.org/officeDocument/2006/relationships/image" Target="../media/image15.svg"/><Relationship Id="rId10" Type="http://schemas.openxmlformats.org/officeDocument/2006/relationships/image" Target="../media/image4.png"/><Relationship Id="rId4" Type="http://schemas.openxmlformats.org/officeDocument/2006/relationships/image" Target="../media/image9.svg"/><Relationship Id="rId9" Type="http://schemas.openxmlformats.org/officeDocument/2006/relationships/image" Target="../media/image3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5.sv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17.svg"/><Relationship Id="rId9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9110C-E967-A7BB-1DE3-35477F0A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21B34FC-43C6-27C6-F3C9-7F1495EAA21D}"/>
              </a:ext>
            </a:extLst>
          </p:cNvPr>
          <p:cNvSpPr txBox="1"/>
          <p:nvPr/>
        </p:nvSpPr>
        <p:spPr>
          <a:xfrm>
            <a:off x="3549034" y="5293531"/>
            <a:ext cx="8348676" cy="101566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 au point par des experts bénévoles de l’économie carbone,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outils et prestations de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Carbones sur factures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 libres et gratuits, disponibles sur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carbones-factures.org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80B0AB-0089-AFC5-B23D-23275B165427}"/>
              </a:ext>
            </a:extLst>
          </p:cNvPr>
          <p:cNvSpPr txBox="1"/>
          <p:nvPr/>
        </p:nvSpPr>
        <p:spPr>
          <a:xfrm>
            <a:off x="559398" y="1077126"/>
            <a:ext cx="10951882" cy="155811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rééquilibrer climat et biodiversité,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1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kumimoji="0" lang="fr-FR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éployons la concurrence environnementale !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DA546801-8BB8-769C-4080-4C2320493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98" y="5241043"/>
            <a:ext cx="2660477" cy="10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EE3407-90B9-C0A2-BA94-EE19896D2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16B7EC-BDC2-47B7-479D-0247FC8F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678E4E81-5536-F9E2-17D0-92720C3A4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1378621-F92C-687E-FD14-D068404D17F0}"/>
              </a:ext>
            </a:extLst>
          </p:cNvPr>
          <p:cNvSpPr txBox="1"/>
          <p:nvPr/>
        </p:nvSpPr>
        <p:spPr>
          <a:xfrm>
            <a:off x="527868" y="283780"/>
            <a:ext cx="1094429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8. </a:t>
            </a:r>
            <a:r>
              <a:rPr lang="fr-FR" sz="2200" b="1" kern="0" dirty="0">
                <a:solidFill>
                  <a:prstClr val="black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Aux pouvoirs publics*… </a:t>
            </a:r>
          </a:p>
          <a:p>
            <a:pPr lvl="0">
              <a:spcAft>
                <a:spcPts val="800"/>
              </a:spcAft>
              <a:defRPr/>
            </a:pPr>
            <a:r>
              <a:rPr lang="fr-FR" sz="2200" b="1" kern="0" dirty="0">
                <a:solidFill>
                  <a:prstClr val="black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	…de </a:t>
            </a:r>
            <a:r>
              <a:rPr lang="fr-FR" sz="2200" b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libér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er la concurrence environnementale sur leur territoire**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24485A-0044-F7D3-395D-96975FDB8212}"/>
              </a:ext>
            </a:extLst>
          </p:cNvPr>
          <p:cNvSpPr txBox="1"/>
          <p:nvPr/>
        </p:nvSpPr>
        <p:spPr>
          <a:xfrm>
            <a:off x="527867" y="1167184"/>
            <a:ext cx="11074852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prstClr val="black"/>
                </a:solidFill>
              </a:rPr>
              <a:t>-Inciter </a:t>
            </a:r>
            <a:r>
              <a:rPr lang="fr-FR" sz="2000" b="1" dirty="0">
                <a:solidFill>
                  <a:prstClr val="black"/>
                </a:solidFill>
              </a:rPr>
              <a:t>les entreprises </a:t>
            </a:r>
            <a:r>
              <a:rPr lang="fr-FR" sz="2000" dirty="0">
                <a:solidFill>
                  <a:prstClr val="black"/>
                </a:solidFill>
              </a:rPr>
              <a:t>à compter et transmettre le contenu en émission des biens et services vendus,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les établissements financiers 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à faire de même pour la rentabilité en émission des produits financiers 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D12B06-3F37-319D-8A4E-98BCDBE8C204}"/>
              </a:ext>
            </a:extLst>
          </p:cNvPr>
          <p:cNvSpPr txBox="1"/>
          <p:nvPr/>
        </p:nvSpPr>
        <p:spPr>
          <a:xfrm>
            <a:off x="527868" y="50253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lang="fr-FR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Voir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Politique ZEN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14AB861-CB92-3689-F9B4-1E858FFA72B3}"/>
              </a:ext>
            </a:extLst>
          </p:cNvPr>
          <p:cNvSpPr txBox="1"/>
          <p:nvPr/>
        </p:nvSpPr>
        <p:spPr>
          <a:xfrm>
            <a:off x="527867" y="2399085"/>
            <a:ext cx="1094429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fr-FR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…</a:t>
            </a:r>
            <a:r>
              <a:rPr kumimoji="0" lang="fr-FR" sz="2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d’intégrer les impacts ZEN dans leurs politiques pour accélérer le ZEN</a:t>
            </a:r>
          </a:p>
          <a:p>
            <a:pPr algn="just">
              <a:defRPr/>
            </a:pPr>
            <a:endParaRPr kumimoji="0" lang="fr-FR" sz="800" b="1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kumimoji="0" lang="fr-FR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fr-FR" sz="2000" kern="0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Avec l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 Contenu en émission critère </a:t>
            </a:r>
            <a:r>
              <a:rPr lang="fr-FR" sz="2000" b="1" kern="0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 achats publics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avec la Rentabilité en émission critère </a:t>
            </a: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des investissements publics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** c’est, pour la même dépense publique, plus de</a:t>
            </a:r>
            <a:r>
              <a:rPr lang="fr-FR" sz="2000" dirty="0">
                <a:solidFill>
                  <a:prstClr val="black"/>
                </a:solidFill>
              </a:rPr>
              <a:t> gain ZEN, de souveraineté nationale (baisse des hydrocarbures) et de santé (empoisonnement évité)</a:t>
            </a:r>
          </a:p>
          <a:p>
            <a:pPr algn="just">
              <a:defRPr/>
            </a:pPr>
            <a:endParaRPr lang="fr-FR" sz="800" kern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-Le raisonnement s’étend aux</a:t>
            </a:r>
            <a:r>
              <a:rPr kumimoji="0" lang="fr-FR" sz="20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 autres politique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 publiques</a:t>
            </a:r>
            <a:r>
              <a:rPr kumimoji="0" lang="fr-FR" sz="20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 notamment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financière : </a:t>
            </a:r>
            <a:r>
              <a:rPr kumimoji="0" lang="fr-FR" sz="20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définir à partir de quel taux de perte en émission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un financement est considéré comme toxique et à encadrer</a:t>
            </a:r>
            <a:endParaRPr kumimoji="0" lang="fr-FR" sz="200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fr-FR" sz="80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8593412-3CD0-925F-3BBF-1420D1F5872B}"/>
              </a:ext>
            </a:extLst>
          </p:cNvPr>
          <p:cNvSpPr txBox="1"/>
          <p:nvPr/>
        </p:nvSpPr>
        <p:spPr>
          <a:xfrm>
            <a:off x="527868" y="5321484"/>
            <a:ext cx="4196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**Voir l’opération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Label Transmission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8F68B-002D-B4CB-873D-0F93B404A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1D604E-0FFD-2BF8-4E9B-1929BCB2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21C96DAE-5EB1-21B0-18EB-35BC0DDE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AB34EE-EAC3-79DD-497A-D44558E587CF}"/>
              </a:ext>
            </a:extLst>
          </p:cNvPr>
          <p:cNvSpPr txBox="1"/>
          <p:nvPr/>
        </p:nvSpPr>
        <p:spPr>
          <a:xfrm>
            <a:off x="527866" y="315310"/>
            <a:ext cx="11217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kern="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9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.  Aux pouvoirs publics </a:t>
            </a:r>
            <a:r>
              <a:rPr lang="fr-FR" sz="2400" b="1" kern="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d’encadrer des dérapages de consommation en émission…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FAA1262-5D58-DDFB-DC10-9B987BCFE604}"/>
              </a:ext>
            </a:extLst>
          </p:cNvPr>
          <p:cNvSpPr txBox="1"/>
          <p:nvPr/>
        </p:nvSpPr>
        <p:spPr>
          <a:xfrm>
            <a:off x="527867" y="1056943"/>
            <a:ext cx="110951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indicateurs ZEN permettront de </a:t>
            </a: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suivre les progrès vers le ZEN de la consommation moyenne par habitant, 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besoin par besoin : alimentation, loisir, transport…*</a:t>
            </a:r>
          </a:p>
          <a:p>
            <a:pPr lvl="0">
              <a:defRPr/>
            </a:pPr>
            <a:endParaRPr lang="fr-FR" sz="800" kern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Pour encadrer un dérapage de consommation 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sur un besoin, des règles collectives pourront définir :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 un bien ou service est toxique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avec 2 critères : un dérapage d’émission sur le besoin concerné et des alternatives à la fois moins chères et davantage ZEN pour satisfaire ce besoin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 plafond d’émission 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fixé aux producteurs d’offres toxiques (ex. : par journée de loisir pour le tourisme en cas de dérapage sur le transport aérien de loisir)</a:t>
            </a:r>
          </a:p>
          <a:p>
            <a:pPr lvl="1">
              <a:defRPr/>
            </a:pPr>
            <a:endParaRPr lang="fr-FR" sz="800" kern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Une contrainte minimale, efficace et légitime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Toute la collectivité souffre de dérapages qui sont évitables 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évite d’opposer ‘fin du monde’ et ‘fin du mois’</a:t>
            </a:r>
            <a:endParaRPr lang="fr-FR" sz="800" kern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6F0091-6A8D-7824-7FD9-B379E9FAB796}"/>
              </a:ext>
            </a:extLst>
          </p:cNvPr>
          <p:cNvSpPr txBox="1"/>
          <p:nvPr/>
        </p:nvSpPr>
        <p:spPr>
          <a:xfrm>
            <a:off x="527866" y="4854102"/>
            <a:ext cx="11521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8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*Avec une unité de comptage de la satisfaction du besoin : </a:t>
            </a:r>
            <a:r>
              <a:rPr lang="fr-FR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fr-FR" sz="18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 calorie alimentaire pour l’alimentation, en journée pour les loisirs, par terminal numérique pour la communication…</a:t>
            </a:r>
          </a:p>
        </p:txBody>
      </p:sp>
    </p:spTree>
    <p:extLst>
      <p:ext uri="{BB962C8B-B14F-4D97-AF65-F5344CB8AC3E}">
        <p14:creationId xmlns:p14="http://schemas.microsoft.com/office/powerpoint/2010/main" val="823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17DB09-D55E-6335-7185-EEE4A2789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478E2F-8A23-185E-FBC5-A696E5AB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11EEE08C-0DB9-FD0F-2AAB-992609DC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C60CF7-BEFC-680D-239F-E5432DD645DF}"/>
              </a:ext>
            </a:extLst>
          </p:cNvPr>
          <p:cNvSpPr txBox="1"/>
          <p:nvPr/>
        </p:nvSpPr>
        <p:spPr>
          <a:xfrm>
            <a:off x="527868" y="315310"/>
            <a:ext cx="11485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fr-FR" sz="2400" b="1" kern="0" noProof="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10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. …en déployant </a:t>
            </a:r>
            <a:r>
              <a:rPr lang="fr-FR" sz="2400" b="1" kern="0" dirty="0">
                <a:solidFill>
                  <a:prstClr val="black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à l’international </a:t>
            </a:r>
            <a:r>
              <a:rPr lang="fr-FR" sz="2400" b="1" kern="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cette concurrence et une assurance climatique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B39B6D-0111-8AFD-5C07-3EB17F977E62}"/>
              </a:ext>
            </a:extLst>
          </p:cNvPr>
          <p:cNvSpPr txBox="1"/>
          <p:nvPr/>
        </p:nvSpPr>
        <p:spPr>
          <a:xfrm>
            <a:off x="527868" y="1076652"/>
            <a:ext cx="10770052" cy="37240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Déployer mondialement la concurrence environnementale est d’intérêt national et collectif</a:t>
            </a:r>
            <a:endParaRPr lang="fr-FR" sz="2000" kern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L</a:t>
            </a:r>
            <a:r>
              <a:rPr lang="fr-FR" sz="2000" dirty="0">
                <a:solidFill>
                  <a:prstClr val="black"/>
                </a:solidFill>
              </a:rPr>
              <a:t>es pays qui ne jouent pas le jeu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 voient 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leurs exportations de produits toxiques freinées </a:t>
            </a:r>
            <a:endParaRPr lang="fr-FR" sz="2000" dirty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pays pauvres en retard vers le ZEN accèdent à des financements étrangers attirés par la rentabilité en émission du comblement du retard</a:t>
            </a:r>
          </a:p>
          <a:p>
            <a:pPr lvl="0">
              <a:defRPr/>
            </a:pPr>
            <a:endParaRPr lang="fr-FR" sz="800" kern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sz="2000" b="1" dirty="0">
                <a:solidFill>
                  <a:prstClr val="black"/>
                </a:solidFill>
              </a:rPr>
              <a:t>Mais une assurance climatique universelle sera aussi indispensable</a:t>
            </a:r>
          </a:p>
          <a:p>
            <a:pPr lvl="0" algn="just"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Chaque pays travaille sur ce défi d’assurance</a:t>
            </a: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*, né 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D’énormes inégalités (d’exposition au risque et de moyens pour y faire face)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la nécessité de partager les meilleures pratiques de prévention</a:t>
            </a:r>
          </a:p>
          <a:p>
            <a:pPr algn="just">
              <a:defRPr/>
            </a:pP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-Cette approche nationale est insuffisante pour un risque planétaire</a:t>
            </a:r>
          </a:p>
          <a:p>
            <a:pPr lvl="0" algn="just">
              <a:defRPr/>
            </a:pPr>
            <a:endParaRPr lang="fr-FR" sz="800" kern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fr-FR" sz="20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 succès passera par </a:t>
            </a: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une mutualisation des risques à l’échelle de la planète, </a:t>
            </a:r>
          </a:p>
          <a:p>
            <a:pPr lvl="0" algn="ctr">
              <a:defRPr/>
            </a:pPr>
            <a:r>
              <a:rPr lang="fr-FR" sz="20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donc des transferts de financement entre pays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D2FB1C-5D39-DE13-CFA3-02690A6D39A4}"/>
              </a:ext>
            </a:extLst>
          </p:cNvPr>
          <p:cNvSpPr txBox="1"/>
          <p:nvPr/>
        </p:nvSpPr>
        <p:spPr>
          <a:xfrm>
            <a:off x="527868" y="5242501"/>
            <a:ext cx="11485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*P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artout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le risque climatique est identifié comme le risque futur n°1 par les opinions et les experts (Axa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0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775CF73-15C4-0889-DAA5-E6AE93A7EAA0}"/>
              </a:ext>
            </a:extLst>
          </p:cNvPr>
          <p:cNvSpPr txBox="1"/>
          <p:nvPr/>
        </p:nvSpPr>
        <p:spPr>
          <a:xfrm>
            <a:off x="620059" y="337155"/>
            <a:ext cx="10951882" cy="49212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100" noProof="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Réé</a:t>
            </a:r>
            <a:r>
              <a:rPr kumimoji="0" lang="fr-FR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quilibrons climat et biodiversité</a:t>
            </a:r>
            <a:r>
              <a:rPr lang="fr-FR" sz="2400" b="1" kern="1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 la concurrence environnementale</a:t>
            </a:r>
            <a:endParaRPr kumimoji="0" lang="fr-FR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6D20BB04-09D8-58BC-516F-A12BBED86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98" y="5241043"/>
            <a:ext cx="2660477" cy="10681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5050034-D89C-FC28-A18F-8B81B16305C8}"/>
              </a:ext>
            </a:extLst>
          </p:cNvPr>
          <p:cNvSpPr txBox="1"/>
          <p:nvPr/>
        </p:nvSpPr>
        <p:spPr>
          <a:xfrm>
            <a:off x="740927" y="1097381"/>
            <a:ext cx="10710146" cy="410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b="1" kern="100" dirty="0">
                <a:ea typeface="Aptos" panose="02110004020202020204"/>
                <a:cs typeface="Times New Roman" panose="02020603050405020304" pitchFamily="18" charset="0"/>
              </a:rPr>
              <a:t>Pour rééquilibrer climat et biodiversité, il faut construire une économie ZEN</a:t>
            </a: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 : Zéro Emission Nette de gaz à effet de serre. Toutes ses productions seront ZEN avec une émission et une réduction de capture naturelle négligeables. </a:t>
            </a:r>
            <a:r>
              <a:rPr lang="fr-FR" b="1" kern="100" dirty="0">
                <a:ea typeface="Aptos" panose="02110004020202020204"/>
                <a:cs typeface="Times New Roman" panose="02020603050405020304" pitchFamily="18" charset="0"/>
              </a:rPr>
              <a:t>Il faut faire vite</a:t>
            </a: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 car le temps joue contre nous : le dérèglement climatique fragilise le vivant naturel et sa capacité de capture, et l’humanité l’aggrave en boucle pour s’en protéger (1 à 5).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b="1" kern="100" dirty="0">
                <a:ea typeface="Aptos" panose="02110004020202020204"/>
                <a:cs typeface="Times New Roman" panose="02020603050405020304" pitchFamily="18" charset="0"/>
              </a:rPr>
              <a:t>La concurrence environnementale permet l’économie ZEN</a:t>
            </a: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. Elle repose sur </a:t>
            </a:r>
            <a:r>
              <a:rPr lang="fr-FR" b="1" kern="100" dirty="0">
                <a:ea typeface="Aptos" panose="02110004020202020204"/>
                <a:cs typeface="Times New Roman" panose="02020603050405020304" pitchFamily="18" charset="0"/>
              </a:rPr>
              <a:t>la transmission de l’impact ZEN de chaque bien ou service</a:t>
            </a: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 consommé aujourd’hui ; et </a:t>
            </a:r>
            <a:r>
              <a:rPr lang="fr-FR" b="1" kern="100" dirty="0">
                <a:ea typeface="Aptos" panose="02110004020202020204"/>
                <a:cs typeface="Times New Roman" panose="02020603050405020304" pitchFamily="18" charset="0"/>
              </a:rPr>
              <a:t>la transmission de l’impact ZEN de chaque produit financier </a:t>
            </a: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sur les biens et services de demain. Cette information fera librement acheter ou financer l’offre la plus ZEN, à service et à argent équivalents. Les productions et les investissements les plus ZEN deviendront plus rentables ou mieux financés  (</a:t>
            </a:r>
            <a:r>
              <a:rPr lang="fr-FR" kern="100">
                <a:ea typeface="Aptos" panose="02110004020202020204"/>
                <a:cs typeface="Times New Roman" panose="02020603050405020304" pitchFamily="18" charset="0"/>
              </a:rPr>
              <a:t>6 et 7). </a:t>
            </a:r>
            <a:endParaRPr lang="fr-FR" kern="100" dirty="0">
              <a:ea typeface="Aptos" panose="021100040202020202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Pour construire à temps l’économie ZEN, il appartient aux autorités publiques de </a:t>
            </a:r>
            <a:r>
              <a:rPr lang="fr-FR" b="1" kern="100" dirty="0">
                <a:ea typeface="Aptos" panose="02110004020202020204"/>
                <a:cs typeface="Times New Roman" panose="02020603050405020304" pitchFamily="18" charset="0"/>
              </a:rPr>
              <a:t>déployer cette concurrence</a:t>
            </a: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 ; de l’accélérer si nécessaire en s’appuyant sur l’impact ZEN, y compris pour </a:t>
            </a:r>
            <a:r>
              <a:rPr lang="fr-FR" b="1" kern="100" dirty="0">
                <a:ea typeface="Aptos" panose="02110004020202020204"/>
                <a:cs typeface="Times New Roman" panose="02020603050405020304" pitchFamily="18" charset="0"/>
              </a:rPr>
              <a:t>encadrer financements et productions toxiques ; </a:t>
            </a: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et de construire </a:t>
            </a:r>
            <a:r>
              <a:rPr lang="fr-FR" b="1" kern="100" dirty="0">
                <a:ea typeface="Aptos" panose="02110004020202020204"/>
                <a:cs typeface="Times New Roman" panose="02020603050405020304" pitchFamily="18" charset="0"/>
              </a:rPr>
              <a:t>une</a:t>
            </a: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fr-FR" b="1" kern="100" dirty="0">
                <a:ea typeface="Aptos" panose="02110004020202020204"/>
                <a:cs typeface="Times New Roman" panose="02020603050405020304" pitchFamily="18" charset="0"/>
              </a:rPr>
              <a:t>assurance climatique universelle</a:t>
            </a:r>
            <a:r>
              <a:rPr lang="fr-FR" kern="100" dirty="0">
                <a:ea typeface="Aptos" panose="02110004020202020204"/>
                <a:cs typeface="Times New Roman" panose="02020603050405020304" pitchFamily="18" charset="0"/>
              </a:rPr>
              <a:t> (8 à 10).</a:t>
            </a:r>
          </a:p>
        </p:txBody>
      </p:sp>
    </p:spTree>
    <p:extLst>
      <p:ext uri="{BB962C8B-B14F-4D97-AF65-F5344CB8AC3E}">
        <p14:creationId xmlns:p14="http://schemas.microsoft.com/office/powerpoint/2010/main" val="31639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0BF26-6071-FE46-4A1B-994F6080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9E21E992-FCB3-7A36-2BB1-B4BFD7C20BD1}"/>
              </a:ext>
            </a:extLst>
          </p:cNvPr>
          <p:cNvSpPr txBox="1"/>
          <p:nvPr/>
        </p:nvSpPr>
        <p:spPr>
          <a:xfrm>
            <a:off x="4093281" y="4473164"/>
            <a:ext cx="236007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sur les captures naturelles négligeable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DA18D02-4CD9-E7A0-BD95-97E5343BABBC}"/>
              </a:ext>
            </a:extLst>
          </p:cNvPr>
          <p:cNvSpPr txBox="1"/>
          <p:nvPr/>
        </p:nvSpPr>
        <p:spPr>
          <a:xfrm>
            <a:off x="4133355" y="3467709"/>
            <a:ext cx="228708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Emissions de GES négligeables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F0FC4F-20FA-882F-7191-40603B21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phique 17" descr="Arbre avec racines avec un remplissage uni">
            <a:extLst>
              <a:ext uri="{FF2B5EF4-FFF2-40B4-BE49-F238E27FC236}">
                <a16:creationId xmlns:a16="http://schemas.microsoft.com/office/drawing/2014/main" id="{0BCA730A-9C44-1AFB-F7E6-F461FFAEA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5822" y="2686457"/>
            <a:ext cx="2360073" cy="2360073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6B1C708-09D9-5104-926A-8750AD4D6037}"/>
              </a:ext>
            </a:extLst>
          </p:cNvPr>
          <p:cNvSpPr/>
          <p:nvPr/>
        </p:nvSpPr>
        <p:spPr>
          <a:xfrm>
            <a:off x="4309258" y="4374469"/>
            <a:ext cx="2006070" cy="17775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BF59DAE-7FFA-E721-C6AC-53AD79B64E5E}"/>
              </a:ext>
            </a:extLst>
          </p:cNvPr>
          <p:cNvSpPr txBox="1"/>
          <p:nvPr/>
        </p:nvSpPr>
        <p:spPr>
          <a:xfrm>
            <a:off x="1775063" y="3926842"/>
            <a:ext cx="189227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roduction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consommation de l’humanité</a:t>
            </a:r>
          </a:p>
        </p:txBody>
      </p:sp>
      <p:pic>
        <p:nvPicPr>
          <p:cNvPr id="5" name="Graphique 4" descr="Scène de crépuscule avec un remplissage uni">
            <a:extLst>
              <a:ext uri="{FF2B5EF4-FFF2-40B4-BE49-F238E27FC236}">
                <a16:creationId xmlns:a16="http://schemas.microsoft.com/office/drawing/2014/main" id="{F0B19A13-287E-5A94-B87B-4B3C9A2E3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58564"/>
          <a:stretch>
            <a:fillRect/>
          </a:stretch>
        </p:blipFill>
        <p:spPr>
          <a:xfrm>
            <a:off x="8345236" y="4372792"/>
            <a:ext cx="2001520" cy="8293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91D7F3-0BD8-5C03-30AB-E3562FAC7227}"/>
              </a:ext>
            </a:extLst>
          </p:cNvPr>
          <p:cNvSpPr txBox="1"/>
          <p:nvPr/>
        </p:nvSpPr>
        <p:spPr>
          <a:xfrm>
            <a:off x="527869" y="401666"/>
            <a:ext cx="11030623" cy="144417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Jusque vers 1800, le vivant naturel a équilibré le stock de gaz à effet de serre (GES) dans l’atmosphère</a:t>
            </a:r>
            <a:endParaRPr kumimoji="0" lang="fr-FR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66B064-43A2-C275-EE20-48106FA399B7}"/>
              </a:ext>
            </a:extLst>
          </p:cNvPr>
          <p:cNvSpPr txBox="1"/>
          <p:nvPr/>
        </p:nvSpPr>
        <p:spPr>
          <a:xfrm>
            <a:off x="7671065" y="3960976"/>
            <a:ext cx="236007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Vivant naturel fort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Biodiversité riche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41564A6-BEEC-4C63-2944-2CE4A7C76F99}"/>
              </a:ext>
            </a:extLst>
          </p:cNvPr>
          <p:cNvSpPr/>
          <p:nvPr/>
        </p:nvSpPr>
        <p:spPr>
          <a:xfrm>
            <a:off x="4309258" y="4026642"/>
            <a:ext cx="2006070" cy="17775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que 9" descr="Homme avec un remplissage uni">
            <a:extLst>
              <a:ext uri="{FF2B5EF4-FFF2-40B4-BE49-F238E27FC236}">
                <a16:creationId xmlns:a16="http://schemas.microsoft.com/office/drawing/2014/main" id="{529E4DA0-EF78-FB7B-B0D4-828BB322BA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0954" y="3514289"/>
            <a:ext cx="606256" cy="6062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78B8D8-A41D-58B8-C7DF-902FB93A5A43}"/>
              </a:ext>
            </a:extLst>
          </p:cNvPr>
          <p:cNvSpPr/>
          <p:nvPr/>
        </p:nvSpPr>
        <p:spPr>
          <a:xfrm>
            <a:off x="1439919" y="2739435"/>
            <a:ext cx="9133490" cy="245423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CD1AB9-4025-E28A-0FB8-F0A016775BE6}"/>
              </a:ext>
            </a:extLst>
          </p:cNvPr>
          <p:cNvSpPr txBox="1"/>
          <p:nvPr/>
        </p:nvSpPr>
        <p:spPr>
          <a:xfrm>
            <a:off x="3650808" y="2224348"/>
            <a:ext cx="49773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GES émis sont tous capturés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stock de GES dans l’atmosphère est stable </a:t>
            </a: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1A617437-55EF-6C04-45C4-1B3CC39C66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4AC628-C739-9F8F-204A-4FADEBB29502}"/>
              </a:ext>
            </a:extLst>
          </p:cNvPr>
          <p:cNvSpPr txBox="1"/>
          <p:nvPr/>
        </p:nvSpPr>
        <p:spPr>
          <a:xfrm>
            <a:off x="4268962" y="3083962"/>
            <a:ext cx="19841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0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3" grpId="0" animBg="1"/>
      <p:bldP spid="1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17C528-1F82-769A-140A-B9E6624FF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que 20" descr="Usine avec un remplissage uni">
            <a:extLst>
              <a:ext uri="{FF2B5EF4-FFF2-40B4-BE49-F238E27FC236}">
                <a16:creationId xmlns:a16="http://schemas.microsoft.com/office/drawing/2014/main" id="{35F68529-EB4B-84B9-679B-F5E7AC3BD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2945" y="3572379"/>
            <a:ext cx="1308736" cy="1571890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F593D82E-80D5-770D-07E8-B7375DF11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0589" y="3388234"/>
            <a:ext cx="1365016" cy="152954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B9FA-FBD0-BEE5-5926-60B87D95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0D56C0B8-E864-7316-F617-2D30B1812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  <p:pic>
        <p:nvPicPr>
          <p:cNvPr id="18" name="Graphique 17" descr="Arbre avec racines avec un remplissage uni">
            <a:extLst>
              <a:ext uri="{FF2B5EF4-FFF2-40B4-BE49-F238E27FC236}">
                <a16:creationId xmlns:a16="http://schemas.microsoft.com/office/drawing/2014/main" id="{58AEE9F5-EB76-96B7-9984-FD107CB8F1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2142" y="2924204"/>
            <a:ext cx="2360073" cy="2360073"/>
          </a:xfrm>
          <a:prstGeom prst="rect">
            <a:avLst/>
          </a:prstGeom>
        </p:spPr>
      </p:pic>
      <p:pic>
        <p:nvPicPr>
          <p:cNvPr id="5" name="Graphique 4" descr="Scène de crépuscule avec un remplissage uni">
            <a:extLst>
              <a:ext uri="{FF2B5EF4-FFF2-40B4-BE49-F238E27FC236}">
                <a16:creationId xmlns:a16="http://schemas.microsoft.com/office/drawing/2014/main" id="{42096C3C-68EC-1B4B-1EF9-71356F01C3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58564"/>
          <a:stretch>
            <a:fillRect/>
          </a:stretch>
        </p:blipFill>
        <p:spPr>
          <a:xfrm>
            <a:off x="8849722" y="4536958"/>
            <a:ext cx="2001520" cy="8293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9452822-EBFE-E11B-5ADC-0EC22BF8DFAB}"/>
              </a:ext>
            </a:extLst>
          </p:cNvPr>
          <p:cNvSpPr txBox="1"/>
          <p:nvPr/>
        </p:nvSpPr>
        <p:spPr>
          <a:xfrm>
            <a:off x="7628942" y="3640401"/>
            <a:ext cx="236007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Vivant affaibli 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biodiversité en recul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BBF675-77D9-DC4C-977F-9128CFFC91EE}"/>
              </a:ext>
            </a:extLst>
          </p:cNvPr>
          <p:cNvSpPr txBox="1"/>
          <p:nvPr/>
        </p:nvSpPr>
        <p:spPr>
          <a:xfrm>
            <a:off x="527869" y="356249"/>
            <a:ext cx="11380352" cy="45884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2. Ensuite, l’activité humaine a provoqué un excès croissant et destructeur de GES non capturés</a:t>
            </a:r>
            <a:endParaRPr kumimoji="0" lang="fr-FR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53B78DE1-94A2-ADE2-4C83-4B10CA8258AF}"/>
              </a:ext>
            </a:extLst>
          </p:cNvPr>
          <p:cNvSpPr/>
          <p:nvPr/>
        </p:nvSpPr>
        <p:spPr>
          <a:xfrm>
            <a:off x="4651345" y="4148233"/>
            <a:ext cx="2006070" cy="6933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4B7094E1-1AFB-1A16-A73D-DB35582F33FE}"/>
              </a:ext>
            </a:extLst>
          </p:cNvPr>
          <p:cNvSpPr/>
          <p:nvPr/>
        </p:nvSpPr>
        <p:spPr>
          <a:xfrm>
            <a:off x="4651345" y="3440784"/>
            <a:ext cx="2006070" cy="6933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5F0E0C70-1CAD-C1E5-9FA3-8CEE94F9F7F7}"/>
              </a:ext>
            </a:extLst>
          </p:cNvPr>
          <p:cNvSpPr/>
          <p:nvPr/>
        </p:nvSpPr>
        <p:spPr>
          <a:xfrm rot="16200000">
            <a:off x="5044859" y="2481061"/>
            <a:ext cx="1660461" cy="606256"/>
          </a:xfrm>
          <a:prstGeom prst="rightArrow">
            <a:avLst>
              <a:gd name="adj1" fmla="val 50000"/>
              <a:gd name="adj2" fmla="val 578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E47F0F-BC85-89EA-08C2-143EE0578CB7}"/>
              </a:ext>
            </a:extLst>
          </p:cNvPr>
          <p:cNvSpPr txBox="1"/>
          <p:nvPr/>
        </p:nvSpPr>
        <p:spPr>
          <a:xfrm>
            <a:off x="1767840" y="4515938"/>
            <a:ext cx="4717041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Un impact accru sur la capture naturelle (surexploitation, empoisonnement…)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3079BDB-3339-1743-579F-50A9CEC21501}"/>
              </a:ext>
            </a:extLst>
          </p:cNvPr>
          <p:cNvSpPr txBox="1"/>
          <p:nvPr/>
        </p:nvSpPr>
        <p:spPr>
          <a:xfrm>
            <a:off x="1767840" y="3121071"/>
            <a:ext cx="3480744" cy="70788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Des GES émis massivement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(combustion d’hydrocarbures…)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4C8206-F686-4561-DB07-7367BC7972D6}"/>
              </a:ext>
            </a:extLst>
          </p:cNvPr>
          <p:cNvSpPr/>
          <p:nvPr/>
        </p:nvSpPr>
        <p:spPr>
          <a:xfrm>
            <a:off x="1093076" y="1628071"/>
            <a:ext cx="9894435" cy="38867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8408B1-0F4D-66E6-F2CB-827F0349632A}"/>
              </a:ext>
            </a:extLst>
          </p:cNvPr>
          <p:cNvSpPr txBox="1"/>
          <p:nvPr/>
        </p:nvSpPr>
        <p:spPr>
          <a:xfrm>
            <a:off x="2859027" y="1246073"/>
            <a:ext cx="602434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 croissant de GES non capturés dans l’atmosphère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un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 climatique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 croît avec le stock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5068A2-8367-1207-2EB1-D28F54DF3703}"/>
              </a:ext>
            </a:extLst>
          </p:cNvPr>
          <p:cNvSpPr txBox="1"/>
          <p:nvPr/>
        </p:nvSpPr>
        <p:spPr>
          <a:xfrm>
            <a:off x="4451309" y="2491970"/>
            <a:ext cx="28712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Capture partielle des GES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9" grpId="0" animBg="1"/>
      <p:bldP spid="1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5ECFD3-BF49-B957-03B2-3946DF2CF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que 20" descr="Usine avec un remplissage uni">
            <a:extLst>
              <a:ext uri="{FF2B5EF4-FFF2-40B4-BE49-F238E27FC236}">
                <a16:creationId xmlns:a16="http://schemas.microsoft.com/office/drawing/2014/main" id="{8236C366-694D-1F6C-E300-590C02FA3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2945" y="3540835"/>
            <a:ext cx="1308736" cy="1571890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5D89DA1F-7824-023E-4638-E1D666D0F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0589" y="3356690"/>
            <a:ext cx="1365016" cy="152954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320EC9-BA27-F1B3-6D01-98E1FEAF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11C2040D-0557-C2E0-866A-DD94A467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  <p:pic>
        <p:nvPicPr>
          <p:cNvPr id="18" name="Graphique 17" descr="Arbre avec racines avec un remplissage uni">
            <a:extLst>
              <a:ext uri="{FF2B5EF4-FFF2-40B4-BE49-F238E27FC236}">
                <a16:creationId xmlns:a16="http://schemas.microsoft.com/office/drawing/2014/main" id="{66E72F17-09D5-E038-6911-9E9D58BD3B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2142" y="2587866"/>
            <a:ext cx="2360073" cy="2360073"/>
          </a:xfrm>
          <a:prstGeom prst="rect">
            <a:avLst/>
          </a:prstGeom>
        </p:spPr>
      </p:pic>
      <p:pic>
        <p:nvPicPr>
          <p:cNvPr id="5" name="Graphique 4" descr="Scène de crépuscule avec un remplissage uni">
            <a:extLst>
              <a:ext uri="{FF2B5EF4-FFF2-40B4-BE49-F238E27FC236}">
                <a16:creationId xmlns:a16="http://schemas.microsoft.com/office/drawing/2014/main" id="{A6B40016-58A8-8C91-2837-21213A4DA3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58564"/>
          <a:stretch>
            <a:fillRect/>
          </a:stretch>
        </p:blipFill>
        <p:spPr>
          <a:xfrm>
            <a:off x="8849722" y="4200620"/>
            <a:ext cx="2001520" cy="8293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6DFC393-018E-6048-99B4-C123D49371A1}"/>
              </a:ext>
            </a:extLst>
          </p:cNvPr>
          <p:cNvSpPr txBox="1"/>
          <p:nvPr/>
        </p:nvSpPr>
        <p:spPr>
          <a:xfrm>
            <a:off x="7607920" y="3713961"/>
            <a:ext cx="236007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Vivant affaibli 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biodiversité en recul 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E9EFFB3D-CA8A-8437-377B-8A3956789386}"/>
              </a:ext>
            </a:extLst>
          </p:cNvPr>
          <p:cNvSpPr/>
          <p:nvPr/>
        </p:nvSpPr>
        <p:spPr>
          <a:xfrm>
            <a:off x="4651345" y="4116689"/>
            <a:ext cx="2006070" cy="6933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04BC5D9F-19FE-8E48-E7B2-9EE27916DF03}"/>
              </a:ext>
            </a:extLst>
          </p:cNvPr>
          <p:cNvSpPr/>
          <p:nvPr/>
        </p:nvSpPr>
        <p:spPr>
          <a:xfrm>
            <a:off x="4651345" y="3409240"/>
            <a:ext cx="2006070" cy="6933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09452D3D-E0C5-6673-EDF5-47474CE84CC6}"/>
              </a:ext>
            </a:extLst>
          </p:cNvPr>
          <p:cNvSpPr/>
          <p:nvPr/>
        </p:nvSpPr>
        <p:spPr>
          <a:xfrm rot="16200000">
            <a:off x="4919228" y="2544596"/>
            <a:ext cx="1470303" cy="606256"/>
          </a:xfrm>
          <a:prstGeom prst="rightArrow">
            <a:avLst>
              <a:gd name="adj1" fmla="val 50000"/>
              <a:gd name="adj2" fmla="val 578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3DE799-2DE4-B0C3-6297-4E7B5F7B5751}"/>
              </a:ext>
            </a:extLst>
          </p:cNvPr>
          <p:cNvSpPr txBox="1"/>
          <p:nvPr/>
        </p:nvSpPr>
        <p:spPr>
          <a:xfrm>
            <a:off x="2420145" y="4484394"/>
            <a:ext cx="4064736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accru sur la capture naturelle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F3D74EA-5314-CC09-DA9E-1713C3DE2947}"/>
              </a:ext>
            </a:extLst>
          </p:cNvPr>
          <p:cNvSpPr txBox="1"/>
          <p:nvPr/>
        </p:nvSpPr>
        <p:spPr>
          <a:xfrm>
            <a:off x="3242512" y="3320754"/>
            <a:ext cx="200607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 émis massifs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C9801B-33B0-335C-D17A-4761FA8EEFCF}"/>
              </a:ext>
            </a:extLst>
          </p:cNvPr>
          <p:cNvSpPr/>
          <p:nvPr/>
        </p:nvSpPr>
        <p:spPr>
          <a:xfrm>
            <a:off x="1093076" y="1165610"/>
            <a:ext cx="9894435" cy="38867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3DEE0E-FE4B-D636-B915-2645339FC783}"/>
              </a:ext>
            </a:extLst>
          </p:cNvPr>
          <p:cNvSpPr txBox="1"/>
          <p:nvPr/>
        </p:nvSpPr>
        <p:spPr>
          <a:xfrm>
            <a:off x="4335362" y="991693"/>
            <a:ext cx="265596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 climatique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croissant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en boucle*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B4FD86-ACC5-C3C0-2B69-EEA2EB5C182B}"/>
              </a:ext>
            </a:extLst>
          </p:cNvPr>
          <p:cNvSpPr txBox="1"/>
          <p:nvPr/>
        </p:nvSpPr>
        <p:spPr>
          <a:xfrm>
            <a:off x="632969" y="401666"/>
            <a:ext cx="11030623" cy="49212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Le temps joue contre l’humanité</a:t>
            </a:r>
            <a:endParaRPr kumimoji="0" lang="fr-FR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0AA6DE-AAD5-DFCF-3196-553B0377C7C5}"/>
              </a:ext>
            </a:extLst>
          </p:cNvPr>
          <p:cNvSpPr txBox="1"/>
          <p:nvPr/>
        </p:nvSpPr>
        <p:spPr>
          <a:xfrm>
            <a:off x="1294174" y="1721812"/>
            <a:ext cx="28954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/>
              </a:rPr>
              <a:t>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’humanité aggrave le stress en s’en protégeant</a:t>
            </a:r>
          </a:p>
        </p:txBody>
      </p:sp>
      <p:pic>
        <p:nvPicPr>
          <p:cNvPr id="11" name="Graphique 10" descr="Retour avec un remplissage uni">
            <a:extLst>
              <a:ext uri="{FF2B5EF4-FFF2-40B4-BE49-F238E27FC236}">
                <a16:creationId xmlns:a16="http://schemas.microsoft.com/office/drawing/2014/main" id="{E76FB900-7BF8-A702-D713-90A0285B97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305182">
            <a:off x="3167712" y="884301"/>
            <a:ext cx="769604" cy="1027642"/>
          </a:xfrm>
          <a:prstGeom prst="rect">
            <a:avLst/>
          </a:prstGeom>
        </p:spPr>
      </p:pic>
      <p:pic>
        <p:nvPicPr>
          <p:cNvPr id="13" name="Graphique 12" descr="Retour avec un remplissage uni">
            <a:extLst>
              <a:ext uri="{FF2B5EF4-FFF2-40B4-BE49-F238E27FC236}">
                <a16:creationId xmlns:a16="http://schemas.microsoft.com/office/drawing/2014/main" id="{0F9BDC3E-0DFC-93B8-1543-A7495B342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7581433">
            <a:off x="4305389" y="1708760"/>
            <a:ext cx="769604" cy="102764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0B3BBAA-0E83-9059-8C35-B716E9FE4E4C}"/>
              </a:ext>
            </a:extLst>
          </p:cNvPr>
          <p:cNvSpPr txBox="1"/>
          <p:nvPr/>
        </p:nvSpPr>
        <p:spPr>
          <a:xfrm>
            <a:off x="7304000" y="1872286"/>
            <a:ext cx="236007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capture naturelle est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fragilisée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que 18" descr="Retour avec un remplissage uni">
            <a:extLst>
              <a:ext uri="{FF2B5EF4-FFF2-40B4-BE49-F238E27FC236}">
                <a16:creationId xmlns:a16="http://schemas.microsoft.com/office/drawing/2014/main" id="{EBD0271F-AE4E-0C49-7042-7353169A43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525950">
            <a:off x="6134028" y="1749135"/>
            <a:ext cx="961199" cy="961199"/>
          </a:xfrm>
          <a:prstGeom prst="rect">
            <a:avLst/>
          </a:prstGeom>
        </p:spPr>
      </p:pic>
      <p:pic>
        <p:nvPicPr>
          <p:cNvPr id="20" name="Graphique 19" descr="Retour avec un remplissage uni">
            <a:extLst>
              <a:ext uri="{FF2B5EF4-FFF2-40B4-BE49-F238E27FC236}">
                <a16:creationId xmlns:a16="http://schemas.microsoft.com/office/drawing/2014/main" id="{C88A55D6-DEC9-E0D8-81AA-C2E689748E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3538568">
            <a:off x="7296708" y="964906"/>
            <a:ext cx="961198" cy="96119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D05C419-FE46-B689-AB21-4D4F98331E4B}"/>
              </a:ext>
            </a:extLst>
          </p:cNvPr>
          <p:cNvSpPr txBox="1"/>
          <p:nvPr/>
        </p:nvSpPr>
        <p:spPr>
          <a:xfrm>
            <a:off x="850885" y="5187542"/>
            <a:ext cx="110240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*Les scientifiques parlent de boucles de rétroaction positive parce qu’elles aggravent la tendance </a:t>
            </a:r>
          </a:p>
        </p:txBody>
      </p:sp>
    </p:spTree>
    <p:extLst>
      <p:ext uri="{BB962C8B-B14F-4D97-AF65-F5344CB8AC3E}">
        <p14:creationId xmlns:p14="http://schemas.microsoft.com/office/powerpoint/2010/main" val="31388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7487D9-E251-04FF-2316-8B57ACE64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3D0F738-068E-4ED9-6AEC-4E3583D51C33}"/>
              </a:ext>
            </a:extLst>
          </p:cNvPr>
          <p:cNvSpPr/>
          <p:nvPr/>
        </p:nvSpPr>
        <p:spPr>
          <a:xfrm>
            <a:off x="1352530" y="1640072"/>
            <a:ext cx="7921450" cy="3693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81F4075-3C82-F3E5-CBD6-B6B4D972FD46}"/>
              </a:ext>
            </a:extLst>
          </p:cNvPr>
          <p:cNvSpPr txBox="1"/>
          <p:nvPr/>
        </p:nvSpPr>
        <p:spPr>
          <a:xfrm>
            <a:off x="609148" y="1059121"/>
            <a:ext cx="10615900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fr-FR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ggravation en boucle provoquées par les protections de l’humanité, </a:t>
            </a: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ainsi </a:t>
            </a:r>
            <a:r>
              <a:rPr kumimoji="0" lang="fr-FR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l’air conditionné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Mais aussi : la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aisse des rendements agricoles et la hausse des engrais, la montée des eaux et les digues 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Fragilisation des captures naturelles : </a:t>
            </a: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Stress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ydrique,  thermique ou chimique, acidification des océans face à la fonte des pôles…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L’humanité a </a:t>
            </a:r>
            <a:r>
              <a:rPr kumimoji="0" lang="fr-FR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une fenêtre de temps limitée </a:t>
            </a: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pour </a:t>
            </a:r>
            <a:r>
              <a:rPr kumimoji="0" lang="fr-FR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stopp</a:t>
            </a: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Times New Roman" panose="02020603050405020304" pitchFamily="18" charset="0"/>
              </a:rPr>
              <a:t>er la hausse du stock de GES</a:t>
            </a:r>
            <a:endParaRPr kumimoji="0" lang="fr-FR" sz="20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0BFB22-A52F-3897-2E63-72A78369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BA30AAB4-22B8-73F8-EA44-D8FFFB8F4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8264CB8-B928-619D-FA7E-D1A240B61E26}"/>
              </a:ext>
            </a:extLst>
          </p:cNvPr>
          <p:cNvSpPr txBox="1"/>
          <p:nvPr/>
        </p:nvSpPr>
        <p:spPr>
          <a:xfrm>
            <a:off x="1867030" y="1501573"/>
            <a:ext cx="15240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Température plus chaude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BAD020-AE90-D73D-AE70-FF427CC6E823}"/>
              </a:ext>
            </a:extLst>
          </p:cNvPr>
          <p:cNvSpPr txBox="1"/>
          <p:nvPr/>
        </p:nvSpPr>
        <p:spPr>
          <a:xfrm>
            <a:off x="3628233" y="1501574"/>
            <a:ext cx="14459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d’air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conditionné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7053E7B-1E89-61EC-2E82-6031A8031D88}"/>
              </a:ext>
            </a:extLst>
          </p:cNvPr>
          <p:cNvSpPr txBox="1"/>
          <p:nvPr/>
        </p:nvSpPr>
        <p:spPr>
          <a:xfrm>
            <a:off x="5311337" y="1501573"/>
            <a:ext cx="14459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de  GES émis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E96C0DE-5BAF-ED19-AA43-8DA264205FDD}"/>
              </a:ext>
            </a:extLst>
          </p:cNvPr>
          <p:cNvSpPr txBox="1"/>
          <p:nvPr/>
        </p:nvSpPr>
        <p:spPr>
          <a:xfrm>
            <a:off x="6994440" y="1491412"/>
            <a:ext cx="15240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empérature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plus chaude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EE80FB-BCFD-CE8B-4308-71D0336A2677}"/>
              </a:ext>
            </a:extLst>
          </p:cNvPr>
          <p:cNvSpPr txBox="1"/>
          <p:nvPr/>
        </p:nvSpPr>
        <p:spPr>
          <a:xfrm>
            <a:off x="9312177" y="1577362"/>
            <a:ext cx="697536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2C2B8F-F565-08E9-146E-030DAF654BDB}"/>
              </a:ext>
            </a:extLst>
          </p:cNvPr>
          <p:cNvSpPr txBox="1"/>
          <p:nvPr/>
        </p:nvSpPr>
        <p:spPr>
          <a:xfrm>
            <a:off x="632969" y="411826"/>
            <a:ext cx="11030623" cy="49212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La dégradation doit rapidement être bloquée…</a:t>
            </a:r>
            <a:endParaRPr kumimoji="0" lang="fr-FR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09FD64-6D7C-D561-18FD-8DA7E841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E7B2B670-08A3-0D9D-C1EA-1BA9CE44F88C}"/>
              </a:ext>
            </a:extLst>
          </p:cNvPr>
          <p:cNvSpPr/>
          <p:nvPr/>
        </p:nvSpPr>
        <p:spPr>
          <a:xfrm>
            <a:off x="4085221" y="3334659"/>
            <a:ext cx="3327854" cy="25304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que 20" descr="Usine avec un remplissage uni">
            <a:extLst>
              <a:ext uri="{FF2B5EF4-FFF2-40B4-BE49-F238E27FC236}">
                <a16:creationId xmlns:a16="http://schemas.microsoft.com/office/drawing/2014/main" id="{C9DF84D6-C9D9-39AF-42B1-05D59B555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9582" y="2545629"/>
            <a:ext cx="1501401" cy="1501401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5044670E-FF72-3A72-3C44-DD7214265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2964" y="2217575"/>
            <a:ext cx="1663792" cy="166379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61C1FE-DE0D-AD32-3D41-C5E99FF9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0DE99997-1559-37AF-D771-8C77A0905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  <p:pic>
        <p:nvPicPr>
          <p:cNvPr id="18" name="Graphique 17" descr="Arbre avec racines avec un remplissage uni">
            <a:extLst>
              <a:ext uri="{FF2B5EF4-FFF2-40B4-BE49-F238E27FC236}">
                <a16:creationId xmlns:a16="http://schemas.microsoft.com/office/drawing/2014/main" id="{27990657-327F-B639-9FAD-6C2A6A2BF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0503" y="2059227"/>
            <a:ext cx="1917596" cy="1917596"/>
          </a:xfrm>
          <a:prstGeom prst="rect">
            <a:avLst/>
          </a:prstGeom>
        </p:spPr>
      </p:pic>
      <p:pic>
        <p:nvPicPr>
          <p:cNvPr id="5" name="Graphique 4" descr="Scène de crépuscule avec un remplissage uni">
            <a:extLst>
              <a:ext uri="{FF2B5EF4-FFF2-40B4-BE49-F238E27FC236}">
                <a16:creationId xmlns:a16="http://schemas.microsoft.com/office/drawing/2014/main" id="{1BCB97FE-B0E4-77E3-A175-C68E93B8F4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58564"/>
          <a:stretch>
            <a:fillRect/>
          </a:stretch>
        </p:blipFill>
        <p:spPr>
          <a:xfrm>
            <a:off x="9228098" y="3282065"/>
            <a:ext cx="1501401" cy="8293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9DD92A-67E0-A485-D58D-491FF688132B}"/>
              </a:ext>
            </a:extLst>
          </p:cNvPr>
          <p:cNvSpPr txBox="1"/>
          <p:nvPr/>
        </p:nvSpPr>
        <p:spPr>
          <a:xfrm>
            <a:off x="740971" y="315308"/>
            <a:ext cx="11030623" cy="49212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9F004739-F04F-73FD-FEBD-1B9E98E66E42}"/>
              </a:ext>
            </a:extLst>
          </p:cNvPr>
          <p:cNvSpPr/>
          <p:nvPr/>
        </p:nvSpPr>
        <p:spPr>
          <a:xfrm>
            <a:off x="4085221" y="2610992"/>
            <a:ext cx="3330485" cy="24552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C06A0A-A1D6-5B18-BC6C-85E05767247A}"/>
              </a:ext>
            </a:extLst>
          </p:cNvPr>
          <p:cNvSpPr txBox="1"/>
          <p:nvPr/>
        </p:nvSpPr>
        <p:spPr>
          <a:xfrm>
            <a:off x="999654" y="1292809"/>
            <a:ext cx="9422533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retour à l’équilibre exige de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produire et consommer des produits toujours plus ZEN,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que la production de chacun arrive rapidement à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BEFD08-CD34-96AA-4C8F-F24082196E38}"/>
              </a:ext>
            </a:extLst>
          </p:cNvPr>
          <p:cNvSpPr txBox="1"/>
          <p:nvPr/>
        </p:nvSpPr>
        <p:spPr>
          <a:xfrm>
            <a:off x="4962392" y="2415512"/>
            <a:ext cx="15014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émission négligeable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7E5A85A-9237-5E78-4DB5-0F5298B6E2B4}"/>
              </a:ext>
            </a:extLst>
          </p:cNvPr>
          <p:cNvSpPr txBox="1"/>
          <p:nvPr/>
        </p:nvSpPr>
        <p:spPr>
          <a:xfrm>
            <a:off x="4432460" y="3146592"/>
            <a:ext cx="25569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impact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dégligeable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sur la  capture naturelle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6D2506-1191-F646-D18C-8C3C2B0E95BD}"/>
              </a:ext>
            </a:extLst>
          </p:cNvPr>
          <p:cNvSpPr txBox="1"/>
          <p:nvPr/>
        </p:nvSpPr>
        <p:spPr>
          <a:xfrm>
            <a:off x="740970" y="372549"/>
            <a:ext cx="10953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…donc vite arriver au ‘Zéro Emission Nette’ (ZEN) dans l’atmosphère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1E9DCF-62B8-4754-E4D7-29E419839D73}"/>
              </a:ext>
            </a:extLst>
          </p:cNvPr>
          <p:cNvSpPr txBox="1"/>
          <p:nvPr/>
        </p:nvSpPr>
        <p:spPr>
          <a:xfrm>
            <a:off x="1159320" y="4653086"/>
            <a:ext cx="9710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tirer nos décisions économiques vers des produits et des productions plus ZEN ?</a:t>
            </a:r>
          </a:p>
        </p:txBody>
      </p:sp>
    </p:spTree>
    <p:extLst>
      <p:ext uri="{BB962C8B-B14F-4D97-AF65-F5344CB8AC3E}">
        <p14:creationId xmlns:p14="http://schemas.microsoft.com/office/powerpoint/2010/main" val="9278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11" grpId="0" animBg="1"/>
      <p:bldP spid="13" grpId="0" animBg="1"/>
      <p:bldP spid="1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051E4-9C40-1A1D-B122-6FBEFC2AD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B84FF0-D7E5-522E-0F64-155DEFE3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07F2E722-3EF1-3EC3-8735-1C5D1990D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23D6AF-0A48-CF8C-2C20-29E7D9F05A50}"/>
              </a:ext>
            </a:extLst>
          </p:cNvPr>
          <p:cNvSpPr txBox="1"/>
          <p:nvPr/>
        </p:nvSpPr>
        <p:spPr>
          <a:xfrm>
            <a:off x="527868" y="283780"/>
            <a:ext cx="11485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ptos" panose="020B0004020202020204" pitchFamily="34" charset="0"/>
              </a:rPr>
              <a:t>6.  La concurrence environnementale tirera achats et financements vers l’économie ZEN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FD297A-8CA1-E2C5-1C8B-58CE4CBC7D22}"/>
              </a:ext>
            </a:extLst>
          </p:cNvPr>
          <p:cNvSpPr txBox="1"/>
          <p:nvPr/>
        </p:nvSpPr>
        <p:spPr>
          <a:xfrm>
            <a:off x="527868" y="1273443"/>
            <a:ext cx="10944293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La concurrence environnementale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, c’est </a:t>
            </a: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la transmission au client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de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l’impact ZEN </a:t>
            </a:r>
            <a:endParaRPr kumimoji="0" lang="fr-FR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Aptos" panose="020B0004020202020204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de chaque offre d’un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bien ou service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de chaque offre d’un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produit financier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-L’information fait librement acheter ou financer </a:t>
            </a:r>
            <a:r>
              <a:rPr kumimoji="0" lang="fr-FR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l’offre la plus ZEN, à service et argent équivalents 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-Les pratiques de production et les investissements les plus ZEN deviennent plus rentables en argent et mieux financés : la demande tire l’offre et l’innovation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 concurrence environnementale tire l’économie vers le Zéro Emission Nette, sans contrainte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Sait-on compter cet impact ZEN des biens, services et produits financiers ?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1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C8ED5-7DE3-42F8-2244-EB071AF95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F8CCBE-07BB-5894-4529-3CEA38BC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D97E-71B9-4DB7-9BC9-BF255CF45BE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040540-6B97-FAA0-5C94-00EE386BB8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2374" y="376921"/>
            <a:ext cx="11007251" cy="44627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7. Le comptage de l’impact ZEN des biens et services vendus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7A3506-C26B-7C09-BDFD-50404A5C9777}"/>
              </a:ext>
            </a:extLst>
          </p:cNvPr>
          <p:cNvSpPr txBox="1"/>
          <p:nvPr/>
        </p:nvSpPr>
        <p:spPr>
          <a:xfrm>
            <a:off x="592374" y="1045447"/>
            <a:ext cx="11007251" cy="523220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L’impact ZEN d’un bien ou service est son contenu en émission* 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les émissions qui ont été nécessaires à sa production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ptos" panose="02110004020202020204"/>
              <a:cs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nouvelle méthode donne son comptage,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et appuyée sur des standards universels**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La même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 approche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donne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les deux autres comptages d’impact ZEN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 nécessaires pour la concurrence environnementale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L’impact ZEN d’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un produit financier*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: le gain ou la perte d’émission anticipé sur les biens et services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futurs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 dont il finance la production 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L’impact ZEN </a:t>
            </a:r>
            <a:r>
              <a:rPr lang="fr-FR" sz="2000" b="1" noProof="0" dirty="0">
                <a:solidFill>
                  <a:prstClr val="black"/>
                </a:solidFill>
                <a:latin typeface="Calibri" panose="020F0502020204030204"/>
                <a:ea typeface="Aptos" panose="02110004020202020204"/>
                <a:cs typeface="Aptos" panose="02110004020202020204"/>
              </a:rPr>
              <a:t>sur la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110004020202020204"/>
                <a:cs typeface="Aptos" panose="02110004020202020204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capture naturelle*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à ajouter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sz="2000" dirty="0">
                <a:solidFill>
                  <a:prstClr val="black"/>
                </a:solidFill>
              </a:rPr>
              <a:t>aux deux précédents impacts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endParaRPr lang="fr-FR" sz="2000" dirty="0">
              <a:solidFill>
                <a:prstClr val="black"/>
              </a:solidFill>
            </a:endParaRPr>
          </a:p>
          <a:p>
            <a:pPr>
              <a:spcAft>
                <a:spcPts val="80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* Voir les comptages de l’impact </a:t>
            </a:r>
            <a:r>
              <a:rPr lang="fr-FR" dirty="0">
                <a:solidFill>
                  <a:prstClr val="black"/>
                </a:solidFill>
                <a:highlight>
                  <a:srgbClr val="FFFF00"/>
                </a:highlight>
              </a:rPr>
              <a:t>des biens et services</a:t>
            </a:r>
            <a:r>
              <a:rPr lang="fr-FR" dirty="0">
                <a:solidFill>
                  <a:prstClr val="black"/>
                </a:solidFill>
              </a:rPr>
              <a:t>, </a:t>
            </a:r>
            <a:r>
              <a:rPr lang="fr-FR" dirty="0">
                <a:solidFill>
                  <a:prstClr val="black"/>
                </a:solidFill>
                <a:highlight>
                  <a:srgbClr val="FFFF00"/>
                </a:highlight>
              </a:rPr>
              <a:t>des produits financiers</a:t>
            </a:r>
            <a:r>
              <a:rPr lang="fr-FR" dirty="0">
                <a:solidFill>
                  <a:prstClr val="black"/>
                </a:solidFill>
              </a:rPr>
              <a:t> et </a:t>
            </a:r>
            <a:r>
              <a:rPr lang="fr-FR" dirty="0">
                <a:solidFill>
                  <a:prstClr val="black"/>
                </a:solidFill>
                <a:highlight>
                  <a:srgbClr val="FFFF00"/>
                </a:highlight>
              </a:rPr>
              <a:t>des captures naturelles</a:t>
            </a:r>
          </a:p>
          <a:p>
            <a:pPr>
              <a:spcAft>
                <a:spcPts val="80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** Comptages scientifiques de GES (Inventaires nationaux et protocoles de comptage des Nations Unies), volumes des comptes en argent, principes comptables</a:t>
            </a:r>
          </a:p>
          <a:p>
            <a:pPr>
              <a:spcAft>
                <a:spcPts val="800"/>
              </a:spcAft>
              <a:defRPr/>
            </a:pPr>
            <a:endParaRPr lang="fr-FR" sz="8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spcAft>
                <a:spcPts val="800"/>
              </a:spcAft>
              <a:defRPr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/>
              </a:rPr>
              <a:t>Que faire de cette bonne nouvelle 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ptos" panose="02110004020202020204"/>
              <a:cs typeface="Aptos" panose="02110004020202020204"/>
            </a:endParaRPr>
          </a:p>
        </p:txBody>
      </p:sp>
      <p:pic>
        <p:nvPicPr>
          <p:cNvPr id="3" name="Image 2" descr="Une image contenant texte, Graphiqu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2C9A7AB9-DA40-D956-6AAD-D09A1F5AE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9" y="5696607"/>
            <a:ext cx="1892276" cy="7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F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3EFEC054CC034F8EDB76F1A360ED82" ma:contentTypeVersion="14" ma:contentTypeDescription="Crée un document." ma:contentTypeScope="" ma:versionID="a775f9fa8d62f6643747313f179cc67f">
  <xsd:schema xmlns:xsd="http://www.w3.org/2001/XMLSchema" xmlns:xs="http://www.w3.org/2001/XMLSchema" xmlns:p="http://schemas.microsoft.com/office/2006/metadata/properties" xmlns:ns3="11b42e21-0980-4b78-a495-b69f5cacdeea" targetNamespace="http://schemas.microsoft.com/office/2006/metadata/properties" ma:root="true" ma:fieldsID="22209e5055bfff21df0f793e8c082f89" ns3:_="">
    <xsd:import namespace="11b42e21-0980-4b78-a495-b69f5cacde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42e21-0980-4b78-a495-b69f5cacd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b42e21-0980-4b78-a495-b69f5cacde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0AC0E1-F529-478B-8845-AA6600E2D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42e21-0980-4b78-a495-b69f5cacde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5634BB-7CB3-4A41-8390-05AA61720E8B}">
  <ds:schemaRefs>
    <ds:schemaRef ds:uri="http://schemas.microsoft.com/office/2006/metadata/properties"/>
    <ds:schemaRef ds:uri="http://purl.org/dc/terms/"/>
    <ds:schemaRef ds:uri="11b42e21-0980-4b78-a495-b69f5cacdeea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5149262-1E94-4753-9D6B-9371F5F510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628418</TotalTime>
  <Words>1368</Words>
  <Application>Microsoft Office PowerPoint</Application>
  <PresentationFormat>Grand écran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cazes</dc:creator>
  <cp:lastModifiedBy>Valérie Vanwormhoudt</cp:lastModifiedBy>
  <cp:revision>285</cp:revision>
  <cp:lastPrinted>2023-04-26T08:42:08Z</cp:lastPrinted>
  <dcterms:created xsi:type="dcterms:W3CDTF">2022-02-11T16:14:50Z</dcterms:created>
  <dcterms:modified xsi:type="dcterms:W3CDTF">2026-03-12T11:21:31Z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0x010100E73EFEC054CC034F8EDB76F1A360ED82</vt:lpwstr>
  </property>
</Properties>
</file>