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theme/themeOverride2.xml" ContentType="application/vnd.openxmlformats-officedocument.themeOverride+xml"/>
  <Override PartName="/ppt/notesSlides/notesSlide28.xml" ContentType="application/vnd.openxmlformats-officedocument.presentationml.notesSlide+xml"/>
  <Override PartName="/ppt/theme/themeOverride3.xml" ContentType="application/vnd.openxmlformats-officedocument.themeOverride+xml"/>
  <Override PartName="/ppt/notesSlides/notesSlide29.xml" ContentType="application/vnd.openxmlformats-officedocument.presentationml.notesSlide+xml"/>
  <Override PartName="/ppt/theme/themeOverride4.xml" ContentType="application/vnd.openxmlformats-officedocument.themeOverride+xml"/>
  <Override PartName="/ppt/notesSlides/notesSlide30.xml" ContentType="application/vnd.openxmlformats-officedocument.presentationml.notesSlide+xml"/>
  <Override PartName="/ppt/theme/themeOverride5.xml" ContentType="application/vnd.openxmlformats-officedocument.themeOverride+xml"/>
  <Override PartName="/ppt/notesSlides/notesSlide31.xml" ContentType="application/vnd.openxmlformats-officedocument.presentationml.notesSlide+xml"/>
  <Override PartName="/ppt/theme/themeOverride6.xml" ContentType="application/vnd.openxmlformats-officedocument.themeOverride+xml"/>
  <Override PartName="/ppt/notesSlides/notesSlide32.xml" ContentType="application/vnd.openxmlformats-officedocument.presentationml.notesSlide+xml"/>
  <Override PartName="/ppt/theme/themeOverride7.xml" ContentType="application/vnd.openxmlformats-officedocument.themeOverride+xml"/>
  <Override PartName="/ppt/notesSlides/notesSlide33.xml" ContentType="application/vnd.openxmlformats-officedocument.presentationml.notesSlide+xml"/>
  <Override PartName="/ppt/theme/themeOverride8.xml" ContentType="application/vnd.openxmlformats-officedocument.themeOverride+xml"/>
  <Override PartName="/ppt/notesSlides/notesSlide34.xml" ContentType="application/vnd.openxmlformats-officedocument.presentationml.notesSlide+xml"/>
  <Override PartName="/ppt/theme/themeOverride9.xml" ContentType="application/vnd.openxmlformats-officedocument.themeOverride+xml"/>
  <Override PartName="/ppt/notesSlides/notesSlide35.xml" ContentType="application/vnd.openxmlformats-officedocument.presentationml.notesSlide+xml"/>
  <Override PartName="/ppt/theme/themeOverride10.xml" ContentType="application/vnd.openxmlformats-officedocument.themeOverride+xml"/>
  <Override PartName="/ppt/notesSlides/notesSlide36.xml" ContentType="application/vnd.openxmlformats-officedocument.presentationml.notesSlide+xml"/>
  <Override PartName="/ppt/theme/themeOverride11.xml" ContentType="application/vnd.openxmlformats-officedocument.themeOverride+xml"/>
  <Override PartName="/ppt/notesSlides/notesSlide37.xml" ContentType="application/vnd.openxmlformats-officedocument.presentationml.notesSlide+xml"/>
  <Override PartName="/ppt/theme/themeOverride1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346" r:id="rId5"/>
    <p:sldId id="787" r:id="rId6"/>
    <p:sldId id="753" r:id="rId7"/>
    <p:sldId id="774" r:id="rId8"/>
    <p:sldId id="762" r:id="rId9"/>
    <p:sldId id="763" r:id="rId10"/>
    <p:sldId id="720" r:id="rId11"/>
    <p:sldId id="746" r:id="rId12"/>
    <p:sldId id="775" r:id="rId13"/>
    <p:sldId id="769" r:id="rId14"/>
    <p:sldId id="747" r:id="rId15"/>
    <p:sldId id="765" r:id="rId16"/>
    <p:sldId id="776" r:id="rId17"/>
    <p:sldId id="724" r:id="rId18"/>
    <p:sldId id="786" r:id="rId19"/>
    <p:sldId id="777" r:id="rId20"/>
    <p:sldId id="726" r:id="rId21"/>
    <p:sldId id="727" r:id="rId22"/>
    <p:sldId id="745" r:id="rId23"/>
    <p:sldId id="739" r:id="rId24"/>
    <p:sldId id="757" r:id="rId25"/>
    <p:sldId id="703" r:id="rId26"/>
    <p:sldId id="780" r:id="rId27"/>
    <p:sldId id="783" r:id="rId28"/>
    <p:sldId id="784" r:id="rId29"/>
    <p:sldId id="805" r:id="rId30"/>
    <p:sldId id="793" r:id="rId31"/>
    <p:sldId id="794" r:id="rId32"/>
    <p:sldId id="795" r:id="rId33"/>
    <p:sldId id="796" r:id="rId34"/>
    <p:sldId id="797" r:id="rId35"/>
    <p:sldId id="798" r:id="rId36"/>
    <p:sldId id="799" r:id="rId37"/>
    <p:sldId id="801" r:id="rId38"/>
    <p:sldId id="802" r:id="rId39"/>
    <p:sldId id="803" r:id="rId40"/>
    <p:sldId id="751" r:id="rId41"/>
    <p:sldId id="789" r:id="rId42"/>
    <p:sldId id="778" r:id="rId43"/>
    <p:sldId id="773" r:id="rId44"/>
    <p:sldId id="768" r:id="rId45"/>
    <p:sldId id="723" r:id="rId46"/>
  </p:sldIdLst>
  <p:sldSz cx="12192000" cy="6858000"/>
  <p:notesSz cx="6858000" cy="99456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B9DD2F-5B8F-83D2-F465-CD50FAF371E9}" name="Valérie Vanwormhoudt" initials="VV" userId="S::valerie.vanwormhoudt@MyCercleSAS.onmicrosoft.com::27052b32-0483-4417-b39c-dddf7ab9136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00"/>
    <a:srgbClr val="F0CF34"/>
    <a:srgbClr val="5B876B"/>
    <a:srgbClr val="F1C717"/>
    <a:srgbClr val="008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A4676B-B4DC-41F0-812A-5A37B7C22065}" v="131" dt="2025-11-03T11:11:59.67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2941" autoAdjust="0"/>
  </p:normalViewPr>
  <p:slideViewPr>
    <p:cSldViewPr snapToGrid="0">
      <p:cViewPr varScale="1">
        <p:scale>
          <a:sx n="60" d="100"/>
          <a:sy n="60" d="100"/>
        </p:scale>
        <p:origin x="772" y="40"/>
      </p:cViewPr>
      <p:guideLst/>
    </p:cSldViewPr>
  </p:slideViewPr>
  <p:notesTextViewPr>
    <p:cViewPr>
      <p:scale>
        <a:sx n="400" d="100"/>
        <a:sy n="400" d="100"/>
      </p:scale>
      <p:origin x="0" y="0"/>
    </p:cViewPr>
  </p:notesTextViewPr>
  <p:notesViewPr>
    <p:cSldViewPr snapToGrid="0">
      <p:cViewPr varScale="1">
        <p:scale>
          <a:sx n="58" d="100"/>
          <a:sy n="58" d="100"/>
        </p:scale>
        <p:origin x="3317"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E70C8A2-606E-4D0F-91FA-AD097BAFC76D}" type="datetimeFigureOut">
              <a:rPr lang="fr-FR" smtClean="0"/>
              <a:t>03/11/2025</a:t>
            </a:fld>
            <a:endParaRPr lang="fr-FR" dirty="0"/>
          </a:p>
        </p:txBody>
      </p:sp>
      <p:sp>
        <p:nvSpPr>
          <p:cNvPr id="4" name="Espace réservé de l'image des diapositives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6679"/>
            <a:ext cx="2971800" cy="499011"/>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9446679"/>
            <a:ext cx="2971800" cy="499011"/>
          </a:xfrm>
          <a:prstGeom prst="rect">
            <a:avLst/>
          </a:prstGeom>
        </p:spPr>
        <p:txBody>
          <a:bodyPr vert="horz" lIns="91440" tIns="45720" rIns="91440" bIns="45720" rtlCol="0" anchor="b"/>
          <a:lstStyle>
            <a:lvl1pPr algn="r">
              <a:defRPr sz="1200"/>
            </a:lvl1pPr>
          </a:lstStyle>
          <a:p>
            <a:fld id="{211E4FA2-2A4B-4FC2-8859-7A03DDA177EC}" type="slidenum">
              <a:rPr lang="fr-FR" smtClean="0"/>
              <a:t>‹N°›</a:t>
            </a:fld>
            <a:endParaRPr lang="fr-FR" dirty="0"/>
          </a:p>
        </p:txBody>
      </p:sp>
    </p:spTree>
    <p:extLst>
      <p:ext uri="{BB962C8B-B14F-4D97-AF65-F5344CB8AC3E}">
        <p14:creationId xmlns:p14="http://schemas.microsoft.com/office/powerpoint/2010/main" val="151838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11E4FA2-2A4B-4FC2-8859-7A03DDA177EC}" type="slidenum">
              <a:rPr lang="fr-FR" smtClean="0"/>
              <a:t>1</a:t>
            </a:fld>
            <a:endParaRPr lang="fr-FR" dirty="0"/>
          </a:p>
        </p:txBody>
      </p:sp>
    </p:spTree>
    <p:extLst>
      <p:ext uri="{BB962C8B-B14F-4D97-AF65-F5344CB8AC3E}">
        <p14:creationId xmlns:p14="http://schemas.microsoft.com/office/powerpoint/2010/main" val="345108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0E305-30BE-E82C-BCC4-DBF1875D9CF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2E76AE6-AA05-EC25-4BD2-CD6FEF42317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6A4437D-A9CC-FF9D-D7F2-363E21BC8562}"/>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93632DB1-48BF-B313-A093-767CFFAFA0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450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437D2-8A9E-4C0D-5C57-0C8C48E917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0D3FF62-8930-15D8-5599-28F6D102124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D31F19-0D6E-2FF7-6D47-7CBE530666C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63E889F8-7E89-B476-25E4-CF4BE782D5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135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B99B4-37A9-8D64-8269-9A803A36A2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AD2BD4-7AE0-B5A0-91F7-091B6B279A9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DB1C621-1F45-B2EC-35CB-E470E7261938}"/>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EAF6FDA-8703-E7CC-2DD0-9B4A22E31A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86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ABEF-9E55-8D31-3034-34CB15596F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EDD62A-9B45-71D2-2E55-E1511436F98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BA7D713-C7FB-DE2E-D610-0BBBE2D56E6E}"/>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B51F835A-2CC6-CC8D-3645-FC8F95CC57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49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CFD7A-A57B-3213-9479-4580B47BCFF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DF86CD-7940-72FA-CA18-0C6C1B2A833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828528-B80E-C61C-C4A2-E7296E8C5FE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36547431-C27B-0A85-FB22-760A885FF0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76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11E66-970E-A0F3-5C4E-E81AB308705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35C1DC4-6D4B-AA0B-1EC7-2E82B8C85AA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424E12-03F5-8583-1529-883454B06B44}"/>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702B2584-B50C-85B6-A725-4414F99551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762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981CC-D7D5-4CEF-06B8-7E2DF851C99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FCF7BD6-5CD3-E3FD-EB39-28ADC84B5C2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73A0FEB-FAA5-DCA5-78DF-F853E52F1B48}"/>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ECA24F5A-C3F6-C8BA-FA44-B7B5081B92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399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02062-F9AE-FD9C-FDFE-1C120632AD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2E6D542-9E66-204E-EB8D-0893C71888D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D7E153-429F-B287-0C2B-5DBC03F51BC2}"/>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6242328E-FE3F-92C3-C974-BB656BE6B0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22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8D23-04F6-6250-298D-01573388AEF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FED704-E841-BF08-579B-A48D0775DB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6B469EB-BE0F-E84E-4F80-5B106C3A75AE}"/>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D86BA2BB-DA69-8233-424C-62849D6D81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946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5A7A9-975B-39D0-BBA6-954B9E87C5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B2DFDD9-B121-4B8F-72EA-B679F17950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B8DEAC8-1FE5-A44D-F0C4-636701034408}"/>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2DF86F0A-9B41-02B4-80BD-1FAC2A69E5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374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FA4BB-5A3B-C998-722F-06D8721D2C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6ADB253-09C7-EE23-D667-9180DA10AA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FA35BB-5B18-C97E-7B98-361FF20E9C14}"/>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4A10642F-C518-807E-281C-330BD40428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045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04459-FB4F-08A1-1EDF-FF729566C2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7520BB-977D-D98B-D91B-F2EA2E237F0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C04041-B410-706B-6E0C-7BB46AB5B54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9EE2AED-54E3-B53C-D3AD-9F4E642F9A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385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3CE3C-6ED6-7A7B-DDD0-B31E9F8EE3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BB9CE1-277E-5B7E-A041-B558AF7164C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1A648FD-639E-4AC9-A01A-BA59A2360B82}"/>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10618076-B88F-B44C-969C-54858B56C1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295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EA031-6DCD-8D67-5A1F-42A64B54D9C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8A7E9D-18D5-4E1F-F511-E0D04A3E6B8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B3D3098-B16F-8F29-38E5-B99AF5FC8231}"/>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1FDE49A1-4DE5-EBD7-D19D-641A1E69B0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341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A15CD-CBDE-A637-E691-32CD64F7944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86B9681-1B71-8285-3B73-4D1312F684E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976C7B-A1AE-F09E-5838-683A543B4FEA}"/>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59E0FE6F-8D43-FB96-8DDB-BAEBB46D08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744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5CAE2-F138-2E7B-6339-8DCCD6161A7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48BB77-03EC-B290-89BD-3582F3F6FD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51D881E-D1FE-D21E-11B7-F62A2447EA43}"/>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245A59F3-84E9-E687-B1FA-01E1EA2F71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139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695FB-2E7D-9491-BA7B-7B20ED8056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154BF0-EB85-1D33-4FDF-FF6ECCFE486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E3297E-E336-9426-6170-97BD29078E99}"/>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FE6B2E0B-F0EC-519E-8015-C8A2689901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798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C0F5A-6A32-96CE-D954-A547C0A81B5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1EDC3D-80DA-A764-8D87-0832CCFB66A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ACAC127-84A0-E67F-AAF7-117098D45A39}"/>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1EFD3C0C-D96D-C3A9-4361-2CC04893E8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680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7F0A0-F1BD-2686-DBEB-701D6D64E2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3309D2-02E8-C04E-72B8-0EE4DB17607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34A5050-8086-9D4D-8F7D-2576834A1B6C}"/>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E4C63050-2689-6E81-BF68-978DA52BB0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339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05E09-E087-2E80-1955-BE3057F549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78FD4F-D7AD-BD93-F747-1DE6B57A672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13EC92-138B-2999-7137-6CF311FEC44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353A6B8-18EE-2F1E-54CE-B8D94EE6DD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086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2131-7F4D-55DA-C249-6FAC6B95993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3A8D8C8-7391-B8F5-9141-D3AF0E10591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66655F2-4D19-F7A8-DD40-33CC5B9E9B65}"/>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C2113BF6-4D51-3A08-A18F-BCB821701E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767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A8466-913D-C944-BF28-3AC0A9A8FC7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7B57A54-77C2-CED7-581D-C604AAB434F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7F4B34C-0AA8-DC42-F859-1A6F842FEB2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CECFC4C7-E9E5-A458-014C-06112D3808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C29F4-CBAE-9FD3-400E-30A931793D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11D096-BE44-C9E9-67CB-33B803510B2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1A665E3-58D9-C0B6-2DD3-72773F82B9F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7065C82-36CF-8261-6AF7-8EEB2B768B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038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0A637-A32C-D48B-B20D-354E4ADA52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306208-08A6-C039-275C-E923D023CCD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FEEE496-1B22-1F79-3617-52DBD09188A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09A8FC2-628E-6D2F-2C03-27127C9CB2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471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0FB23-1F77-FBEA-EDE1-2AA2FCF59A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4B5050-33A2-ED9B-0FE3-BAA70641EFB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AB8771-5D11-CC49-217F-85863A52961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93695DF-28E5-FD4C-997C-58E448205B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59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BEA44-F2FE-BDB7-4CA4-CCE9981B37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E04FD61-9019-96B0-4711-3C04E6DDE44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D19F54D-4DFC-F892-79E6-98CE2F13AF2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5C57728-965C-DD20-AAAE-CDD55432E7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70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E942D-7324-1272-DD9E-C567B2B8EB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0C3CDE2-B1D4-06CD-146E-7C98BF68723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14CC8C-38F5-C67F-5625-F6E1E307C23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6967C27-5FEC-C0E1-3114-B4A4B5CCA2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975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88515-8083-6236-8CB5-2F6CA22154B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071F90-A4D4-3257-9D84-E28DC3AF94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CE22975-8585-1CFC-EEA0-C213ED6E861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75402E2-FC79-1709-75AF-6180F1223B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297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221DE-AEF1-B26D-0DE5-CBD3783D364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275E3D-FB90-5BF8-D131-5F731652D6E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9868A6-0B40-640E-1425-C8746B38160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B6F6C43-F72F-14A1-3CDD-4EE4AA51EF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723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7F0A0-F1BD-2686-DBEB-701D6D64E2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3309D2-02E8-C04E-72B8-0EE4DB17607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34A5050-8086-9D4D-8F7D-2576834A1B6C}"/>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E4C63050-2689-6E81-BF68-978DA52BB0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339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ED8F1-2091-9BF2-48CA-7455958AF8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A79393F-C1D4-F78C-804E-ED3F09773F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BDA1BA6-ED00-5F66-BF3B-54E6CC2409C0}"/>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DACC712A-AA83-49A9-A2D1-7248130BBE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459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DB0F3-5452-9E5A-1B74-59A81B280B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7FFEAB-7914-4D84-B07A-57DE6B6A550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7369057-B8A5-E715-4784-BBE65AC5A969}"/>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45E9AA12-CE2D-B5CA-D8B7-107AC24997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847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818A5-44C2-49AD-376C-2C6C86CDC26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CA12144-D8D8-C0DB-CEC1-3618E176B09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D3FA51-5769-9FE1-69E3-37F74F21A70D}"/>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035208DE-7780-BD5B-363A-9E26E1120D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559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B980D-2CBE-B64B-C27D-58B72E0F46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89667E-7114-70F1-B036-3F82BB06E3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7E745DA-F7C9-E9F4-B98D-9F85E3551D11}"/>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4AF9AB1F-C460-0A52-24EE-1741887787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59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9E8F8-B40A-0A08-7C01-B88AD843455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40A6B5-A5F0-4FE6-5B9B-F627E52546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41C320F-7F8C-0C84-1625-9A42FA5AAF3D}"/>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6C088407-BCD2-B915-C3BF-AF174BC063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923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BD57-F253-4C08-EFA6-E0E3BED755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6A6E48-AA85-B93E-2673-3C31FB61E69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CDEA28-468E-DD09-7993-CA2CE6E5B356}"/>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3C06060-72E0-8F3B-1D14-DC81DA1CEA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47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95BB0-364C-6207-CF59-781CB6E37D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A9E159E-CC9F-3F35-FC18-6D647CD3388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31CF9E3-F00E-9524-381B-FD6BFBF22D38}"/>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0359878D-2A28-173D-1F77-33CABF083E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976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DEDF-A85C-1BF3-2A8B-5733F6048F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4E2754-D61B-3046-68DF-9D8FA0B4130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A1BCC89-0E2B-59E7-4EC8-1432C3726314}"/>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EBEF54B9-86F6-4E91-C559-6A146DB91B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162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A5DF4-7287-2E9D-BDB4-6EE7D441D87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5FF4E81-E413-F348-97A6-6EAFB7001D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260ECE-1FAC-5B74-4C1A-18DCA72537DC}"/>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A8D93FC-DDB8-F70E-6F6A-B2DA32502C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114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F925D-AFF7-93C7-B50E-87134AD952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F6A329E-7628-2C35-78DD-70B22EAC06A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0A098F-0798-27A1-5551-685A2B0CDE7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1881E5D8-EB7F-E9DD-7216-A8084B86FA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84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9DB89-054D-8916-2242-1B241DA5FCC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1515BB-381A-305E-9941-A627003A683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8FC9058-B823-E789-B348-953FB34ED548}"/>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D8335F7A-17CC-3D11-A43B-5153A53DD1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076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723C32-9411-4D89-B479-1422F396A9E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7A85DF5-FC0B-4AB9-A8EE-CA17A04A88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8019AC0-34A7-4929-B1E8-F155595CD1DB}"/>
              </a:ext>
            </a:extLst>
          </p:cNvPr>
          <p:cNvSpPr>
            <a:spLocks noGrp="1"/>
          </p:cNvSpPr>
          <p:nvPr>
            <p:ph type="dt" sz="half" idx="10"/>
          </p:nvPr>
        </p:nvSpPr>
        <p:spPr/>
        <p:txBody>
          <a:bodyPr/>
          <a:lstStyle/>
          <a:p>
            <a:fld id="{5DBCDE1C-52F2-40DD-9448-DF7D6B392807}" type="datetime1">
              <a:rPr lang="fr-FR" smtClean="0"/>
              <a:t>03/11/2025</a:t>
            </a:fld>
            <a:endParaRPr lang="fr-FR" dirty="0"/>
          </a:p>
        </p:txBody>
      </p:sp>
      <p:sp>
        <p:nvSpPr>
          <p:cNvPr id="5" name="Espace réservé du pied de page 4">
            <a:extLst>
              <a:ext uri="{FF2B5EF4-FFF2-40B4-BE49-F238E27FC236}">
                <a16:creationId xmlns:a16="http://schemas.microsoft.com/office/drawing/2014/main" id="{D1902486-63B5-44C3-BAE8-28FC3CCFBDB0}"/>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C93E115F-E443-4937-AE2E-B6F0FF0A0900}"/>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21479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3AB01-2DE8-4E6A-B27C-B1AE5ACCE1E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C72AF9D-6885-4D22-8782-8A0D02FE674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4994B64-EF13-49EA-A09D-6CA623CD1F53}"/>
              </a:ext>
            </a:extLst>
          </p:cNvPr>
          <p:cNvSpPr>
            <a:spLocks noGrp="1"/>
          </p:cNvSpPr>
          <p:nvPr>
            <p:ph type="dt" sz="half" idx="10"/>
          </p:nvPr>
        </p:nvSpPr>
        <p:spPr/>
        <p:txBody>
          <a:bodyPr/>
          <a:lstStyle/>
          <a:p>
            <a:fld id="{3E6DB506-DC14-4021-9044-340B97488E29}" type="datetime1">
              <a:rPr lang="fr-FR" smtClean="0"/>
              <a:t>03/11/2025</a:t>
            </a:fld>
            <a:endParaRPr lang="fr-FR" dirty="0"/>
          </a:p>
        </p:txBody>
      </p:sp>
      <p:sp>
        <p:nvSpPr>
          <p:cNvPr id="5" name="Espace réservé du pied de page 4">
            <a:extLst>
              <a:ext uri="{FF2B5EF4-FFF2-40B4-BE49-F238E27FC236}">
                <a16:creationId xmlns:a16="http://schemas.microsoft.com/office/drawing/2014/main" id="{DAA0DDA1-4934-4CDC-A8A9-0B85126820A7}"/>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EFEF93B7-444A-433B-AA85-C5869607999C}"/>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510629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F83C7AF-2B80-4DA7-B2D9-4D96A293F8B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61B7944-38CC-43B9-A9F6-063137C0043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237942-1A0F-4AF7-A7D9-041015479361}"/>
              </a:ext>
            </a:extLst>
          </p:cNvPr>
          <p:cNvSpPr>
            <a:spLocks noGrp="1"/>
          </p:cNvSpPr>
          <p:nvPr>
            <p:ph type="dt" sz="half" idx="10"/>
          </p:nvPr>
        </p:nvSpPr>
        <p:spPr/>
        <p:txBody>
          <a:bodyPr/>
          <a:lstStyle/>
          <a:p>
            <a:fld id="{41C1E139-7F08-4FBD-B3EA-8BA434EB2F22}" type="datetime1">
              <a:rPr lang="fr-FR" smtClean="0"/>
              <a:t>03/11/2025</a:t>
            </a:fld>
            <a:endParaRPr lang="fr-FR" dirty="0"/>
          </a:p>
        </p:txBody>
      </p:sp>
      <p:sp>
        <p:nvSpPr>
          <p:cNvPr id="5" name="Espace réservé du pied de page 4">
            <a:extLst>
              <a:ext uri="{FF2B5EF4-FFF2-40B4-BE49-F238E27FC236}">
                <a16:creationId xmlns:a16="http://schemas.microsoft.com/office/drawing/2014/main" id="{2F212996-26E3-4989-B209-D4F3611326D5}"/>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2856E13B-9C1F-4B9C-AEEF-1CA777C11617}"/>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56113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A2911-01F7-43AC-BD9B-F854BE2B6AF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8AD944-0B0E-4E74-80C0-3409E7112BB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8F63BE-2762-4062-AAFC-3F9F06C6F051}"/>
              </a:ext>
            </a:extLst>
          </p:cNvPr>
          <p:cNvSpPr>
            <a:spLocks noGrp="1"/>
          </p:cNvSpPr>
          <p:nvPr>
            <p:ph type="dt" sz="half" idx="10"/>
          </p:nvPr>
        </p:nvSpPr>
        <p:spPr/>
        <p:txBody>
          <a:bodyPr/>
          <a:lstStyle/>
          <a:p>
            <a:fld id="{540D6844-A2FD-4037-BC54-BC3BEA0E0ADE}" type="datetime1">
              <a:rPr lang="fr-FR" smtClean="0"/>
              <a:t>03/11/2025</a:t>
            </a:fld>
            <a:endParaRPr lang="fr-FR" dirty="0"/>
          </a:p>
        </p:txBody>
      </p:sp>
      <p:sp>
        <p:nvSpPr>
          <p:cNvPr id="5" name="Espace réservé du pied de page 4">
            <a:extLst>
              <a:ext uri="{FF2B5EF4-FFF2-40B4-BE49-F238E27FC236}">
                <a16:creationId xmlns:a16="http://schemas.microsoft.com/office/drawing/2014/main" id="{FFE68A13-0CCD-4A44-AAEF-A78A700E913A}"/>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753B70B5-A0A9-4E5D-B1E5-387854E2A8D8}"/>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679936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1EE2D1-4A34-426B-A217-25B18F96094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6D5F6AF-56DB-4674-B175-66287F1717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AAD4865-0B2B-4046-8253-2F42A2230CA7}"/>
              </a:ext>
            </a:extLst>
          </p:cNvPr>
          <p:cNvSpPr>
            <a:spLocks noGrp="1"/>
          </p:cNvSpPr>
          <p:nvPr>
            <p:ph type="dt" sz="half" idx="10"/>
          </p:nvPr>
        </p:nvSpPr>
        <p:spPr/>
        <p:txBody>
          <a:bodyPr/>
          <a:lstStyle/>
          <a:p>
            <a:fld id="{C9C12CC7-43C4-488C-9FD0-07302704C5A2}" type="datetime1">
              <a:rPr lang="fr-FR" smtClean="0"/>
              <a:t>03/11/2025</a:t>
            </a:fld>
            <a:endParaRPr lang="fr-FR" dirty="0"/>
          </a:p>
        </p:txBody>
      </p:sp>
      <p:sp>
        <p:nvSpPr>
          <p:cNvPr id="5" name="Espace réservé du pied de page 4">
            <a:extLst>
              <a:ext uri="{FF2B5EF4-FFF2-40B4-BE49-F238E27FC236}">
                <a16:creationId xmlns:a16="http://schemas.microsoft.com/office/drawing/2014/main" id="{48D8A742-00E8-45AC-844D-5B55AC2088E5}"/>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D159E82D-64C5-4AB9-92B7-A12EB5C69701}"/>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74454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CF4668-67E2-4836-A33A-C7865812845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53D29DB-3B88-4A5D-BF9A-0214508D0FF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32FC6A8-36AF-4745-9E4F-A00AE322ABC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183D983-5293-4F8B-B346-597C5A583B32}"/>
              </a:ext>
            </a:extLst>
          </p:cNvPr>
          <p:cNvSpPr>
            <a:spLocks noGrp="1"/>
          </p:cNvSpPr>
          <p:nvPr>
            <p:ph type="dt" sz="half" idx="10"/>
          </p:nvPr>
        </p:nvSpPr>
        <p:spPr/>
        <p:txBody>
          <a:bodyPr/>
          <a:lstStyle/>
          <a:p>
            <a:fld id="{30A5696B-6E9B-40CA-B96F-C4B1D16628BB}" type="datetime1">
              <a:rPr lang="fr-FR" smtClean="0"/>
              <a:t>03/11/2025</a:t>
            </a:fld>
            <a:endParaRPr lang="fr-FR" dirty="0"/>
          </a:p>
        </p:txBody>
      </p:sp>
      <p:sp>
        <p:nvSpPr>
          <p:cNvPr id="6" name="Espace réservé du pied de page 5">
            <a:extLst>
              <a:ext uri="{FF2B5EF4-FFF2-40B4-BE49-F238E27FC236}">
                <a16:creationId xmlns:a16="http://schemas.microsoft.com/office/drawing/2014/main" id="{81C5E59B-69E9-4F86-B7F0-9C5970112356}"/>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CDEC24C8-9AC6-4247-A51F-D3DABDE0DB73}"/>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97112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3079B-88B6-4BE4-BBE9-97C42C88A0F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89042C0-572E-4DA2-B1DB-5C023B967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D436812-8300-44FC-84E1-082BE7884C0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C1EDF78-AAE4-4DE9-9608-89BD528D0D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05F8C1F-6DA0-4432-8E10-47B4638AF77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85524C6-83CD-431D-A107-68D00AF7AA9E}"/>
              </a:ext>
            </a:extLst>
          </p:cNvPr>
          <p:cNvSpPr>
            <a:spLocks noGrp="1"/>
          </p:cNvSpPr>
          <p:nvPr>
            <p:ph type="dt" sz="half" idx="10"/>
          </p:nvPr>
        </p:nvSpPr>
        <p:spPr/>
        <p:txBody>
          <a:bodyPr/>
          <a:lstStyle/>
          <a:p>
            <a:fld id="{F8141974-D0CE-4C01-A82E-AB60533AB66A}" type="datetime1">
              <a:rPr lang="fr-FR" smtClean="0"/>
              <a:t>03/11/2025</a:t>
            </a:fld>
            <a:endParaRPr lang="fr-FR" dirty="0"/>
          </a:p>
        </p:txBody>
      </p:sp>
      <p:sp>
        <p:nvSpPr>
          <p:cNvPr id="8" name="Espace réservé du pied de page 7">
            <a:extLst>
              <a:ext uri="{FF2B5EF4-FFF2-40B4-BE49-F238E27FC236}">
                <a16:creationId xmlns:a16="http://schemas.microsoft.com/office/drawing/2014/main" id="{F784FC64-464A-40DF-A18E-06C100742C39}"/>
              </a:ext>
            </a:extLst>
          </p:cNvPr>
          <p:cNvSpPr>
            <a:spLocks noGrp="1"/>
          </p:cNvSpPr>
          <p:nvPr>
            <p:ph type="ftr" sz="quarter" idx="11"/>
          </p:nvPr>
        </p:nvSpPr>
        <p:spPr/>
        <p:txBody>
          <a:bodyPr/>
          <a:lstStyle/>
          <a:p>
            <a:r>
              <a:rPr lang="fr-FR" dirty="0"/>
              <a:t>Libre de droits</a:t>
            </a:r>
          </a:p>
        </p:txBody>
      </p:sp>
      <p:sp>
        <p:nvSpPr>
          <p:cNvPr id="9" name="Espace réservé du numéro de diapositive 8">
            <a:extLst>
              <a:ext uri="{FF2B5EF4-FFF2-40B4-BE49-F238E27FC236}">
                <a16:creationId xmlns:a16="http://schemas.microsoft.com/office/drawing/2014/main" id="{273B1D5C-17C0-452C-BD3B-5FAA560AB6B0}"/>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268940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94F26-B5D4-4CE7-8A85-CD57723A3E1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E17748B-F52F-496C-BD11-3394822C5881}"/>
              </a:ext>
            </a:extLst>
          </p:cNvPr>
          <p:cNvSpPr>
            <a:spLocks noGrp="1"/>
          </p:cNvSpPr>
          <p:nvPr>
            <p:ph type="dt" sz="half" idx="10"/>
          </p:nvPr>
        </p:nvSpPr>
        <p:spPr/>
        <p:txBody>
          <a:bodyPr/>
          <a:lstStyle/>
          <a:p>
            <a:fld id="{57061D21-A788-4B8D-9CD0-78CC583B12AB}" type="datetime1">
              <a:rPr lang="fr-FR" smtClean="0"/>
              <a:t>03/11/2025</a:t>
            </a:fld>
            <a:endParaRPr lang="fr-FR" dirty="0"/>
          </a:p>
        </p:txBody>
      </p:sp>
      <p:sp>
        <p:nvSpPr>
          <p:cNvPr id="4" name="Espace réservé du pied de page 3">
            <a:extLst>
              <a:ext uri="{FF2B5EF4-FFF2-40B4-BE49-F238E27FC236}">
                <a16:creationId xmlns:a16="http://schemas.microsoft.com/office/drawing/2014/main" id="{5DCD1313-09E9-41BE-AB16-5FA664C65C42}"/>
              </a:ext>
            </a:extLst>
          </p:cNvPr>
          <p:cNvSpPr>
            <a:spLocks noGrp="1"/>
          </p:cNvSpPr>
          <p:nvPr>
            <p:ph type="ftr" sz="quarter" idx="11"/>
          </p:nvPr>
        </p:nvSpPr>
        <p:spPr/>
        <p:txBody>
          <a:bodyPr/>
          <a:lstStyle/>
          <a:p>
            <a:r>
              <a:rPr lang="fr-FR" dirty="0"/>
              <a:t>Libre de droits</a:t>
            </a:r>
          </a:p>
        </p:txBody>
      </p:sp>
      <p:sp>
        <p:nvSpPr>
          <p:cNvPr id="5" name="Espace réservé du numéro de diapositive 4">
            <a:extLst>
              <a:ext uri="{FF2B5EF4-FFF2-40B4-BE49-F238E27FC236}">
                <a16:creationId xmlns:a16="http://schemas.microsoft.com/office/drawing/2014/main" id="{225B3157-8A44-4564-B5B7-6F254C21AC34}"/>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706936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087DE60-70B3-4D6B-838F-389F16A739C8}"/>
              </a:ext>
            </a:extLst>
          </p:cNvPr>
          <p:cNvSpPr>
            <a:spLocks noGrp="1"/>
          </p:cNvSpPr>
          <p:nvPr>
            <p:ph type="dt" sz="half" idx="10"/>
          </p:nvPr>
        </p:nvSpPr>
        <p:spPr/>
        <p:txBody>
          <a:bodyPr/>
          <a:lstStyle/>
          <a:p>
            <a:fld id="{7200E9BD-24E9-4538-BFB7-8BC796593A73}" type="datetime1">
              <a:rPr lang="fr-FR" smtClean="0"/>
              <a:t>03/11/2025</a:t>
            </a:fld>
            <a:endParaRPr lang="fr-FR" dirty="0"/>
          </a:p>
        </p:txBody>
      </p:sp>
      <p:sp>
        <p:nvSpPr>
          <p:cNvPr id="3" name="Espace réservé du pied de page 2">
            <a:extLst>
              <a:ext uri="{FF2B5EF4-FFF2-40B4-BE49-F238E27FC236}">
                <a16:creationId xmlns:a16="http://schemas.microsoft.com/office/drawing/2014/main" id="{7F55B05E-1377-4789-82D3-1F35AA2C5159}"/>
              </a:ext>
            </a:extLst>
          </p:cNvPr>
          <p:cNvSpPr>
            <a:spLocks noGrp="1"/>
          </p:cNvSpPr>
          <p:nvPr>
            <p:ph type="ftr" sz="quarter" idx="11"/>
          </p:nvPr>
        </p:nvSpPr>
        <p:spPr/>
        <p:txBody>
          <a:bodyPr/>
          <a:lstStyle/>
          <a:p>
            <a:r>
              <a:rPr lang="fr-FR" dirty="0"/>
              <a:t>Libre de droits</a:t>
            </a:r>
          </a:p>
        </p:txBody>
      </p:sp>
      <p:sp>
        <p:nvSpPr>
          <p:cNvPr id="4" name="Espace réservé du numéro de diapositive 3">
            <a:extLst>
              <a:ext uri="{FF2B5EF4-FFF2-40B4-BE49-F238E27FC236}">
                <a16:creationId xmlns:a16="http://schemas.microsoft.com/office/drawing/2014/main" id="{32F7FB97-6BB1-4E0B-831F-B9E43CF49703}"/>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586511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B6F2BD-0C0A-4755-B732-D4C33993CE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D0899A8-A6B9-46F4-9F49-D49820015D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F2DE54C-C417-4070-A6D3-BB8628DFE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297D756-88E0-42E5-AD04-F789A81A2A24}"/>
              </a:ext>
            </a:extLst>
          </p:cNvPr>
          <p:cNvSpPr>
            <a:spLocks noGrp="1"/>
          </p:cNvSpPr>
          <p:nvPr>
            <p:ph type="dt" sz="half" idx="10"/>
          </p:nvPr>
        </p:nvSpPr>
        <p:spPr/>
        <p:txBody>
          <a:bodyPr/>
          <a:lstStyle/>
          <a:p>
            <a:fld id="{A002B423-8784-4560-97EE-08FEB3D3E942}" type="datetime1">
              <a:rPr lang="fr-FR" smtClean="0"/>
              <a:t>03/11/2025</a:t>
            </a:fld>
            <a:endParaRPr lang="fr-FR" dirty="0"/>
          </a:p>
        </p:txBody>
      </p:sp>
      <p:sp>
        <p:nvSpPr>
          <p:cNvPr id="6" name="Espace réservé du pied de page 5">
            <a:extLst>
              <a:ext uri="{FF2B5EF4-FFF2-40B4-BE49-F238E27FC236}">
                <a16:creationId xmlns:a16="http://schemas.microsoft.com/office/drawing/2014/main" id="{DD0BA53A-0D1C-4EE6-9023-242A327F75F6}"/>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6135C913-FE73-4E86-AF2D-CDE888B31B78}"/>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86121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CCC728-A279-4DC6-A17F-BE5F10FB88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DB10B1B-AB65-4966-A5C1-95F840C468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1E709AAA-9148-41EF-AAF7-A2E8843D4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87EB65B-1C39-4556-B65B-A6D03ECD5230}"/>
              </a:ext>
            </a:extLst>
          </p:cNvPr>
          <p:cNvSpPr>
            <a:spLocks noGrp="1"/>
          </p:cNvSpPr>
          <p:nvPr>
            <p:ph type="dt" sz="half" idx="10"/>
          </p:nvPr>
        </p:nvSpPr>
        <p:spPr/>
        <p:txBody>
          <a:bodyPr/>
          <a:lstStyle/>
          <a:p>
            <a:fld id="{45D938E3-8490-4770-B78D-9CE670B3D41C}" type="datetime1">
              <a:rPr lang="fr-FR" smtClean="0"/>
              <a:t>03/11/2025</a:t>
            </a:fld>
            <a:endParaRPr lang="fr-FR" dirty="0"/>
          </a:p>
        </p:txBody>
      </p:sp>
      <p:sp>
        <p:nvSpPr>
          <p:cNvPr id="6" name="Espace réservé du pied de page 5">
            <a:extLst>
              <a:ext uri="{FF2B5EF4-FFF2-40B4-BE49-F238E27FC236}">
                <a16:creationId xmlns:a16="http://schemas.microsoft.com/office/drawing/2014/main" id="{20CBA73A-3D9D-4794-A010-EDE1775AA032}"/>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11FE2F6C-0FDD-4C4E-858A-2D3B6699F8DB}"/>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1497736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6D55FD-B2F2-4282-AAA4-0B332DFD1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D365259-A640-4386-84BD-CC315A07EF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41C576-B502-4B5C-AA06-3921A26DC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D84C1-EF59-46EC-99FF-24FFDE65E955}" type="datetime1">
              <a:rPr lang="fr-FR" smtClean="0"/>
              <a:t>03/11/2025</a:t>
            </a:fld>
            <a:endParaRPr lang="fr-FR" dirty="0"/>
          </a:p>
        </p:txBody>
      </p:sp>
      <p:sp>
        <p:nvSpPr>
          <p:cNvPr id="5" name="Espace réservé du pied de page 4">
            <a:extLst>
              <a:ext uri="{FF2B5EF4-FFF2-40B4-BE49-F238E27FC236}">
                <a16:creationId xmlns:a16="http://schemas.microsoft.com/office/drawing/2014/main" id="{F41CE043-A41B-4BEB-862E-885E88DDAF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Libre de droits</a:t>
            </a:r>
          </a:p>
        </p:txBody>
      </p:sp>
      <p:sp>
        <p:nvSpPr>
          <p:cNvPr id="6" name="Espace réservé du numéro de diapositive 5">
            <a:extLst>
              <a:ext uri="{FF2B5EF4-FFF2-40B4-BE49-F238E27FC236}">
                <a16:creationId xmlns:a16="http://schemas.microsoft.com/office/drawing/2014/main" id="{9033CA2C-F87F-4E1C-A50D-C9430FD422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7D97E-71B9-4DB7-9BC9-BF255CF45BEE}" type="slidenum">
              <a:rPr lang="fr-FR" smtClean="0"/>
              <a:t>‹N°›</a:t>
            </a:fld>
            <a:endParaRPr lang="fr-FR" dirty="0"/>
          </a:p>
        </p:txBody>
      </p:sp>
    </p:spTree>
    <p:extLst>
      <p:ext uri="{BB962C8B-B14F-4D97-AF65-F5344CB8AC3E}">
        <p14:creationId xmlns:p14="http://schemas.microsoft.com/office/powerpoint/2010/main" val="3295089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13.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1.svg"/><Relationship Id="rId5" Type="http://schemas.openxmlformats.org/officeDocument/2006/relationships/image" Target="../media/image3.sv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carbones-factures.org/processus-de-certifica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hemeOverride" Target="../theme/themeOverride7.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hemeOverride" Target="../theme/themeOverride8.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hemeOverride" Target="../theme/themeOverride9.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hemeOverride" Target="../theme/themeOverride10.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hemeOverride" Target="../theme/themeOverride11.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hemeOverride" Target="../theme/themeOverride1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1.png"/><Relationship Id="rId7" Type="http://schemas.openxmlformats.org/officeDocument/2006/relationships/image" Target="../media/image7.sv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5.svg"/><Relationship Id="rId5" Type="http://schemas.openxmlformats.org/officeDocument/2006/relationships/image" Target="../media/image3.svg"/><Relationship Id="rId15" Type="http://schemas.openxmlformats.org/officeDocument/2006/relationships/image" Target="../media/image11.sv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svg"/><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32D7FBE-DE9F-8483-65A7-C2043234757B}"/>
              </a:ext>
            </a:extLst>
          </p:cNvPr>
          <p:cNvSpPr txBox="1"/>
          <p:nvPr/>
        </p:nvSpPr>
        <p:spPr>
          <a:xfrm>
            <a:off x="3549034" y="5293531"/>
            <a:ext cx="8348676" cy="1015663"/>
          </a:xfrm>
          <a:prstGeom prst="rect">
            <a:avLst/>
          </a:prstGeom>
          <a:solidFill>
            <a:schemeClr val="bg1"/>
          </a:solidFill>
          <a:ln w="76200">
            <a:noFill/>
          </a:ln>
        </p:spPr>
        <p:txBody>
          <a:bodyPr wrap="square" rtlCol="0">
            <a:spAutoFit/>
          </a:bodyPr>
          <a:lstStyle/>
          <a:p>
            <a:r>
              <a:rPr lang="fr-FR" sz="2000" dirty="0"/>
              <a:t>Mis au point par des experts bénévoles de l’économie carbone, </a:t>
            </a:r>
          </a:p>
          <a:p>
            <a:r>
              <a:rPr lang="fr-FR" sz="2000" dirty="0"/>
              <a:t>les outils et prestations de</a:t>
            </a:r>
            <a:r>
              <a:rPr lang="fr-FR" sz="2000" b="1" dirty="0"/>
              <a:t> Carbones sur factures </a:t>
            </a:r>
            <a:r>
              <a:rPr lang="fr-FR" sz="2000" dirty="0"/>
              <a:t>sont libres et gratuits, disponibles sur </a:t>
            </a:r>
            <a:r>
              <a:rPr lang="fr-FR" sz="2000" b="1" i="1" dirty="0"/>
              <a:t>carbones-factures.org</a:t>
            </a:r>
          </a:p>
        </p:txBody>
      </p:sp>
      <p:sp>
        <p:nvSpPr>
          <p:cNvPr id="3" name="ZoneTexte 2">
            <a:extLst>
              <a:ext uri="{FF2B5EF4-FFF2-40B4-BE49-F238E27FC236}">
                <a16:creationId xmlns:a16="http://schemas.microsoft.com/office/drawing/2014/main" id="{0775CF73-15C4-0889-DAA5-E6AE93A7EAA0}"/>
              </a:ext>
            </a:extLst>
          </p:cNvPr>
          <p:cNvSpPr txBox="1"/>
          <p:nvPr/>
        </p:nvSpPr>
        <p:spPr>
          <a:xfrm>
            <a:off x="620059" y="1211615"/>
            <a:ext cx="10951882" cy="2603341"/>
          </a:xfrm>
          <a:prstGeom prst="rect">
            <a:avLst/>
          </a:prstGeom>
          <a:solidFill>
            <a:schemeClr val="bg1"/>
          </a:solidFill>
          <a:ln w="76200">
            <a:noFill/>
          </a:ln>
        </p:spPr>
        <p:txBody>
          <a:bodyPr wrap="square" rtlCol="0">
            <a:spAutoFit/>
          </a:bodyPr>
          <a:lstStyle/>
          <a:p>
            <a:pPr algn="ctr">
              <a:lnSpc>
                <a:spcPct val="115000"/>
              </a:lnSpc>
            </a:pPr>
            <a:r>
              <a:rPr lang="fr-FR" sz="3600" b="1" kern="100" dirty="0">
                <a:latin typeface="Calibri" panose="020F0502020204030204" pitchFamily="34" charset="0"/>
                <a:ea typeface="Aptos" panose="020B0004020202020204" pitchFamily="34" charset="0"/>
                <a:cs typeface="Times New Roman" panose="02020603050405020304" pitchFamily="18" charset="0"/>
              </a:rPr>
              <a:t>Compter les émissions en Gaz à effet de serre</a:t>
            </a:r>
          </a:p>
          <a:p>
            <a:pPr algn="ctr">
              <a:lnSpc>
                <a:spcPct val="115000"/>
              </a:lnSpc>
            </a:pPr>
            <a:r>
              <a:rPr lang="fr-FR" sz="3600" b="1" kern="100" dirty="0">
                <a:latin typeface="Calibri" panose="020F0502020204030204" pitchFamily="34" charset="0"/>
                <a:ea typeface="Aptos" panose="020B0004020202020204" pitchFamily="34" charset="0"/>
                <a:cs typeface="Times New Roman" panose="02020603050405020304" pitchFamily="18" charset="0"/>
              </a:rPr>
              <a:t>à partir des comptes en argent</a:t>
            </a:r>
          </a:p>
          <a:p>
            <a:pPr algn="ctr">
              <a:lnSpc>
                <a:spcPct val="115000"/>
              </a:lnSpc>
            </a:pPr>
            <a:r>
              <a:rPr lang="fr-FR" sz="3600" b="1" kern="100" dirty="0">
                <a:latin typeface="Calibri" panose="020F0502020204030204" pitchFamily="34" charset="0"/>
                <a:ea typeface="Aptos" panose="020B0004020202020204" pitchFamily="34" charset="0"/>
                <a:cs typeface="Times New Roman" panose="02020603050405020304" pitchFamily="18" charset="0"/>
              </a:rPr>
              <a:t> </a:t>
            </a:r>
          </a:p>
          <a:p>
            <a:pPr algn="ctr">
              <a:lnSpc>
                <a:spcPct val="115000"/>
              </a:lnSpc>
            </a:pPr>
            <a:r>
              <a:rPr lang="fr-FR" sz="3600" b="1" kern="100" dirty="0">
                <a:latin typeface="Calibri" panose="020F0502020204030204" pitchFamily="34" charset="0"/>
                <a:ea typeface="Aptos" panose="020B0004020202020204" pitchFamily="34" charset="0"/>
                <a:cs typeface="Times New Roman" panose="02020603050405020304" pitchFamily="18" charset="0"/>
              </a:rPr>
              <a:t>pour réussir la/s</a:t>
            </a:r>
            <a:r>
              <a:rPr lang="fr-FR" sz="3600" b="1" kern="100" dirty="0">
                <a:effectLst/>
                <a:latin typeface="Calibri" panose="020F0502020204030204" pitchFamily="34" charset="0"/>
                <a:ea typeface="Aptos" panose="020B0004020202020204" pitchFamily="34" charset="0"/>
                <a:cs typeface="Times New Roman" panose="02020603050405020304" pitchFamily="18" charset="0"/>
              </a:rPr>
              <a:t>a </a:t>
            </a:r>
            <a:r>
              <a:rPr lang="fr-FR" sz="3600" b="1" kern="100" dirty="0">
                <a:latin typeface="Calibri" panose="020F0502020204030204" pitchFamily="34" charset="0"/>
                <a:ea typeface="Aptos" panose="020B0004020202020204" pitchFamily="34" charset="0"/>
                <a:cs typeface="Times New Roman" panose="02020603050405020304" pitchFamily="18" charset="0"/>
              </a:rPr>
              <a:t>t</a:t>
            </a:r>
            <a:r>
              <a:rPr lang="fr-FR" sz="3600" b="1" kern="100" dirty="0">
                <a:effectLst/>
                <a:latin typeface="Calibri" panose="020F0502020204030204" pitchFamily="34" charset="0"/>
                <a:ea typeface="Aptos" panose="020B0004020202020204" pitchFamily="34" charset="0"/>
                <a:cs typeface="Times New Roman" panose="02020603050405020304" pitchFamily="18" charset="0"/>
              </a:rPr>
              <a:t>ransition</a:t>
            </a:r>
          </a:p>
        </p:txBody>
      </p:sp>
      <p:pic>
        <p:nvPicPr>
          <p:cNvPr id="6" name="Image 5" descr="Une image contenant texte, Graphique, graphisme, clipart&#10;&#10;Le contenu généré par l’IA peut être incorrect.">
            <a:extLst>
              <a:ext uri="{FF2B5EF4-FFF2-40B4-BE49-F238E27FC236}">
                <a16:creationId xmlns:a16="http://schemas.microsoft.com/office/drawing/2014/main" id="{6D20BB04-09D8-58BC-516F-A12BBED860F6}"/>
              </a:ext>
            </a:extLst>
          </p:cNvPr>
          <p:cNvPicPr>
            <a:picLocks noChangeAspect="1"/>
          </p:cNvPicPr>
          <p:nvPr/>
        </p:nvPicPr>
        <p:blipFill>
          <a:blip r:embed="rId3"/>
          <a:stretch>
            <a:fillRect/>
          </a:stretch>
        </p:blipFill>
        <p:spPr>
          <a:xfrm>
            <a:off x="559398" y="5241043"/>
            <a:ext cx="2660477" cy="1068151"/>
          </a:xfrm>
          <a:prstGeom prst="rect">
            <a:avLst/>
          </a:prstGeom>
        </p:spPr>
      </p:pic>
    </p:spTree>
    <p:extLst>
      <p:ext uri="{BB962C8B-B14F-4D97-AF65-F5344CB8AC3E}">
        <p14:creationId xmlns:p14="http://schemas.microsoft.com/office/powerpoint/2010/main" val="3163916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BE59D2-BC5F-8E27-4B7E-1F88F1A1D539}"/>
            </a:ext>
          </a:extLst>
        </p:cNvPr>
        <p:cNvGrpSpPr/>
        <p:nvPr/>
      </p:nvGrpSpPr>
      <p:grpSpPr>
        <a:xfrm>
          <a:off x="0" y="0"/>
          <a:ext cx="0" cy="0"/>
          <a:chOff x="0" y="0"/>
          <a:chExt cx="0" cy="0"/>
        </a:xfrm>
      </p:grpSpPr>
      <p:sp>
        <p:nvSpPr>
          <p:cNvPr id="36" name="ZoneTexte 35">
            <a:extLst>
              <a:ext uri="{FF2B5EF4-FFF2-40B4-BE49-F238E27FC236}">
                <a16:creationId xmlns:a16="http://schemas.microsoft.com/office/drawing/2014/main" id="{34741BE0-A9AB-A8A3-BFA8-ACB8F0917CD8}"/>
              </a:ext>
            </a:extLst>
          </p:cNvPr>
          <p:cNvSpPr txBox="1"/>
          <p:nvPr/>
        </p:nvSpPr>
        <p:spPr>
          <a:xfrm>
            <a:off x="592375" y="1156506"/>
            <a:ext cx="11126659" cy="400110"/>
          </a:xfrm>
          <a:prstGeom prst="rect">
            <a:avLst/>
          </a:prstGeom>
          <a:solidFill>
            <a:schemeClr val="bg1"/>
          </a:solidFill>
          <a:ln w="76200">
            <a:noFill/>
          </a:ln>
        </p:spPr>
        <p:txBody>
          <a:bodyPr wrap="square" rtlCol="0">
            <a:spAutoFit/>
          </a:bodyPr>
          <a:lstStyle/>
          <a:p>
            <a:pPr>
              <a:defRPr/>
            </a:pPr>
            <a:r>
              <a:rPr lang="fr-FR" sz="2000" dirty="0">
                <a:solidFill>
                  <a:srgbClr val="000000"/>
                </a:solidFill>
                <a:latin typeface="Calibri" panose="020F0502020204030204" pitchFamily="34" charset="0"/>
                <a:cs typeface="Times New Roman" panose="02020603050405020304" pitchFamily="18" charset="0"/>
              </a:rPr>
              <a:t>L’émission directe est déduite des Inventaires nationaux (CITEPA) coordonnés par les Nations unies</a:t>
            </a:r>
            <a:endParaRPr lang="fr-FR" sz="2000" dirty="0">
              <a:solidFill>
                <a:srgbClr val="000000"/>
              </a:solidFill>
              <a:latin typeface="Calibri" panose="020F0502020204030204" pitchFamily="34" charset="0"/>
              <a:ea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9DC7B701-5675-DE62-07E9-E70936648D84}"/>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C92A7F45-4E75-489D-1F09-F71322623EF9}"/>
              </a:ext>
            </a:extLst>
          </p:cNvPr>
          <p:cNvPicPr>
            <a:picLocks noChangeAspect="1"/>
          </p:cNvPicPr>
          <p:nvPr/>
        </p:nvPicPr>
        <p:blipFill>
          <a:blip r:embed="rId3"/>
          <a:stretch>
            <a:fillRect/>
          </a:stretch>
        </p:blipFill>
        <p:spPr>
          <a:xfrm>
            <a:off x="527869" y="5696607"/>
            <a:ext cx="1892276" cy="759727"/>
          </a:xfrm>
          <a:prstGeom prst="rect">
            <a:avLst/>
          </a:prstGeom>
        </p:spPr>
      </p:pic>
      <p:pic>
        <p:nvPicPr>
          <p:cNvPr id="10" name="Graphique 9" descr="Homme avec un remplissage uni">
            <a:extLst>
              <a:ext uri="{FF2B5EF4-FFF2-40B4-BE49-F238E27FC236}">
                <a16:creationId xmlns:a16="http://schemas.microsoft.com/office/drawing/2014/main" id="{1037CA62-C667-D82D-BDA3-AF96727974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2987" y="2363330"/>
            <a:ext cx="1170755" cy="1168508"/>
          </a:xfrm>
          <a:prstGeom prst="rect">
            <a:avLst/>
          </a:prstGeom>
        </p:spPr>
      </p:pic>
      <p:sp>
        <p:nvSpPr>
          <p:cNvPr id="11" name="ZoneTexte 10">
            <a:extLst>
              <a:ext uri="{FF2B5EF4-FFF2-40B4-BE49-F238E27FC236}">
                <a16:creationId xmlns:a16="http://schemas.microsoft.com/office/drawing/2014/main" id="{1EC5BEE2-1737-04D6-7C01-CC13FB541F9E}"/>
              </a:ext>
            </a:extLst>
          </p:cNvPr>
          <p:cNvSpPr txBox="1"/>
          <p:nvPr/>
        </p:nvSpPr>
        <p:spPr>
          <a:xfrm>
            <a:off x="592374" y="485358"/>
            <a:ext cx="11126660" cy="46166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La science donne l’</a:t>
            </a:r>
            <a:r>
              <a:rPr lang="fr-FR" sz="2400" b="1" dirty="0">
                <a:solidFill>
                  <a:srgbClr val="000000"/>
                </a:solidFill>
                <a:latin typeface="Calibri" panose="020F0502020204030204" pitchFamily="34" charset="0"/>
                <a:cs typeface="Times New Roman" panose="02020603050405020304" pitchFamily="18" charset="0"/>
              </a:rPr>
              <a:t>émission</a:t>
            </a:r>
            <a:r>
              <a:rPr kumimoji="0" lang="fr-F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directe d’un produit, ce qui ne suffit pas au client</a:t>
            </a:r>
            <a:endParaRPr kumimoji="0" lang="fr-FR" sz="2400"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endParaRPr>
          </a:p>
        </p:txBody>
      </p:sp>
      <p:sp>
        <p:nvSpPr>
          <p:cNvPr id="5" name="Flèche : droite 4">
            <a:extLst>
              <a:ext uri="{FF2B5EF4-FFF2-40B4-BE49-F238E27FC236}">
                <a16:creationId xmlns:a16="http://schemas.microsoft.com/office/drawing/2014/main" id="{024940D3-3BE2-8B40-5C35-00EF9C074A9F}"/>
              </a:ext>
            </a:extLst>
          </p:cNvPr>
          <p:cNvSpPr/>
          <p:nvPr/>
        </p:nvSpPr>
        <p:spPr>
          <a:xfrm rot="19377351">
            <a:off x="3530075" y="2136596"/>
            <a:ext cx="745971" cy="606256"/>
          </a:xfrm>
          <a:prstGeom prst="rightArrow">
            <a:avLst>
              <a:gd name="adj1" fmla="val 50000"/>
              <a:gd name="adj2" fmla="val 57877"/>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que 5" descr="Usine avec un remplissage uni">
            <a:extLst>
              <a:ext uri="{FF2B5EF4-FFF2-40B4-BE49-F238E27FC236}">
                <a16:creationId xmlns:a16="http://schemas.microsoft.com/office/drawing/2014/main" id="{DBE6EC6B-96C2-0D67-74E6-12D2E1B85C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04768" y="2622708"/>
            <a:ext cx="1121953" cy="1119799"/>
          </a:xfrm>
          <a:prstGeom prst="rect">
            <a:avLst/>
          </a:prstGeom>
        </p:spPr>
      </p:pic>
      <p:sp>
        <p:nvSpPr>
          <p:cNvPr id="9" name="ZoneTexte 8">
            <a:extLst>
              <a:ext uri="{FF2B5EF4-FFF2-40B4-BE49-F238E27FC236}">
                <a16:creationId xmlns:a16="http://schemas.microsoft.com/office/drawing/2014/main" id="{317D2A48-9B7F-CC80-2BC9-BEC7A35ADF48}"/>
              </a:ext>
            </a:extLst>
          </p:cNvPr>
          <p:cNvSpPr txBox="1"/>
          <p:nvPr/>
        </p:nvSpPr>
        <p:spPr>
          <a:xfrm>
            <a:off x="8573088" y="3511674"/>
            <a:ext cx="1264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libri" panose="020F0502020204030204"/>
              </a:rPr>
              <a:t>CLIENTS</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ZoneTexte 19">
            <a:extLst>
              <a:ext uri="{FF2B5EF4-FFF2-40B4-BE49-F238E27FC236}">
                <a16:creationId xmlns:a16="http://schemas.microsoft.com/office/drawing/2014/main" id="{CAABAC4F-FAA4-776C-3FC4-0DFD14EF9421}"/>
              </a:ext>
            </a:extLst>
          </p:cNvPr>
          <p:cNvSpPr txBox="1"/>
          <p:nvPr/>
        </p:nvSpPr>
        <p:spPr>
          <a:xfrm>
            <a:off x="4708037" y="1660283"/>
            <a:ext cx="3002168" cy="400110"/>
          </a:xfrm>
          <a:prstGeom prst="rect">
            <a:avLst/>
          </a:prstGeom>
          <a:noFill/>
          <a:ln w="28575">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INVENTAIRES NATIONAUX</a:t>
            </a:r>
            <a:endParaRPr kumimoji="0" lang="fr-FR" sz="2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lèche : droite 32">
            <a:extLst>
              <a:ext uri="{FF2B5EF4-FFF2-40B4-BE49-F238E27FC236}">
                <a16:creationId xmlns:a16="http://schemas.microsoft.com/office/drawing/2014/main" id="{4F66A76D-F036-1534-5AC4-2CD027BC4267}"/>
              </a:ext>
            </a:extLst>
          </p:cNvPr>
          <p:cNvSpPr/>
          <p:nvPr/>
        </p:nvSpPr>
        <p:spPr>
          <a:xfrm>
            <a:off x="4795270" y="2871595"/>
            <a:ext cx="3036480" cy="1016968"/>
          </a:xfrm>
          <a:prstGeom prst="rightArrow">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ZoneTexte 33">
            <a:extLst>
              <a:ext uri="{FF2B5EF4-FFF2-40B4-BE49-F238E27FC236}">
                <a16:creationId xmlns:a16="http://schemas.microsoft.com/office/drawing/2014/main" id="{6B8CB207-1D9B-D06A-3B4B-65B1CDC463D0}"/>
              </a:ext>
            </a:extLst>
          </p:cNvPr>
          <p:cNvSpPr txBox="1"/>
          <p:nvPr/>
        </p:nvSpPr>
        <p:spPr>
          <a:xfrm>
            <a:off x="4729092" y="3155893"/>
            <a:ext cx="31690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panose="020F0502020204030204"/>
                <a:ea typeface="+mn-ea"/>
                <a:cs typeface="+mn-cs"/>
              </a:rPr>
              <a:t>Chaines de production</a:t>
            </a:r>
          </a:p>
        </p:txBody>
      </p:sp>
      <p:sp>
        <p:nvSpPr>
          <p:cNvPr id="35" name="Flèche : droite 34">
            <a:extLst>
              <a:ext uri="{FF2B5EF4-FFF2-40B4-BE49-F238E27FC236}">
                <a16:creationId xmlns:a16="http://schemas.microsoft.com/office/drawing/2014/main" id="{68D95778-E88C-3C89-C355-D8D0766B1345}"/>
              </a:ext>
            </a:extLst>
          </p:cNvPr>
          <p:cNvSpPr/>
          <p:nvPr/>
        </p:nvSpPr>
        <p:spPr>
          <a:xfrm rot="5400000">
            <a:off x="5843570" y="2367758"/>
            <a:ext cx="707886" cy="607422"/>
          </a:xfrm>
          <a:prstGeom prst="rightArrow">
            <a:avLst>
              <a:gd name="adj1" fmla="val 50000"/>
              <a:gd name="adj2" fmla="val 57877"/>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que 1" descr="Arbre avec racines avec un remplissage uni">
            <a:extLst>
              <a:ext uri="{FF2B5EF4-FFF2-40B4-BE49-F238E27FC236}">
                <a16:creationId xmlns:a16="http://schemas.microsoft.com/office/drawing/2014/main" id="{A1A2819B-9704-C8CE-11F1-802C3827F2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47660" y="2257822"/>
            <a:ext cx="1348770" cy="1348770"/>
          </a:xfrm>
          <a:prstGeom prst="rect">
            <a:avLst/>
          </a:prstGeom>
        </p:spPr>
      </p:pic>
      <p:sp>
        <p:nvSpPr>
          <p:cNvPr id="7" name="ZoneTexte 6">
            <a:extLst>
              <a:ext uri="{FF2B5EF4-FFF2-40B4-BE49-F238E27FC236}">
                <a16:creationId xmlns:a16="http://schemas.microsoft.com/office/drawing/2014/main" id="{C76F8814-1266-19E9-E415-0C37980FD23F}"/>
              </a:ext>
            </a:extLst>
          </p:cNvPr>
          <p:cNvSpPr txBox="1"/>
          <p:nvPr/>
        </p:nvSpPr>
        <p:spPr>
          <a:xfrm>
            <a:off x="592375" y="4118121"/>
            <a:ext cx="11126659" cy="1446550"/>
          </a:xfrm>
          <a:prstGeom prst="rect">
            <a:avLst/>
          </a:prstGeom>
          <a:solidFill>
            <a:schemeClr val="bg1"/>
          </a:solidFill>
          <a:ln w="76200">
            <a:noFill/>
          </a:ln>
        </p:spPr>
        <p:txBody>
          <a:bodyPr wrap="square" rtlCol="0">
            <a:spAutoFit/>
          </a:bodyPr>
          <a:lstStyle/>
          <a:p>
            <a:pPr>
              <a:defRPr/>
            </a:pPr>
            <a:r>
              <a:rPr lang="fr-FR" sz="2000" dirty="0">
                <a:solidFill>
                  <a:srgbClr val="000000"/>
                </a:solidFill>
                <a:latin typeface="Calibri" panose="020F0502020204030204" pitchFamily="34" charset="0"/>
                <a:cs typeface="Times New Roman" panose="02020603050405020304" pitchFamily="18" charset="0"/>
              </a:rPr>
              <a:t>Pour bien décider, les clients ont besoin de TOUTE l’émission cumulée dans ce qu’ils achètent</a:t>
            </a:r>
          </a:p>
          <a:p>
            <a:pPr marL="800100" lvl="1" indent="-342900">
              <a:buFont typeface="Wingdings" panose="05000000000000000000" pitchFamily="2" charset="2"/>
              <a:buChar char="ü"/>
              <a:defRPr/>
            </a:pPr>
            <a:r>
              <a:rPr lang="fr-FR" sz="2000" dirty="0">
                <a:solidFill>
                  <a:srgbClr val="000000"/>
                </a:solidFill>
                <a:latin typeface="Calibri" panose="020F0502020204030204" pitchFamily="34" charset="0"/>
                <a:cs typeface="Times New Roman" panose="02020603050405020304" pitchFamily="18" charset="0"/>
              </a:rPr>
              <a:t>émission directe</a:t>
            </a:r>
          </a:p>
          <a:p>
            <a:pPr marL="800100" lvl="1" indent="-342900">
              <a:buFont typeface="Wingdings" panose="05000000000000000000" pitchFamily="2" charset="2"/>
              <a:buChar char="ü"/>
              <a:defRPr/>
            </a:pPr>
            <a:r>
              <a:rPr lang="fr-FR" sz="2000" dirty="0">
                <a:solidFill>
                  <a:srgbClr val="000000"/>
                </a:solidFill>
                <a:latin typeface="Calibri" panose="020F0502020204030204" pitchFamily="34" charset="0"/>
                <a:cs typeface="Times New Roman" panose="02020603050405020304" pitchFamily="18" charset="0"/>
              </a:rPr>
              <a:t>ou émission venue des fournisseurs</a:t>
            </a:r>
          </a:p>
          <a:p>
            <a:pPr>
              <a:defRPr/>
            </a:pPr>
            <a:endParaRPr lang="fr-FR" sz="800" dirty="0">
              <a:solidFill>
                <a:srgbClr val="000000"/>
              </a:solidFill>
              <a:latin typeface="Calibri" panose="020F0502020204030204" pitchFamily="34" charset="0"/>
              <a:cs typeface="Times New Roman" panose="02020603050405020304" pitchFamily="18" charset="0"/>
            </a:endParaRPr>
          </a:p>
          <a:p>
            <a:pPr algn="ctr">
              <a:defRPr/>
            </a:pPr>
            <a:r>
              <a:rPr lang="fr-FR" sz="2000" b="1" dirty="0">
                <a:solidFill>
                  <a:srgbClr val="000000"/>
                </a:solidFill>
                <a:latin typeface="Calibri" panose="020F0502020204030204" pitchFamily="34" charset="0"/>
                <a:cs typeface="Times New Roman" panose="02020603050405020304" pitchFamily="18" charset="0"/>
              </a:rPr>
              <a:t>On appelle </a:t>
            </a:r>
            <a:r>
              <a:rPr lang="fr-FR" sz="2000" b="1" dirty="0">
                <a:solidFill>
                  <a:srgbClr val="000000"/>
                </a:solidFill>
                <a:highlight>
                  <a:srgbClr val="FFFF00"/>
                </a:highlight>
                <a:latin typeface="Calibri" panose="020F0502020204030204" pitchFamily="34" charset="0"/>
                <a:cs typeface="Times New Roman" panose="02020603050405020304" pitchFamily="18" charset="0"/>
              </a:rPr>
              <a:t>Facteur d’émission</a:t>
            </a:r>
            <a:r>
              <a:rPr lang="fr-FR" sz="2000" b="1" dirty="0">
                <a:solidFill>
                  <a:srgbClr val="000000"/>
                </a:solidFill>
                <a:latin typeface="Calibri" panose="020F0502020204030204" pitchFamily="34" charset="0"/>
                <a:cs typeface="Times New Roman" panose="02020603050405020304" pitchFamily="18" charset="0"/>
              </a:rPr>
              <a:t> l’émission cumulée dans une unité du produit</a:t>
            </a:r>
          </a:p>
        </p:txBody>
      </p:sp>
      <p:pic>
        <p:nvPicPr>
          <p:cNvPr id="8" name="Graphique 7" descr="Scène de crépuscule avec un remplissage uni">
            <a:extLst>
              <a:ext uri="{FF2B5EF4-FFF2-40B4-BE49-F238E27FC236}">
                <a16:creationId xmlns:a16="http://schemas.microsoft.com/office/drawing/2014/main" id="{10BD4E62-EBC6-C0E9-2665-97DF486B9C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6860" y="2487308"/>
            <a:ext cx="1348770" cy="1348770"/>
          </a:xfrm>
          <a:prstGeom prst="rect">
            <a:avLst/>
          </a:prstGeom>
        </p:spPr>
      </p:pic>
    </p:spTree>
    <p:extLst>
      <p:ext uri="{BB962C8B-B14F-4D97-AF65-F5344CB8AC3E}">
        <p14:creationId xmlns:p14="http://schemas.microsoft.com/office/powerpoint/2010/main" val="84380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3" grpId="0" animBg="1"/>
      <p:bldP spid="34" grpId="0"/>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84AB49-E471-1B52-CDDE-042183F4DD89}"/>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6A15B673-64D2-3759-762E-2253F1C327C7}"/>
              </a:ext>
            </a:extLst>
          </p:cNvPr>
          <p:cNvSpPr txBox="1"/>
          <p:nvPr/>
        </p:nvSpPr>
        <p:spPr>
          <a:xfrm>
            <a:off x="592374" y="487782"/>
            <a:ext cx="11007251" cy="5139869"/>
          </a:xfrm>
          <a:prstGeom prst="rect">
            <a:avLst/>
          </a:prstGeom>
          <a:solidFill>
            <a:schemeClr val="bg1"/>
          </a:solidFill>
          <a:ln w="76200">
            <a:noFill/>
          </a:ln>
        </p:spPr>
        <p:txBody>
          <a:bodyPr wrap="square" rtlCol="0">
            <a:spAutoFit/>
          </a:bodyPr>
          <a:lstStyle/>
          <a:p>
            <a:r>
              <a:rPr lang="fr-FR" sz="2400" b="1" kern="0" dirty="0">
                <a:ea typeface="Times New Roman" panose="02020603050405020304" pitchFamily="18" charset="0"/>
                <a:cs typeface="Aptos" panose="020B0004020202020204" pitchFamily="34" charset="0"/>
              </a:rPr>
              <a:t>Les deux qualités du produit : le prix et le Facteur d’émission</a:t>
            </a:r>
          </a:p>
          <a:p>
            <a:pPr>
              <a:buNone/>
            </a:pPr>
            <a:endParaRPr lang="fr-FR" sz="2000" kern="0" dirty="0">
              <a:ea typeface="Times New Roman" panose="02020603050405020304" pitchFamily="18" charset="0"/>
              <a:cs typeface="Aptos" panose="020B0004020202020204" pitchFamily="34" charset="0"/>
            </a:endParaRPr>
          </a:p>
          <a:p>
            <a:pPr>
              <a:buNone/>
            </a:pPr>
            <a:r>
              <a:rPr lang="fr-FR" sz="2000" kern="0" dirty="0">
                <a:ea typeface="Times New Roman" panose="02020603050405020304" pitchFamily="18" charset="0"/>
                <a:cs typeface="Aptos" panose="020B0004020202020204" pitchFamily="34" charset="0"/>
              </a:rPr>
              <a:t>Un client achète un produit sur la base de </a:t>
            </a:r>
            <a:r>
              <a:rPr lang="fr-FR" sz="2000" b="1" kern="0" dirty="0">
                <a:ea typeface="Times New Roman" panose="02020603050405020304" pitchFamily="18" charset="0"/>
                <a:cs typeface="Aptos" panose="020B0004020202020204" pitchFamily="34" charset="0"/>
              </a:rPr>
              <a:t>sa valeur pour lui : Quantité x Qualité </a:t>
            </a:r>
            <a:endParaRPr lang="fr-FR" sz="800" kern="0" dirty="0">
              <a:solidFill>
                <a:prstClr val="black"/>
              </a:solidFill>
              <a:ea typeface="Times New Roman" panose="02020603050405020304" pitchFamily="18" charset="0"/>
              <a:cs typeface="Aptos" panose="020B0004020202020204" pitchFamily="34" charset="0"/>
            </a:endParaRPr>
          </a:p>
          <a:p>
            <a:endParaRPr lang="fr-FR" sz="800" b="1" kern="0" dirty="0">
              <a:ea typeface="Times New Roman" panose="02020603050405020304" pitchFamily="18" charset="0"/>
              <a:cs typeface="Aptos" panose="020B0004020202020204" pitchFamily="34" charset="0"/>
            </a:endParaRPr>
          </a:p>
          <a:p>
            <a:r>
              <a:rPr lang="fr-FR" sz="2000" kern="0" dirty="0">
                <a:ea typeface="Times New Roman" panose="02020603050405020304" pitchFamily="18" charset="0"/>
                <a:cs typeface="Aptos" panose="020B0004020202020204" pitchFamily="34" charset="0"/>
              </a:rPr>
              <a:t>L’économie et la comptabilité actuelle donnent sa </a:t>
            </a:r>
            <a:r>
              <a:rPr lang="fr-FR" sz="2000" b="1" kern="0" dirty="0">
                <a:ea typeface="Times New Roman" panose="02020603050405020304" pitchFamily="18" charset="0"/>
                <a:cs typeface="Aptos" panose="020B0004020202020204" pitchFamily="34" charset="0"/>
              </a:rPr>
              <a:t>Valeur monétaire = </a:t>
            </a:r>
            <a:r>
              <a:rPr lang="fr-FR" sz="2000" b="1" kern="0" dirty="0">
                <a:solidFill>
                  <a:prstClr val="black"/>
                </a:solidFill>
                <a:ea typeface="Times New Roman" panose="02020603050405020304" pitchFamily="18" charset="0"/>
                <a:cs typeface="Aptos" panose="020B0004020202020204" pitchFamily="34" charset="0"/>
              </a:rPr>
              <a:t>Quantité x Qualité ‘Prix’</a:t>
            </a:r>
          </a:p>
          <a:p>
            <a:r>
              <a:rPr lang="fr-FR" sz="2000" kern="0" dirty="0">
                <a:solidFill>
                  <a:prstClr val="black"/>
                </a:solidFill>
                <a:ea typeface="Times New Roman" panose="02020603050405020304" pitchFamily="18" charset="0"/>
                <a:cs typeface="Aptos" panose="020B0004020202020204" pitchFamily="34" charset="0"/>
              </a:rPr>
              <a:t>(économie et comptabilité monétaires calculant en argent)</a:t>
            </a:r>
            <a:endParaRPr lang="fr-FR" sz="800" kern="0" dirty="0">
              <a:ea typeface="Times New Roman" panose="02020603050405020304" pitchFamily="18" charset="0"/>
              <a:cs typeface="Aptos" panose="020B0004020202020204" pitchFamily="34" charset="0"/>
            </a:endParaRPr>
          </a:p>
          <a:p>
            <a:pPr marL="800100" lvl="1" indent="-342900">
              <a:buFont typeface="Wingdings" panose="05000000000000000000" pitchFamily="2" charset="2"/>
              <a:buChar char="ü"/>
            </a:pPr>
            <a:r>
              <a:rPr lang="fr-FR" sz="2000" b="1" kern="0" dirty="0">
                <a:ea typeface="Times New Roman" panose="02020603050405020304" pitchFamily="18" charset="0"/>
                <a:cs typeface="Aptos" panose="020B0004020202020204" pitchFamily="34" charset="0"/>
              </a:rPr>
              <a:t>Son prix est la première qualité du produit pour le client </a:t>
            </a:r>
            <a:r>
              <a:rPr lang="fr-FR" sz="2000" kern="0" dirty="0">
                <a:ea typeface="Times New Roman" panose="02020603050405020304" pitchFamily="18" charset="0"/>
                <a:cs typeface="Aptos" panose="020B0004020202020204" pitchFamily="34" charset="0"/>
              </a:rPr>
              <a:t>:  Universel, quantifiable, comparable, le prix réduit les coûts de production et d’échange par la concurrence ‘prix’ </a:t>
            </a:r>
            <a:endParaRPr lang="fr-FR" sz="800" kern="100" dirty="0">
              <a:ea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ü"/>
            </a:pPr>
            <a:r>
              <a:rPr lang="fr-FR" sz="2000" b="1" kern="0" dirty="0">
                <a:ea typeface="Times New Roman" panose="02020603050405020304" pitchFamily="18" charset="0"/>
                <a:cs typeface="Aptos" panose="020B0004020202020204" pitchFamily="34" charset="0"/>
              </a:rPr>
              <a:t>MAIS</a:t>
            </a:r>
            <a:r>
              <a:rPr lang="fr-FR" sz="2000" kern="0" dirty="0">
                <a:ea typeface="Times New Roman" panose="02020603050405020304" pitchFamily="18" charset="0"/>
                <a:cs typeface="Aptos" panose="020B0004020202020204" pitchFamily="34" charset="0"/>
              </a:rPr>
              <a:t> ce n’est qu’</a:t>
            </a:r>
            <a:r>
              <a:rPr lang="fr-FR" sz="2000" b="1" kern="0" dirty="0">
                <a:ea typeface="Times New Roman" panose="02020603050405020304" pitchFamily="18" charset="0"/>
                <a:cs typeface="Aptos" panose="020B0004020202020204" pitchFamily="34" charset="0"/>
              </a:rPr>
              <a:t>UNE</a:t>
            </a:r>
            <a:r>
              <a:rPr lang="fr-FR" sz="2000" kern="0" dirty="0">
                <a:ea typeface="Times New Roman" panose="02020603050405020304" pitchFamily="18" charset="0"/>
                <a:cs typeface="Aptos" panose="020B0004020202020204" pitchFamily="34" charset="0"/>
              </a:rPr>
              <a:t> </a:t>
            </a:r>
            <a:r>
              <a:rPr lang="fr-FR" sz="2000" b="1" kern="0" dirty="0">
                <a:ea typeface="Times New Roman" panose="02020603050405020304" pitchFamily="18" charset="0"/>
                <a:cs typeface="Aptos" panose="020B0004020202020204" pitchFamily="34" charset="0"/>
              </a:rPr>
              <a:t>qualité du produit</a:t>
            </a:r>
            <a:r>
              <a:rPr lang="fr-FR" sz="2000" kern="0" dirty="0">
                <a:ea typeface="Times New Roman" panose="02020603050405020304" pitchFamily="18" charset="0"/>
                <a:cs typeface="Aptos" panose="020B0004020202020204" pitchFamily="34" charset="0"/>
              </a:rPr>
              <a:t> : </a:t>
            </a:r>
            <a:r>
              <a:rPr lang="fr-FR" sz="2000" kern="0">
                <a:ea typeface="Times New Roman" panose="02020603050405020304" pitchFamily="18" charset="0"/>
                <a:cs typeface="Aptos" panose="020B0004020202020204" pitchFamily="34" charset="0"/>
              </a:rPr>
              <a:t>tout client attend </a:t>
            </a:r>
            <a:r>
              <a:rPr lang="fr-FR" sz="2000" kern="0" dirty="0">
                <a:ea typeface="Times New Roman" panose="02020603050405020304" pitchFamily="18" charset="0"/>
                <a:cs typeface="Aptos" panose="020B0004020202020204" pitchFamily="34" charset="0"/>
              </a:rPr>
              <a:t>d’autres qualités, tout producteur cherche à augmenter sa marge par ces qualités</a:t>
            </a:r>
          </a:p>
          <a:p>
            <a:pPr>
              <a:buNone/>
            </a:pPr>
            <a:endParaRPr lang="fr-FR" sz="800" kern="0" dirty="0">
              <a:ea typeface="Times New Roman" panose="02020603050405020304" pitchFamily="18" charset="0"/>
              <a:cs typeface="Aptos" panose="020B0004020202020204" pitchFamily="34" charset="0"/>
            </a:endParaRPr>
          </a:p>
          <a:p>
            <a:pPr>
              <a:buNone/>
            </a:pPr>
            <a:r>
              <a:rPr lang="fr-FR" sz="2000" kern="0" dirty="0">
                <a:ea typeface="Times New Roman" panose="02020603050405020304" pitchFamily="18" charset="0"/>
                <a:cs typeface="Aptos" panose="020B0004020202020204" pitchFamily="34" charset="0"/>
              </a:rPr>
              <a:t>L’économie carbone ajoute </a:t>
            </a:r>
            <a:r>
              <a:rPr lang="fr-FR" sz="2000" b="1" kern="0" dirty="0">
                <a:ea typeface="Times New Roman" panose="02020603050405020304" pitchFamily="18" charset="0"/>
                <a:cs typeface="Aptos" panose="020B0004020202020204" pitchFamily="34" charset="0"/>
              </a:rPr>
              <a:t>une seconde qualité au produit, son Facteur d’émission </a:t>
            </a:r>
            <a:r>
              <a:rPr lang="fr-FR" sz="2000" kern="0" dirty="0">
                <a:ea typeface="Times New Roman" panose="02020603050405020304" pitchFamily="18" charset="0"/>
                <a:cs typeface="Aptos" panose="020B0004020202020204" pitchFamily="34" charset="0"/>
              </a:rPr>
              <a:t>: </a:t>
            </a:r>
            <a:r>
              <a:rPr lang="fr-FR" sz="2000" kern="0" dirty="0">
                <a:solidFill>
                  <a:prstClr val="black"/>
                </a:solidFill>
                <a:ea typeface="Times New Roman" panose="02020603050405020304" pitchFamily="18" charset="0"/>
                <a:cs typeface="Aptos" panose="020B0004020202020204" pitchFamily="34" charset="0"/>
              </a:rPr>
              <a:t>l’émission cumulée dans une unité du produit</a:t>
            </a:r>
            <a:endParaRPr lang="fr-FR" sz="800" kern="0" dirty="0">
              <a:solidFill>
                <a:prstClr val="black"/>
              </a:solidFill>
              <a:ea typeface="Times New Roman" panose="02020603050405020304" pitchFamily="18" charset="0"/>
              <a:cs typeface="Aptos" panose="020B0004020202020204" pitchFamily="34" charset="0"/>
            </a:endParaRPr>
          </a:p>
          <a:p>
            <a:pPr marL="800100" lvl="1" indent="-342900">
              <a:buFont typeface="Wingdings" panose="05000000000000000000" pitchFamily="2" charset="2"/>
              <a:buChar char="ü"/>
            </a:pPr>
            <a:r>
              <a:rPr lang="fr-FR" sz="2000" kern="0" dirty="0">
                <a:solidFill>
                  <a:prstClr val="black"/>
                </a:solidFill>
                <a:ea typeface="Times New Roman" panose="02020603050405020304" pitchFamily="18" charset="0"/>
                <a:cs typeface="Aptos" panose="020B0004020202020204" pitchFamily="34" charset="0"/>
              </a:rPr>
              <a:t>Une qualité universelle, quantifiable, comparable (comme le prix)</a:t>
            </a:r>
          </a:p>
          <a:p>
            <a:pPr marL="800100" lvl="1" indent="-342900">
              <a:buFont typeface="Wingdings" panose="05000000000000000000" pitchFamily="2" charset="2"/>
              <a:buChar char="ü"/>
            </a:pPr>
            <a:r>
              <a:rPr lang="fr-FR" sz="2000" kern="0" dirty="0">
                <a:solidFill>
                  <a:prstClr val="black"/>
                </a:solidFill>
                <a:ea typeface="Times New Roman" panose="02020603050405020304" pitchFamily="18" charset="0"/>
                <a:cs typeface="Aptos" panose="020B0004020202020204" pitchFamily="34" charset="0"/>
              </a:rPr>
              <a:t>Sa transmission déclenche une baisse des facteurs d’émission par concurrence ‘carbone’</a:t>
            </a:r>
          </a:p>
          <a:p>
            <a:pPr lvl="0"/>
            <a:endParaRPr lang="fr-FR" sz="800" kern="0" dirty="0">
              <a:solidFill>
                <a:prstClr val="black"/>
              </a:solidFill>
              <a:ea typeface="Times New Roman" panose="02020603050405020304" pitchFamily="18" charset="0"/>
              <a:cs typeface="Aptos" panose="020B0004020202020204" pitchFamily="34" charset="0"/>
            </a:endParaRPr>
          </a:p>
          <a:p>
            <a:pPr lvl="0"/>
            <a:r>
              <a:rPr lang="fr-FR" sz="2000" kern="0" dirty="0">
                <a:solidFill>
                  <a:prstClr val="black"/>
                </a:solidFill>
                <a:ea typeface="Times New Roman" panose="02020603050405020304" pitchFamily="18" charset="0"/>
                <a:cs typeface="Aptos" panose="020B0004020202020204" pitchFamily="34" charset="0"/>
              </a:rPr>
              <a:t>Le Facteur d’émission x la Quantité (l’équivalent de la Valeur monétaire) est le </a:t>
            </a:r>
            <a:r>
              <a:rPr lang="fr-FR" sz="2000" b="1" kern="0" dirty="0">
                <a:solidFill>
                  <a:prstClr val="black"/>
                </a:solidFill>
                <a:highlight>
                  <a:srgbClr val="FFFF00"/>
                </a:highlight>
                <a:ea typeface="Times New Roman" panose="02020603050405020304" pitchFamily="18" charset="0"/>
                <a:cs typeface="Aptos" panose="020B0004020202020204" pitchFamily="34" charset="0"/>
              </a:rPr>
              <a:t>Contenu carbone</a:t>
            </a:r>
            <a:r>
              <a:rPr lang="fr-FR" sz="2000" b="1" kern="0" dirty="0">
                <a:solidFill>
                  <a:prstClr val="black"/>
                </a:solidFill>
                <a:ea typeface="Times New Roman" panose="02020603050405020304" pitchFamily="18" charset="0"/>
                <a:cs typeface="Aptos" panose="020B0004020202020204" pitchFamily="34" charset="0"/>
              </a:rPr>
              <a:t> </a:t>
            </a:r>
            <a:r>
              <a:rPr lang="fr-FR" sz="2000" kern="0" dirty="0">
                <a:solidFill>
                  <a:prstClr val="black"/>
                </a:solidFill>
                <a:ea typeface="Times New Roman" panose="02020603050405020304" pitchFamily="18" charset="0"/>
                <a:cs typeface="Aptos" panose="020B0004020202020204" pitchFamily="34" charset="0"/>
              </a:rPr>
              <a:t> ou empreinte de la vente</a:t>
            </a:r>
          </a:p>
        </p:txBody>
      </p:sp>
      <p:sp>
        <p:nvSpPr>
          <p:cNvPr id="4" name="Espace réservé du numéro de diapositive 3">
            <a:extLst>
              <a:ext uri="{FF2B5EF4-FFF2-40B4-BE49-F238E27FC236}">
                <a16:creationId xmlns:a16="http://schemas.microsoft.com/office/drawing/2014/main" id="{940948DD-5D81-BB38-B0B7-75D5D088A29E}"/>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72BA2B5C-BE40-F48C-27E6-5A808591BC6A}"/>
              </a:ext>
            </a:extLst>
          </p:cNvPr>
          <p:cNvPicPr>
            <a:picLocks noChangeAspect="1"/>
          </p:cNvPicPr>
          <p:nvPr/>
        </p:nvPicPr>
        <p:blipFill>
          <a:blip r:embed="rId3"/>
          <a:stretch>
            <a:fillRect/>
          </a:stretch>
        </p:blipFill>
        <p:spPr>
          <a:xfrm>
            <a:off x="527869" y="5696607"/>
            <a:ext cx="1892276" cy="759727"/>
          </a:xfrm>
          <a:prstGeom prst="rect">
            <a:avLst/>
          </a:prstGeom>
        </p:spPr>
      </p:pic>
    </p:spTree>
    <p:extLst>
      <p:ext uri="{BB962C8B-B14F-4D97-AF65-F5344CB8AC3E}">
        <p14:creationId xmlns:p14="http://schemas.microsoft.com/office/powerpoint/2010/main" val="20280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4E0155-0520-B65C-DAE5-E2520C8401F8}"/>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8EEAA70E-3FD4-4298-FB0B-85D7DE0CC42C}"/>
              </a:ext>
            </a:extLst>
          </p:cNvPr>
          <p:cNvSpPr txBox="1"/>
          <p:nvPr/>
        </p:nvSpPr>
        <p:spPr>
          <a:xfrm>
            <a:off x="530470" y="997818"/>
            <a:ext cx="11220096" cy="215444"/>
          </a:xfrm>
          <a:prstGeom prst="rect">
            <a:avLst/>
          </a:prstGeom>
          <a:solidFill>
            <a:schemeClr val="bg1"/>
          </a:solidFill>
          <a:ln w="76200">
            <a:noFill/>
          </a:ln>
        </p:spPr>
        <p:txBody>
          <a:bodyPr wrap="square" rtlCol="0">
            <a:spAutoFit/>
          </a:bodyPr>
          <a:lstStyle/>
          <a:p>
            <a:pPr lvl="0"/>
            <a:endParaRPr lang="fr-FR" sz="800" kern="0" dirty="0">
              <a:solidFill>
                <a:prstClr val="black"/>
              </a:solidFill>
              <a:ea typeface="Times New Roman" panose="02020603050405020304" pitchFamily="18" charset="0"/>
              <a:cs typeface="Aptos" panose="020B0004020202020204" pitchFamily="34" charset="0"/>
            </a:endParaRPr>
          </a:p>
        </p:txBody>
      </p:sp>
      <p:sp>
        <p:nvSpPr>
          <p:cNvPr id="4" name="Espace réservé du numéro de diapositive 3">
            <a:extLst>
              <a:ext uri="{FF2B5EF4-FFF2-40B4-BE49-F238E27FC236}">
                <a16:creationId xmlns:a16="http://schemas.microsoft.com/office/drawing/2014/main" id="{0F8AF11A-680C-F4CE-7E74-922ECA0BD1AD}"/>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D7819772-3EAE-40F9-B5BE-E5936D1F3317}"/>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29B09EDC-9A06-B65F-BCB4-50DC0C50B328}"/>
              </a:ext>
            </a:extLst>
          </p:cNvPr>
          <p:cNvSpPr txBox="1"/>
          <p:nvPr/>
        </p:nvSpPr>
        <p:spPr>
          <a:xfrm>
            <a:off x="685944" y="333517"/>
            <a:ext cx="11030623" cy="495200"/>
          </a:xfrm>
          <a:prstGeom prst="rect">
            <a:avLst/>
          </a:prstGeom>
          <a:solidFill>
            <a:schemeClr val="bg1"/>
          </a:solidFill>
          <a:ln w="76200">
            <a:noFill/>
          </a:ln>
        </p:spPr>
        <p:txBody>
          <a:bodyPr wrap="square" rtlCol="0">
            <a:spAutoFit/>
          </a:bodyPr>
          <a:lstStyle/>
          <a:p>
            <a:pPr lvl="0" algn="just">
              <a:lnSpc>
                <a:spcPct val="115000"/>
              </a:lnSpc>
              <a:spcAft>
                <a:spcPts val="800"/>
              </a:spcAft>
              <a:defRPr/>
            </a:pPr>
            <a:r>
              <a:rPr lang="fr-FR" sz="2400" b="1" dirty="0">
                <a:solidFill>
                  <a:srgbClr val="000000"/>
                </a:solidFill>
                <a:latin typeface="Calibri" panose="020F0502020204030204" pitchFamily="34" charset="0"/>
                <a:cs typeface="Times New Roman" panose="02020603050405020304" pitchFamily="18" charset="0"/>
              </a:rPr>
              <a:t>Le calcul du facteur d’émission du produit</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BB40E75F-DB53-B662-AFF8-81A680194CEC}"/>
              </a:ext>
            </a:extLst>
          </p:cNvPr>
          <p:cNvSpPr txBox="1"/>
          <p:nvPr/>
        </p:nvSpPr>
        <p:spPr>
          <a:xfrm>
            <a:off x="864200" y="3085652"/>
            <a:ext cx="11007251" cy="584775"/>
          </a:xfrm>
          <a:prstGeom prst="rect">
            <a:avLst/>
          </a:prstGeom>
          <a:solidFill>
            <a:schemeClr val="bg1"/>
          </a:solidFill>
          <a:ln w="76200">
            <a:noFill/>
          </a:ln>
        </p:spPr>
        <p:txBody>
          <a:bodyPr wrap="square" rtlCol="0">
            <a:spAutoFit/>
          </a:bodyPr>
          <a:lstStyle/>
          <a:p>
            <a:pPr marL="800100" lvl="1" indent="-342900">
              <a:buFont typeface="Wingdings" panose="05000000000000000000" pitchFamily="2" charset="2"/>
              <a:buChar char="ü"/>
              <a:defRPr/>
            </a:pPr>
            <a:endParaRPr lang="fr-FR" sz="800" kern="0" dirty="0">
              <a:solidFill>
                <a:prstClr val="black"/>
              </a:solidFill>
              <a:latin typeface="Calibri" panose="020F0502020204030204"/>
              <a:ea typeface="Aptos" panose="020B0004020202020204" pitchFamily="34" charset="0"/>
              <a:cs typeface="Times New Roman" panose="02020603050405020304" pitchFamily="18" charset="0"/>
            </a:endParaRPr>
          </a:p>
          <a:p>
            <a:pPr lvl="0">
              <a:spcAft>
                <a:spcPts val="800"/>
              </a:spcAft>
              <a:defRPr/>
            </a:pPr>
            <a:r>
              <a:rPr lang="fr-FR" sz="2400" b="1" kern="0" dirty="0">
                <a:solidFill>
                  <a:prstClr val="black"/>
                </a:solidFill>
                <a:latin typeface="Calibri" panose="020F0502020204030204"/>
                <a:ea typeface="Aptos" panose="020B0004020202020204" pitchFamily="34" charset="0"/>
                <a:cs typeface="Times New Roman" panose="02020603050405020304" pitchFamily="18" charset="0"/>
              </a:rPr>
              <a:t>Le déclic !</a:t>
            </a:r>
            <a:r>
              <a:rPr lang="fr-FR" sz="2000" kern="0" dirty="0">
                <a:solidFill>
                  <a:prstClr val="black"/>
                </a:solidFill>
                <a:ea typeface="Aptos" panose="020B0004020202020204" pitchFamily="34" charset="0"/>
                <a:cs typeface="Times New Roman" panose="02020603050405020304" pitchFamily="18" charset="0"/>
              </a:rPr>
              <a:t> </a:t>
            </a:r>
            <a:r>
              <a:rPr lang="fr-FR" sz="2400" kern="0" dirty="0">
                <a:solidFill>
                  <a:prstClr val="black"/>
                </a:solidFill>
                <a:ea typeface="Aptos" panose="020B0004020202020204" pitchFamily="34" charset="0"/>
                <a:cs typeface="Times New Roman" panose="02020603050405020304" pitchFamily="18" charset="0"/>
              </a:rPr>
              <a:t>en 2012 pour la comptabilité nationale, 2022 pour la comptabilité privée</a:t>
            </a:r>
          </a:p>
        </p:txBody>
      </p:sp>
      <p:sp>
        <p:nvSpPr>
          <p:cNvPr id="8" name="ZoneTexte 7">
            <a:extLst>
              <a:ext uri="{FF2B5EF4-FFF2-40B4-BE49-F238E27FC236}">
                <a16:creationId xmlns:a16="http://schemas.microsoft.com/office/drawing/2014/main" id="{38338811-E5CC-7290-C179-B8D1D9AF6AF7}"/>
              </a:ext>
            </a:extLst>
          </p:cNvPr>
          <p:cNvSpPr txBox="1"/>
          <p:nvPr/>
        </p:nvSpPr>
        <p:spPr>
          <a:xfrm>
            <a:off x="5916774" y="5770552"/>
            <a:ext cx="4099586" cy="461665"/>
          </a:xfrm>
          <a:prstGeom prst="rect">
            <a:avLst/>
          </a:prstGeom>
          <a:solidFill>
            <a:schemeClr val="bg1"/>
          </a:solidFill>
          <a:ln w="76200">
            <a:noFill/>
          </a:ln>
        </p:spPr>
        <p:txBody>
          <a:bodyPr wrap="square" rtlCol="0">
            <a:spAutoFit/>
          </a:bodyPr>
          <a:lstStyle/>
          <a:p>
            <a:pPr lvl="0" algn="ctr">
              <a:defRPr/>
            </a:pPr>
            <a:r>
              <a:rPr lang="fr-FR" sz="2400" b="1" kern="0" dirty="0">
                <a:solidFill>
                  <a:srgbClr val="0070C0"/>
                </a:solidFill>
                <a:ea typeface="Aptos" panose="020B0004020202020204" pitchFamily="34" charset="0"/>
                <a:cs typeface="Times New Roman" panose="02020603050405020304" pitchFamily="18" charset="0"/>
              </a:rPr>
              <a:t>Question ou remarque ?</a:t>
            </a:r>
          </a:p>
        </p:txBody>
      </p:sp>
      <p:sp>
        <p:nvSpPr>
          <p:cNvPr id="9" name="ZoneTexte 8">
            <a:extLst>
              <a:ext uri="{FF2B5EF4-FFF2-40B4-BE49-F238E27FC236}">
                <a16:creationId xmlns:a16="http://schemas.microsoft.com/office/drawing/2014/main" id="{0578FADB-2EA2-DA1C-4AE5-8550BE62FA21}"/>
              </a:ext>
            </a:extLst>
          </p:cNvPr>
          <p:cNvSpPr txBox="1"/>
          <p:nvPr/>
        </p:nvSpPr>
        <p:spPr>
          <a:xfrm>
            <a:off x="1295541" y="1728519"/>
            <a:ext cx="4099586" cy="1015663"/>
          </a:xfrm>
          <a:prstGeom prst="rect">
            <a:avLst/>
          </a:prstGeom>
          <a:noFill/>
          <a:ln w="2857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kern="0" dirty="0">
                <a:solidFill>
                  <a:prstClr val="black"/>
                </a:solidFill>
                <a:latin typeface="Calibri" panose="020F0502020204030204"/>
                <a:ea typeface="Times New Roman" panose="02020603050405020304" pitchFamily="18" charset="0"/>
                <a:cs typeface="Aptos" panose="020B0004020202020204" pitchFamily="34" charset="0"/>
              </a:rPr>
              <a:t>P</a:t>
            </a:r>
            <a:r>
              <a:rPr kumimoji="0" lang="fr-FR" sz="2000" b="1" i="0" u="none" strike="noStrike" kern="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rix</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unitaire du produit </a:t>
            </a:r>
            <a:r>
              <a:rPr lang="fr-FR" sz="2000" kern="0" dirty="0">
                <a:solidFill>
                  <a:prstClr val="black"/>
                </a:solidFill>
                <a:latin typeface="Calibri" panose="020F0502020204030204"/>
                <a:ea typeface="Times New Roman" panose="02020603050405020304" pitchFamily="18" charset="0"/>
                <a:cs typeface="Aptos" panose="020B0004020202020204" pitchFamily="34" charset="0"/>
              </a:rPr>
              <a: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cumul de </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la VALEUR ajoutée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(salaires + marge)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dans une unité</a:t>
            </a:r>
            <a:endParaRPr kumimoji="0" lang="fr-FR" sz="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p:txBody>
      </p:sp>
      <p:sp>
        <p:nvSpPr>
          <p:cNvPr id="11" name="ZoneTexte 10">
            <a:extLst>
              <a:ext uri="{FF2B5EF4-FFF2-40B4-BE49-F238E27FC236}">
                <a16:creationId xmlns:a16="http://schemas.microsoft.com/office/drawing/2014/main" id="{5811AD8C-D658-8348-FFE5-9987A40662F6}"/>
              </a:ext>
            </a:extLst>
          </p:cNvPr>
          <p:cNvSpPr txBox="1"/>
          <p:nvPr/>
        </p:nvSpPr>
        <p:spPr>
          <a:xfrm>
            <a:off x="6961497" y="1763228"/>
            <a:ext cx="3664460" cy="1015663"/>
          </a:xfrm>
          <a:prstGeom prst="rect">
            <a:avLst/>
          </a:prstGeom>
          <a:noFill/>
          <a:ln w="2857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kern="0" dirty="0">
                <a:solidFill>
                  <a:prstClr val="black"/>
                </a:solidFill>
                <a:latin typeface="Calibri" panose="020F0502020204030204"/>
                <a:ea typeface="Times New Roman" panose="02020603050405020304" pitchFamily="18" charset="0"/>
                <a:cs typeface="Aptos" panose="020B0004020202020204" pitchFamily="34" charset="0"/>
              </a:rPr>
              <a:t>F</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acteur d’émission du produit </a:t>
            </a:r>
            <a:r>
              <a:rPr lang="fr-FR" sz="2000" kern="0" dirty="0">
                <a:solidFill>
                  <a:prstClr val="black"/>
                </a:solidFill>
                <a:latin typeface="Calibri" panose="020F0502020204030204"/>
                <a:ea typeface="Times New Roman" panose="02020603050405020304" pitchFamily="18" charset="0"/>
                <a:cs typeface="Aptos" panose="020B0004020202020204" pitchFamily="34" charset="0"/>
              </a:rPr>
              <a:t>=</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cumul de </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l’EMISSION ajoutée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kern="0" dirty="0">
                <a:solidFill>
                  <a:prstClr val="black"/>
                </a:solidFill>
                <a:latin typeface="Calibri" panose="020F0502020204030204"/>
                <a:ea typeface="Times New Roman" panose="02020603050405020304" pitchFamily="18" charset="0"/>
                <a:cs typeface="Aptos" panose="020B0004020202020204" pitchFamily="34" charset="0"/>
              </a:rPr>
              <a:t>dans la même unité</a:t>
            </a: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p:txBody>
      </p:sp>
      <p:sp>
        <p:nvSpPr>
          <p:cNvPr id="13" name="ZoneTexte 12">
            <a:extLst>
              <a:ext uri="{FF2B5EF4-FFF2-40B4-BE49-F238E27FC236}">
                <a16:creationId xmlns:a16="http://schemas.microsoft.com/office/drawing/2014/main" id="{4FCB0592-D059-1F79-F5DA-2ABE4DD2C3D9}"/>
              </a:ext>
            </a:extLst>
          </p:cNvPr>
          <p:cNvSpPr txBox="1"/>
          <p:nvPr/>
        </p:nvSpPr>
        <p:spPr>
          <a:xfrm>
            <a:off x="1306049" y="3977189"/>
            <a:ext cx="3996012" cy="1323439"/>
          </a:xfrm>
          <a:prstGeom prst="rect">
            <a:avLst/>
          </a:prstGeom>
          <a:noFill/>
          <a:ln w="2857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La comptabilité monétaire cumule valeur ajoutée et achats</a:t>
            </a:r>
            <a:endParaRPr lang="fr-FR" sz="2000" dirty="0">
              <a:solidFill>
                <a:srgbClr val="000000"/>
              </a:solidFill>
              <a:latin typeface="Calibri" panose="020F0502020204030204" pitchFamily="34"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Calibri" panose="020F0502020204030204" pitchFamily="34" charset="0"/>
                <a:ea typeface="Times New Roman" panose="02020603050405020304" pitchFamily="18" charset="0"/>
              </a:rPr>
              <a:t>pour</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calculer et transmettre les prix de revient et de vente</a:t>
            </a:r>
          </a:p>
        </p:txBody>
      </p:sp>
      <p:sp>
        <p:nvSpPr>
          <p:cNvPr id="15" name="ZoneTexte 14">
            <a:extLst>
              <a:ext uri="{FF2B5EF4-FFF2-40B4-BE49-F238E27FC236}">
                <a16:creationId xmlns:a16="http://schemas.microsoft.com/office/drawing/2014/main" id="{3116F2B0-9AFE-1AAC-7040-37A2F9F15551}"/>
              </a:ext>
            </a:extLst>
          </p:cNvPr>
          <p:cNvSpPr txBox="1"/>
          <p:nvPr/>
        </p:nvSpPr>
        <p:spPr>
          <a:xfrm>
            <a:off x="6972004" y="3977189"/>
            <a:ext cx="3653953" cy="1323439"/>
          </a:xfrm>
          <a:prstGeom prst="rect">
            <a:avLst/>
          </a:prstGeom>
          <a:noFill/>
          <a:ln w="2857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000000"/>
                </a:solidFill>
                <a:latin typeface="Calibri" panose="020F0502020204030204" pitchFamily="34" charset="0"/>
                <a:ea typeface="Times New Roman" panose="02020603050405020304" pitchFamily="18" charset="0"/>
              </a:rPr>
              <a:t>Trans</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posée, elle </a:t>
            </a:r>
            <a:r>
              <a:rPr kumimoji="0" lang="fr-FR"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donne les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facteurs d’émission de vente </a:t>
            </a:r>
            <a:r>
              <a:rPr lang="fr-FR" sz="2000" dirty="0">
                <a:solidFill>
                  <a:srgbClr val="000000"/>
                </a:solidFill>
                <a:latin typeface="Calibri" panose="020F0502020204030204" pitchFamily="34" charset="0"/>
                <a:ea typeface="Times New Roman" panose="02020603050405020304" pitchFamily="18" charset="0"/>
              </a:rPr>
              <a:t>(= facteur de revient :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pas d’émission dans la marge) </a:t>
            </a:r>
          </a:p>
        </p:txBody>
      </p:sp>
    </p:spTree>
    <p:extLst>
      <p:ext uri="{BB962C8B-B14F-4D97-AF65-F5344CB8AC3E}">
        <p14:creationId xmlns:p14="http://schemas.microsoft.com/office/powerpoint/2010/main" val="36679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char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char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char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allAtOnce" animBg="1"/>
      <p:bldP spid="9" grpId="0" animBg="1"/>
      <p:bldP spid="11" grpId="0" animBg="1"/>
      <p:bldP spid="13"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4AB09F-4597-0919-5D7B-2E7FDB7223D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55691B75-D99F-EE55-F358-642E2F436DCD}"/>
              </a:ext>
            </a:extLst>
          </p:cNvPr>
          <p:cNvSpPr txBox="1"/>
          <p:nvPr/>
        </p:nvSpPr>
        <p:spPr>
          <a:xfrm>
            <a:off x="551241" y="1202477"/>
            <a:ext cx="11007251" cy="3046988"/>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Résumé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kern="0" dirty="0">
              <a:solidFill>
                <a:srgbClr val="0070C0"/>
              </a:solidFill>
              <a:latin typeface="Calibri" panose="020F0502020204030204"/>
              <a:ea typeface="Aptos" panose="020B0004020202020204" pitchFamily="34" charset="0"/>
              <a:cs typeface="Times New Roman" panose="02020603050405020304" pitchFamily="18" charset="0"/>
            </a:endParaRPr>
          </a:p>
          <a:p>
            <a:pPr lvl="0">
              <a:defRPr/>
            </a:pPr>
            <a:r>
              <a:rPr lang="fr-FR" sz="2400" b="1" kern="0" dirty="0">
                <a:solidFill>
                  <a:srgbClr val="0070C0"/>
                </a:solidFill>
                <a:ea typeface="Aptos" panose="020B0004020202020204" pitchFamily="34" charset="0"/>
                <a:cs typeface="Times New Roman" panose="02020603050405020304" pitchFamily="18" charset="0"/>
              </a:rPr>
              <a:t>Les comptes nationaux Carbone donnent des références de </a:t>
            </a:r>
            <a:r>
              <a:rPr kumimoji="0" lang="fr-FR" sz="2400" b="1" i="0" u="none" strike="noStrike" kern="0" cap="none" spc="0" normalizeH="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facteurs d’émission moyen annuels </a:t>
            </a: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pour</a:t>
            </a:r>
            <a:r>
              <a:rPr kumimoji="0" lang="fr-FR" sz="2400" b="1" i="0" u="none" strike="noStrike" kern="0" cap="none" spc="0" normalizeH="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 les ventes croisées entre toutes les branche</a:t>
            </a: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s de production</a:t>
            </a:r>
            <a:endParaRPr kumimoji="0" lang="fr-FR" sz="2400" b="1" i="0" u="none" strike="noStrike" kern="0" cap="none" spc="0" normalizeH="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kern="0" dirty="0">
              <a:solidFill>
                <a:srgbClr val="0070C0"/>
              </a:solidFill>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(Restera à obtenir le Facteur d’émission propre à chaque produit de chaque producteur)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8D7EDE42-673A-F83B-ADB3-4E57175411D1}"/>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D21A1CAE-4072-D50C-AC4D-C93D3ADEDFCD}"/>
              </a:ext>
            </a:extLst>
          </p:cNvPr>
          <p:cNvPicPr>
            <a:picLocks noChangeAspect="1"/>
          </p:cNvPicPr>
          <p:nvPr/>
        </p:nvPicPr>
        <p:blipFill>
          <a:blip r:embed="rId3"/>
          <a:stretch>
            <a:fillRect/>
          </a:stretch>
        </p:blipFill>
        <p:spPr>
          <a:xfrm>
            <a:off x="527869" y="5696607"/>
            <a:ext cx="1892276" cy="759727"/>
          </a:xfrm>
          <a:prstGeom prst="rect">
            <a:avLst/>
          </a:prstGeom>
        </p:spPr>
      </p:pic>
      <p:sp>
        <p:nvSpPr>
          <p:cNvPr id="5" name="ZoneTexte 4">
            <a:extLst>
              <a:ext uri="{FF2B5EF4-FFF2-40B4-BE49-F238E27FC236}">
                <a16:creationId xmlns:a16="http://schemas.microsoft.com/office/drawing/2014/main" id="{59EDE187-8427-4546-64B3-F7EB13163F1F}"/>
              </a:ext>
            </a:extLst>
          </p:cNvPr>
          <p:cNvSpPr txBox="1"/>
          <p:nvPr/>
        </p:nvSpPr>
        <p:spPr>
          <a:xfrm>
            <a:off x="527869" y="401666"/>
            <a:ext cx="11030623" cy="461665"/>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3. </a:t>
            </a:r>
            <a:r>
              <a:rPr lang="fr-FR" sz="2200" b="1" dirty="0">
                <a:solidFill>
                  <a:srgbClr val="000000"/>
                </a:solidFill>
                <a:latin typeface="Calibri" panose="020F0502020204030204" pitchFamily="34" charset="0"/>
                <a:cs typeface="Times New Roman" panose="02020603050405020304" pitchFamily="18" charset="0"/>
              </a:rPr>
              <a:t>Les</a:t>
            </a:r>
            <a:r>
              <a:rPr kumimoji="0" lang="fr-FR"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comptes nationaux carbone et les facteurs d’émission de référence</a:t>
            </a:r>
            <a:endParaRPr kumimoji="0" lang="fr-FR" sz="2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2701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2E5D2E-058F-7AA9-7FFC-4580968E74BE}"/>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7FA830A-8E47-BFFD-7B5C-04D9D5B16B5C}"/>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16CD7D15-115B-668E-A0B6-24DBBE691F30}"/>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CCF6899B-FA08-B9D4-F979-2BF6DE14DACD}"/>
              </a:ext>
            </a:extLst>
          </p:cNvPr>
          <p:cNvSpPr txBox="1"/>
          <p:nvPr/>
        </p:nvSpPr>
        <p:spPr>
          <a:xfrm>
            <a:off x="551241" y="1168503"/>
            <a:ext cx="11007251" cy="3703578"/>
          </a:xfrm>
          <a:prstGeom prst="rect">
            <a:avLst/>
          </a:prstGeom>
          <a:solidFill>
            <a:schemeClr val="bg1"/>
          </a:solidFill>
          <a:ln w="76200">
            <a:noFill/>
          </a:ln>
        </p:spPr>
        <p:txBody>
          <a:bodyPr wrap="square" rtlCol="0">
            <a:spAutoFit/>
          </a:bodyPr>
          <a:lstStyle/>
          <a:p>
            <a:pPr>
              <a:buNone/>
            </a:pPr>
            <a:r>
              <a:rPr lang="fr-FR" sz="2000" b="1" kern="0" dirty="0">
                <a:ea typeface="Times New Roman" panose="02020603050405020304" pitchFamily="18" charset="0"/>
                <a:cs typeface="Aptos" panose="020B0004020202020204" pitchFamily="34" charset="0"/>
              </a:rPr>
              <a:t>Les comptes nationaux </a:t>
            </a:r>
            <a:r>
              <a:rPr lang="fr-FR" sz="2000" kern="0" dirty="0">
                <a:ea typeface="Times New Roman" panose="02020603050405020304" pitchFamily="18" charset="0"/>
                <a:cs typeface="Aptos" panose="020B0004020202020204" pitchFamily="34" charset="0"/>
              </a:rPr>
              <a:t>(l’INSEE en France) tracent chaque année les activités économiques du pays et notamment la production, ventilées en branches de producteurs</a:t>
            </a:r>
          </a:p>
          <a:p>
            <a:pPr>
              <a:buNone/>
            </a:pPr>
            <a:r>
              <a:rPr lang="fr-FR" sz="2000" i="1" kern="0" dirty="0">
                <a:solidFill>
                  <a:srgbClr val="0070C0"/>
                </a:solidFill>
                <a:ea typeface="Times New Roman" panose="02020603050405020304" pitchFamily="18" charset="0"/>
                <a:cs typeface="Aptos" panose="020B0004020202020204" pitchFamily="34" charset="0"/>
              </a:rPr>
              <a:t>		Exemple : L’édition française</a:t>
            </a:r>
            <a:endParaRPr lang="fr-FR" sz="2000" kern="0" dirty="0">
              <a:solidFill>
                <a:srgbClr val="0070C0"/>
              </a:solidFill>
              <a:ea typeface="Times New Roman" panose="02020603050405020304" pitchFamily="18" charset="0"/>
              <a:cs typeface="Aptos" panose="020B0004020202020204" pitchFamily="34" charset="0"/>
            </a:endParaRPr>
          </a:p>
          <a:p>
            <a:pPr marL="800100" lvl="1" indent="-342900">
              <a:buFont typeface="Wingdings" panose="05000000000000000000" pitchFamily="2" charset="2"/>
              <a:buChar char="ü"/>
            </a:pPr>
            <a:r>
              <a:rPr lang="fr-FR" sz="2000" kern="0" dirty="0">
                <a:ea typeface="Times New Roman" panose="02020603050405020304" pitchFamily="18" charset="0"/>
                <a:cs typeface="Aptos" panose="020B0004020202020204" pitchFamily="34" charset="0"/>
              </a:rPr>
              <a:t>Ils tracent les flux entre toutes les branches </a:t>
            </a:r>
          </a:p>
          <a:p>
            <a:pPr lvl="1"/>
            <a:r>
              <a:rPr lang="fr-FR" sz="2000" i="1" kern="0" dirty="0">
                <a:solidFill>
                  <a:srgbClr val="0070C0"/>
                </a:solidFill>
                <a:ea typeface="Times New Roman" panose="02020603050405020304" pitchFamily="18" charset="0"/>
                <a:cs typeface="Aptos" panose="020B0004020202020204" pitchFamily="34" charset="0"/>
              </a:rPr>
              <a:t>		Exemple : Les achats de papier de l’édition française</a:t>
            </a:r>
            <a:endParaRPr lang="fr-FR" sz="2000" kern="0" dirty="0">
              <a:solidFill>
                <a:srgbClr val="0070C0"/>
              </a:solidFill>
              <a:ea typeface="Times New Roman" panose="02020603050405020304" pitchFamily="18" charset="0"/>
              <a:cs typeface="Aptos" panose="020B0004020202020204" pitchFamily="34" charset="0"/>
            </a:endParaRPr>
          </a:p>
          <a:p>
            <a:pPr marL="800100" lvl="1" indent="-342900">
              <a:buFont typeface="Wingdings" panose="05000000000000000000" pitchFamily="2" charset="2"/>
              <a:buChar char="ü"/>
            </a:pPr>
            <a:r>
              <a:rPr lang="fr-FR" sz="2000" kern="0" dirty="0">
                <a:ea typeface="Times New Roman" panose="02020603050405020304" pitchFamily="18" charset="0"/>
                <a:cs typeface="Aptos" panose="020B0004020202020204" pitchFamily="34" charset="0"/>
              </a:rPr>
              <a:t>Ils partagent ces flux entre Volumes (= Quantités) x Prix moyens</a:t>
            </a:r>
          </a:p>
          <a:p>
            <a:pPr marL="800100" lvl="1" indent="-342900">
              <a:buFont typeface="Wingdings" panose="05000000000000000000" pitchFamily="2" charset="2"/>
              <a:buChar char="ü"/>
            </a:pPr>
            <a:r>
              <a:rPr lang="fr-FR" sz="2000" kern="0" dirty="0">
                <a:ea typeface="Times New Roman" panose="02020603050405020304" pitchFamily="18" charset="0"/>
                <a:cs typeface="Aptos" panose="020B0004020202020204" pitchFamily="34" charset="0"/>
              </a:rPr>
              <a:t>Ils sont la référence pour les Volumes et Prix moyens d’une branche et ses achats aux autres branches</a:t>
            </a:r>
          </a:p>
          <a:p>
            <a:pPr lvl="4"/>
            <a:r>
              <a:rPr lang="fr-FR" sz="2000" i="1" kern="0" dirty="0">
                <a:solidFill>
                  <a:srgbClr val="0070C0"/>
                </a:solidFill>
                <a:ea typeface="Times New Roman" panose="02020603050405020304" pitchFamily="18" charset="0"/>
                <a:cs typeface="Aptos" panose="020B0004020202020204" pitchFamily="34" charset="0"/>
              </a:rPr>
              <a:t>Exemple : La quantité et le prix moyen de référence de l’édition française et de ses achats de papier (ou d’autres)</a:t>
            </a:r>
            <a:endParaRPr lang="fr-FR" sz="2000" kern="0" dirty="0">
              <a:solidFill>
                <a:srgbClr val="0070C0"/>
              </a:solidFill>
              <a:ea typeface="Times New Roman" panose="02020603050405020304" pitchFamily="18" charset="0"/>
              <a:cs typeface="Aptos" panose="020B0004020202020204" pitchFamily="34" charset="0"/>
            </a:endParaRPr>
          </a:p>
          <a:p>
            <a:pPr>
              <a:spcAft>
                <a:spcPts val="800"/>
              </a:spcAft>
              <a:buNone/>
            </a:pPr>
            <a:endParaRPr lang="fr-FR" sz="800" kern="0" dirty="0">
              <a:ea typeface="Times New Roman" panose="02020603050405020304" pitchFamily="18" charset="0"/>
              <a:cs typeface="Aptos" panose="020B0004020202020204" pitchFamily="34" charset="0"/>
            </a:endParaRPr>
          </a:p>
          <a:p>
            <a:pPr>
              <a:spcAft>
                <a:spcPts val="800"/>
              </a:spcAft>
              <a:buNone/>
            </a:pPr>
            <a:endParaRPr lang="fr-FR" sz="2000" kern="0" dirty="0">
              <a:ea typeface="Times New Roman" panose="02020603050405020304" pitchFamily="18" charset="0"/>
              <a:cs typeface="Aptos" panose="020B0004020202020204" pitchFamily="34" charset="0"/>
            </a:endParaRPr>
          </a:p>
        </p:txBody>
      </p:sp>
      <p:sp>
        <p:nvSpPr>
          <p:cNvPr id="5" name="ZoneTexte 4">
            <a:extLst>
              <a:ext uri="{FF2B5EF4-FFF2-40B4-BE49-F238E27FC236}">
                <a16:creationId xmlns:a16="http://schemas.microsoft.com/office/drawing/2014/main" id="{C15CD3AD-AAFB-87CD-4CB2-B6AF1061A1AB}"/>
              </a:ext>
            </a:extLst>
          </p:cNvPr>
          <p:cNvSpPr txBox="1"/>
          <p:nvPr/>
        </p:nvSpPr>
        <p:spPr>
          <a:xfrm>
            <a:off x="580688" y="401666"/>
            <a:ext cx="11030623" cy="461665"/>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lang="fr-FR" sz="2200" b="1" dirty="0">
                <a:solidFill>
                  <a:srgbClr val="000000"/>
                </a:solidFill>
                <a:latin typeface="Calibri" panose="020F0502020204030204" pitchFamily="34" charset="0"/>
                <a:cs typeface="Times New Roman" panose="02020603050405020304" pitchFamily="18" charset="0"/>
              </a:rPr>
              <a:t>De l</a:t>
            </a:r>
            <a:r>
              <a:rPr kumimoji="0" lang="fr-FR"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a </a:t>
            </a:r>
            <a:r>
              <a:rPr lang="fr-FR" sz="2200" b="1" dirty="0">
                <a:solidFill>
                  <a:srgbClr val="000000"/>
                </a:solidFill>
                <a:latin typeface="Calibri" panose="020F0502020204030204" pitchFamily="34" charset="0"/>
                <a:cs typeface="Times New Roman" panose="02020603050405020304" pitchFamily="18" charset="0"/>
              </a:rPr>
              <a:t>C</a:t>
            </a:r>
            <a:r>
              <a:rPr kumimoji="0" lang="fr-FR" sz="2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anose="02020603050405020304" pitchFamily="18" charset="0"/>
              </a:rPr>
              <a:t>omptabilité</a:t>
            </a:r>
            <a:r>
              <a:rPr kumimoji="0" lang="fr-FR"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nationale monétaire aux comptes nationaux carbone</a:t>
            </a:r>
            <a:endParaRPr kumimoji="0" lang="fr-FR" sz="2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7330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8DCE70-F2F4-234D-18E7-623041FD18E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B869DAB-95BC-536D-D908-57562427FF50}"/>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BA07A2B6-8ABE-CAAC-17D0-0865DC481D97}"/>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23AD057F-BE9C-3038-AF44-D655951367AA}"/>
              </a:ext>
            </a:extLst>
          </p:cNvPr>
          <p:cNvSpPr txBox="1"/>
          <p:nvPr/>
        </p:nvSpPr>
        <p:spPr>
          <a:xfrm>
            <a:off x="527869" y="1097383"/>
            <a:ext cx="11007251" cy="3888244"/>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Depuis 2012, Eurostat, l’OCDE</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et bientôt le FMI tirent des comptes nationaux monétaires </a:t>
            </a:r>
            <a:r>
              <a:rPr kumimoji="0" lang="fr-FR" sz="20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des comptes nationaux carbone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b="1" kern="0" dirty="0">
              <a:solidFill>
                <a:prstClr val="black"/>
              </a:solidFill>
              <a:latin typeface="Calibri" panose="020F0502020204030204"/>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La méthode est définie par les Nations Unies</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a:t>
            </a: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Là où</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on ajoute dans les comptes nationaux monétaires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les valeurs ajoutées des branches, on ajoute</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leurs émissions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ajoutées (tirées</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des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Inventaires nationaux)</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a:t>
            </a:r>
          </a:p>
          <a:p>
            <a:pPr marL="800100" lvl="1" indent="-342900">
              <a:buFont typeface="Wingdings" panose="05000000000000000000" pitchFamily="2" charset="2"/>
              <a:buChar char="ü"/>
            </a:pP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On obtient</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une référence annuelle moyenne du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Facteur d’émission</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de</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chaque</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branche et de ses achats à chaque autre branche </a:t>
            </a:r>
            <a:endParaRPr lang="fr-FR" sz="2000" kern="0" dirty="0">
              <a:solidFill>
                <a:prstClr val="black"/>
              </a:solidFill>
              <a:latin typeface="Calibri" panose="020F0502020204030204"/>
              <a:ea typeface="Times New Roman" panose="02020603050405020304" pitchFamily="18" charset="0"/>
              <a:cs typeface="Aptos" panose="020B0004020202020204" pitchFamily="34" charset="0"/>
            </a:endParaRPr>
          </a:p>
          <a:p>
            <a:pPr lvl="4"/>
            <a:r>
              <a:rPr kumimoji="0" lang="fr-FR" sz="2000" b="0" i="1" u="none" strike="noStrike" kern="0" cap="none" spc="0" normalizeH="0" baseline="0" noProof="0" dirty="0">
                <a:ln>
                  <a:noFill/>
                </a:ln>
                <a:solidFill>
                  <a:srgbClr val="0070C0"/>
                </a:solidFill>
                <a:effectLst/>
                <a:uLnTx/>
                <a:uFillTx/>
                <a:latin typeface="Calibri" panose="020F0502020204030204"/>
                <a:ea typeface="Times New Roman" panose="02020603050405020304" pitchFamily="18" charset="0"/>
                <a:cs typeface="Aptos" panose="020B0004020202020204" pitchFamily="34" charset="0"/>
              </a:rPr>
              <a:t>Exemple : Le facteur d’émission moyen de l’édition </a:t>
            </a:r>
            <a:r>
              <a:rPr lang="fr-FR" sz="2000" i="1" kern="0" dirty="0">
                <a:solidFill>
                  <a:srgbClr val="0070C0"/>
                </a:solidFill>
                <a:latin typeface="Calibri" panose="020F0502020204030204"/>
                <a:ea typeface="Times New Roman" panose="02020603050405020304" pitchFamily="18" charset="0"/>
                <a:cs typeface="Aptos" panose="020B0004020202020204" pitchFamily="34" charset="0"/>
              </a:rPr>
              <a:t>français</a:t>
            </a:r>
            <a:r>
              <a:rPr kumimoji="0" lang="fr-FR" sz="2000" b="0" i="1" u="none" strike="noStrike" kern="0" cap="none" spc="0" normalizeH="0" baseline="0" noProof="0" dirty="0">
                <a:ln>
                  <a:noFill/>
                </a:ln>
                <a:solidFill>
                  <a:srgbClr val="0070C0"/>
                </a:solidFill>
                <a:effectLst/>
                <a:uLnTx/>
                <a:uFillTx/>
                <a:latin typeface="Calibri" panose="020F0502020204030204"/>
                <a:ea typeface="Times New Roman" panose="02020603050405020304" pitchFamily="18" charset="0"/>
                <a:cs typeface="Aptos" panose="020B0004020202020204" pitchFamily="34" charset="0"/>
              </a:rPr>
              <a:t>e, du papier acheté par l’édition </a:t>
            </a:r>
            <a:r>
              <a:rPr lang="fr-FR" sz="2000" i="1" kern="0" dirty="0">
                <a:solidFill>
                  <a:srgbClr val="0070C0"/>
                </a:solidFill>
                <a:latin typeface="Calibri" panose="020F0502020204030204"/>
                <a:ea typeface="Times New Roman" panose="02020603050405020304" pitchFamily="18" charset="0"/>
                <a:cs typeface="Aptos" panose="020B0004020202020204" pitchFamily="34" charset="0"/>
              </a:rPr>
              <a:t>français</a:t>
            </a:r>
            <a:r>
              <a:rPr kumimoji="0" lang="fr-FR" sz="2000" b="0" i="1" u="none" strike="noStrike" kern="0" cap="none" spc="0" normalizeH="0" baseline="0" noProof="0" dirty="0">
                <a:ln>
                  <a:noFill/>
                </a:ln>
                <a:solidFill>
                  <a:srgbClr val="0070C0"/>
                </a:solidFill>
                <a:effectLst/>
                <a:uLnTx/>
                <a:uFillTx/>
                <a:latin typeface="Calibri" panose="020F0502020204030204"/>
                <a:ea typeface="Times New Roman" panose="02020603050405020304" pitchFamily="18" charset="0"/>
                <a:cs typeface="Aptos" panose="020B0004020202020204" pitchFamily="34" charset="0"/>
              </a:rPr>
              <a:t>e, de ses autres achats à chaque autre branche </a:t>
            </a:r>
          </a:p>
          <a:p>
            <a:pPr lvl="3">
              <a:spcAft>
                <a:spcPts val="800"/>
              </a:spcAft>
              <a:defRPr/>
            </a:pP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p:txBody>
      </p:sp>
      <p:sp>
        <p:nvSpPr>
          <p:cNvPr id="5" name="ZoneTexte 4">
            <a:extLst>
              <a:ext uri="{FF2B5EF4-FFF2-40B4-BE49-F238E27FC236}">
                <a16:creationId xmlns:a16="http://schemas.microsoft.com/office/drawing/2014/main" id="{9551D84E-78F7-6907-227E-4EDC6F4B4DF3}"/>
              </a:ext>
            </a:extLst>
          </p:cNvPr>
          <p:cNvSpPr txBox="1"/>
          <p:nvPr/>
        </p:nvSpPr>
        <p:spPr>
          <a:xfrm>
            <a:off x="527869" y="401666"/>
            <a:ext cx="11030623" cy="461665"/>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Des comptes </a:t>
            </a:r>
            <a:r>
              <a:rPr kumimoji="0" lang="fr-FR" sz="22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Times New Roman" panose="02020603050405020304" pitchFamily="18" charset="0"/>
              </a:rPr>
              <a:t>nationa</a:t>
            </a:r>
            <a:r>
              <a:rPr lang="fr-FR" sz="2200" b="1" dirty="0" err="1">
                <a:solidFill>
                  <a:srgbClr val="000000"/>
                </a:solidFill>
                <a:latin typeface="Calibri" panose="020F0502020204030204" pitchFamily="34" charset="0"/>
                <a:cs typeface="Times New Roman" panose="02020603050405020304" pitchFamily="18" charset="0"/>
              </a:rPr>
              <a:t>ux</a:t>
            </a:r>
            <a:r>
              <a:rPr kumimoji="0" lang="fr-FR"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monétaires aux comptes nationaux carbone</a:t>
            </a:r>
            <a:endParaRPr kumimoji="0" lang="fr-FR" sz="2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5F2767F2-EFAF-C358-3343-1D35F4258FD2}"/>
              </a:ext>
            </a:extLst>
          </p:cNvPr>
          <p:cNvSpPr txBox="1"/>
          <p:nvPr/>
        </p:nvSpPr>
        <p:spPr>
          <a:xfrm>
            <a:off x="2529840" y="4147590"/>
            <a:ext cx="6132128" cy="1220847"/>
          </a:xfrm>
          <a:prstGeom prst="rect">
            <a:avLst/>
          </a:prstGeom>
          <a:solidFill>
            <a:schemeClr val="bg1"/>
          </a:solidFill>
          <a:ln w="76200">
            <a:noFill/>
          </a:ln>
        </p:spPr>
        <p:txBody>
          <a:bodyPr wrap="square" rtlCol="0">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fr-FR" sz="2000" b="1" dirty="0">
                <a:solidFill>
                  <a:srgbClr val="000000"/>
                </a:solidFill>
                <a:latin typeface="Calibri" panose="020F0502020204030204" pitchFamily="34" charset="0"/>
                <a:ea typeface="Times New Roman" panose="02020603050405020304" pitchFamily="18" charset="0"/>
              </a:rPr>
              <a:t>Ces références ont fait d’</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énormes progrès depuis 2012</a:t>
            </a:r>
            <a:endParaRPr lang="fr-FR" sz="2000" b="1" dirty="0">
              <a:solidFill>
                <a:srgbClr val="000000"/>
              </a:solidFill>
              <a:latin typeface="Calibri" panose="020F0502020204030204" pitchFamily="34" charset="0"/>
              <a:ea typeface="Times New Roman" panose="02020603050405020304" pitchFamily="18" charset="0"/>
            </a:endParaRPr>
          </a:p>
          <a:p>
            <a:pPr marL="800100" lvl="1" indent="-342900">
              <a:spcAft>
                <a:spcPts val="800"/>
              </a:spcAft>
              <a:buFont typeface="Wingdings" panose="05000000000000000000" pitchFamily="2" charset="2"/>
              <a:buChar char="ü"/>
              <a:defRPr/>
            </a:pPr>
            <a:r>
              <a:rPr kumimoji="0" lang="fr-FR" sz="20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rPr>
              <a:t>Elles sont </a:t>
            </a:r>
            <a:r>
              <a:rPr lang="fr-FR" sz="2000" dirty="0">
                <a:solidFill>
                  <a:srgbClr val="000000"/>
                </a:solidFill>
                <a:latin typeface="Calibri" panose="020F0502020204030204" pitchFamily="34" charset="0"/>
                <a:ea typeface="Times New Roman" panose="02020603050405020304" pitchFamily="18" charset="0"/>
              </a:rPr>
              <a:t>u</a:t>
            </a:r>
            <a:r>
              <a:rPr kumimoji="0" lang="fr-FR" sz="200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rPr>
              <a:t>tiles</a:t>
            </a:r>
            <a:r>
              <a:rPr kumimoji="0" lang="fr-FR" sz="2000" i="0" u="none" strike="noStrike" kern="1200" cap="none" spc="0" normalizeH="0" noProof="0" dirty="0">
                <a:ln>
                  <a:noFill/>
                </a:ln>
                <a:solidFill>
                  <a:srgbClr val="000000"/>
                </a:solidFill>
                <a:effectLst/>
                <a:uLnTx/>
                <a:uFillTx/>
                <a:latin typeface="Calibri" panose="020F0502020204030204" pitchFamily="34" charset="0"/>
                <a:ea typeface="Times New Roman" panose="02020603050405020304" pitchFamily="18" charset="0"/>
              </a:rPr>
              <a:t> pour les politiques publiques</a:t>
            </a:r>
          </a:p>
          <a:p>
            <a:pPr marL="800100" lvl="1" indent="-342900">
              <a:spcAft>
                <a:spcPts val="800"/>
              </a:spcAft>
              <a:buFont typeface="Wingdings" panose="05000000000000000000" pitchFamily="2" charset="2"/>
              <a:buChar char="ü"/>
              <a:defRPr/>
            </a:pPr>
            <a:r>
              <a:rPr lang="fr-FR" sz="2000" baseline="0" dirty="0">
                <a:solidFill>
                  <a:srgbClr val="000000"/>
                </a:solidFill>
                <a:latin typeface="Calibri" panose="020F0502020204030204" pitchFamily="34" charset="0"/>
                <a:ea typeface="Times New Roman" panose="02020603050405020304" pitchFamily="18" charset="0"/>
              </a:rPr>
              <a:t>Mais</a:t>
            </a:r>
            <a:r>
              <a:rPr lang="fr-FR" sz="2000" dirty="0">
                <a:solidFill>
                  <a:srgbClr val="000000"/>
                </a:solidFill>
                <a:latin typeface="Calibri" panose="020F0502020204030204" pitchFamily="34" charset="0"/>
                <a:ea typeface="Times New Roman" panose="02020603050405020304" pitchFamily="18" charset="0"/>
              </a:rPr>
              <a:t> aussi pour les producteurs</a:t>
            </a:r>
            <a:endParaRPr kumimoji="0" lang="fr-FR" sz="20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2117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9FAE39-4ECE-97EA-71B1-5751854A74FB}"/>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CEDC548E-3BF5-E1B3-F61C-446BE73B972B}"/>
              </a:ext>
            </a:extLst>
          </p:cNvPr>
          <p:cNvSpPr txBox="1"/>
          <p:nvPr/>
        </p:nvSpPr>
        <p:spPr>
          <a:xfrm>
            <a:off x="551241" y="1202477"/>
            <a:ext cx="11007251" cy="3416320"/>
          </a:xfrm>
          <a:prstGeom prst="rect">
            <a:avLst/>
          </a:prstGeom>
          <a:solidFill>
            <a:schemeClr val="bg1"/>
          </a:solidFill>
          <a:ln w="76200">
            <a:noFill/>
          </a:ln>
        </p:spPr>
        <p:txBody>
          <a:bodyPr wrap="square" rtlCol="0">
            <a:spAutoFit/>
          </a:bodyPr>
          <a:lstStyle/>
          <a:p>
            <a:pPr>
              <a:defRPr/>
            </a:pPr>
            <a:r>
              <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Résumé</a:t>
            </a:r>
          </a:p>
          <a:p>
            <a:pPr>
              <a:defRPr/>
            </a:pPr>
            <a:endPar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endParaRPr>
          </a:p>
          <a:p>
            <a:pPr>
              <a:defRPr/>
            </a:pPr>
            <a:r>
              <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La mesure carbone ‘cumulative’ assise sur les comptes de l’entreprise </a:t>
            </a: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calcule la qualité </a:t>
            </a:r>
            <a:r>
              <a:rPr lang="fr-FR" sz="2400" b="1" kern="0" dirty="0">
                <a:solidFill>
                  <a:srgbClr val="0070C0"/>
                </a:solidFill>
                <a:ea typeface="Aptos" panose="020B0004020202020204" pitchFamily="34" charset="0"/>
                <a:cs typeface="Times New Roman" panose="02020603050405020304" pitchFamily="18" charset="0"/>
              </a:rPr>
              <a:t>‘Facteur d’émission’ des produits à côté de leur qualité ‘Prix’</a:t>
            </a:r>
          </a:p>
          <a:p>
            <a:pPr marL="800100" lvl="1" indent="-342900">
              <a:buFont typeface="Wingdings" panose="05000000000000000000" pitchFamily="2" charset="2"/>
              <a:buChar char="ü"/>
              <a:defRPr/>
            </a:pPr>
            <a:r>
              <a:rPr lang="fr-FR" sz="2400" b="1" kern="0" dirty="0">
                <a:solidFill>
                  <a:srgbClr val="0070C0"/>
                </a:solidFill>
                <a:ea typeface="Aptos" panose="020B0004020202020204" pitchFamily="34" charset="0"/>
                <a:cs typeface="Times New Roman" panose="02020603050405020304" pitchFamily="18" charset="0"/>
              </a:rPr>
              <a:t>Le producteur peut la surveiller, l’améliorer, </a:t>
            </a: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la transmettre à ses clients</a:t>
            </a:r>
          </a:p>
          <a:p>
            <a:pPr marL="800100" lvl="1" indent="-342900">
              <a:buFont typeface="Wingdings" panose="05000000000000000000" pitchFamily="2" charset="2"/>
              <a:buChar char="ü"/>
              <a:defRPr/>
            </a:pP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Le client a l’information pour arbitrer efficacement entre émission et argent</a:t>
            </a:r>
          </a:p>
          <a:p>
            <a:pPr lvl="0">
              <a:defRPr/>
            </a:pPr>
            <a:endParaRPr lang="fr-FR" sz="2400" b="1" kern="0" dirty="0">
              <a:solidFill>
                <a:srgbClr val="0070C0"/>
              </a:solidFill>
              <a:latin typeface="Calibri" panose="020F0502020204030204"/>
              <a:ea typeface="Aptos" panose="020B0004020202020204" pitchFamily="34" charset="0"/>
              <a:cs typeface="Times New Roman" panose="02020603050405020304" pitchFamily="18" charset="0"/>
            </a:endParaRPr>
          </a:p>
          <a:p>
            <a:pPr lvl="0">
              <a:defRPr/>
            </a:pP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(Restera à décrire comment l’Economie carbone apporte le même signal pour les choix de financement)</a:t>
            </a:r>
          </a:p>
        </p:txBody>
      </p:sp>
      <p:sp>
        <p:nvSpPr>
          <p:cNvPr id="4" name="Espace réservé du numéro de diapositive 3">
            <a:extLst>
              <a:ext uri="{FF2B5EF4-FFF2-40B4-BE49-F238E27FC236}">
                <a16:creationId xmlns:a16="http://schemas.microsoft.com/office/drawing/2014/main" id="{113F8D7C-6D1F-2B3F-24B3-D9A11B2C8433}"/>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C5A45A0D-4D8B-0798-8D0F-3484D02B8AED}"/>
              </a:ext>
            </a:extLst>
          </p:cNvPr>
          <p:cNvPicPr>
            <a:picLocks noChangeAspect="1"/>
          </p:cNvPicPr>
          <p:nvPr/>
        </p:nvPicPr>
        <p:blipFill>
          <a:blip r:embed="rId3"/>
          <a:stretch>
            <a:fillRect/>
          </a:stretch>
        </p:blipFill>
        <p:spPr>
          <a:xfrm>
            <a:off x="527869" y="5696607"/>
            <a:ext cx="1892276" cy="759727"/>
          </a:xfrm>
          <a:prstGeom prst="rect">
            <a:avLst/>
          </a:prstGeom>
        </p:spPr>
      </p:pic>
      <p:sp>
        <p:nvSpPr>
          <p:cNvPr id="8" name="ZoneTexte 7">
            <a:extLst>
              <a:ext uri="{FF2B5EF4-FFF2-40B4-BE49-F238E27FC236}">
                <a16:creationId xmlns:a16="http://schemas.microsoft.com/office/drawing/2014/main" id="{10583584-A5A5-630C-F7B8-5B25F19967F2}"/>
              </a:ext>
            </a:extLst>
          </p:cNvPr>
          <p:cNvSpPr txBox="1"/>
          <p:nvPr/>
        </p:nvSpPr>
        <p:spPr>
          <a:xfrm>
            <a:off x="527868" y="493822"/>
            <a:ext cx="1100725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4. Tirer les facteurs d’émission carbone des produits des comptes de l’entreprise</a:t>
            </a:r>
          </a:p>
        </p:txBody>
      </p:sp>
    </p:spTree>
    <p:extLst>
      <p:ext uri="{BB962C8B-B14F-4D97-AF65-F5344CB8AC3E}">
        <p14:creationId xmlns:p14="http://schemas.microsoft.com/office/powerpoint/2010/main" val="84341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56ABA5-3222-7E96-AB66-8AAC5F535E1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D208247-BC28-32CC-C7D1-5DA1C6B6303B}"/>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02D69D38-13EA-8A73-06A8-FDA8153A8919}"/>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278F31B6-96EC-BC10-1F78-6F485B4428AC}"/>
              </a:ext>
            </a:extLst>
          </p:cNvPr>
          <p:cNvSpPr txBox="1"/>
          <p:nvPr/>
        </p:nvSpPr>
        <p:spPr>
          <a:xfrm>
            <a:off x="676194" y="1225509"/>
            <a:ext cx="10466481" cy="3662541"/>
          </a:xfrm>
          <a:prstGeom prst="rect">
            <a:avLst/>
          </a:prstGeom>
          <a:noFill/>
        </p:spPr>
        <p:txBody>
          <a:bodyPr wrap="square">
            <a:spAutoFit/>
          </a:bodyPr>
          <a:lstStyle/>
          <a:p>
            <a:pPr lvl="0">
              <a:defRPr/>
            </a:pPr>
            <a:r>
              <a:rPr lang="fr-FR" sz="2000" dirty="0">
                <a:solidFill>
                  <a:prstClr val="black"/>
                </a:solidFill>
                <a:latin typeface="Calibri" panose="020F0502020204030204"/>
              </a:rPr>
              <a:t>Elle </a:t>
            </a:r>
            <a:r>
              <a:rPr lang="fr-FR" sz="2000" dirty="0">
                <a:solidFill>
                  <a:prstClr val="black"/>
                </a:solidFill>
              </a:rPr>
              <a:t>permet au producteur d’obtenir les facteurs d’émission de ses produits (biens et services) </a:t>
            </a:r>
          </a:p>
          <a:p>
            <a:pPr lvl="0">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lang="fr-FR" sz="2000" noProof="0" dirty="0">
                <a:solidFill>
                  <a:prstClr val="black"/>
                </a:solidFill>
                <a:latin typeface="Calibri" panose="020F0502020204030204"/>
              </a:rPr>
              <a:t>Il peut utiliser ses </a:t>
            </a:r>
            <a:r>
              <a:rPr lang="fr-FR" sz="2000" dirty="0">
                <a:solidFill>
                  <a:prstClr val="black"/>
                </a:solidFill>
                <a:latin typeface="Calibri" panose="020F0502020204030204"/>
              </a:rPr>
              <a:t>ressources actuelles puisque l</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’approche transpose </a:t>
            </a:r>
            <a:r>
              <a:rPr lang="fr-FR" sz="2000" noProof="0" dirty="0">
                <a:solidFill>
                  <a:prstClr val="black"/>
                </a:solidFill>
                <a:latin typeface="Calibri" panose="020F0502020204030204"/>
              </a:rPr>
              <a:t>s</a:t>
            </a:r>
            <a:r>
              <a:rPr lang="fr-FR" sz="2000" dirty="0">
                <a:solidFill>
                  <a:prstClr val="black"/>
                </a:solidFill>
                <a:latin typeface="Calibri" panose="020F0502020204030204"/>
              </a:rPr>
              <a:t>es calculs actuels, à partir de sa comptabilité générale et de sa comptabilité analytique, au calcul du facteur d’émission de ses ventes :</a:t>
            </a:r>
          </a:p>
          <a:p>
            <a:pPr lvl="0">
              <a:defRPr/>
            </a:pPr>
            <a:endParaRPr lang="fr-FR" sz="800" dirty="0">
              <a:solidFill>
                <a:prstClr val="black"/>
              </a:solidFill>
              <a:latin typeface="Calibri" panose="020F0502020204030204"/>
            </a:endParaRPr>
          </a:p>
          <a:p>
            <a:pPr marL="800100" lvl="1" indent="-342900">
              <a:buFont typeface="Wingdings" panose="05000000000000000000" pitchFamily="2" charset="2"/>
              <a:buChar char="ü"/>
              <a:defRPr/>
            </a:pPr>
            <a:r>
              <a:rPr lang="fr-FR" sz="2000" dirty="0">
                <a:solidFill>
                  <a:prstClr val="black"/>
                </a:solidFill>
                <a:latin typeface="Calibri" panose="020F0502020204030204"/>
              </a:rPr>
              <a:t>Le producteur calcule son facteur d’émission comme son prix de revient</a:t>
            </a:r>
          </a:p>
          <a:p>
            <a:pPr marL="800100" lvl="1" indent="-342900">
              <a:buFont typeface="Wingdings" panose="05000000000000000000" pitchFamily="2" charset="2"/>
              <a:buChar char="ü"/>
              <a:defRPr/>
            </a:pPr>
            <a:r>
              <a:rPr lang="fr-FR" sz="2000" dirty="0">
                <a:solidFill>
                  <a:prstClr val="black"/>
                </a:solidFill>
                <a:latin typeface="Calibri" panose="020F0502020204030204"/>
              </a:rPr>
              <a:t>Il le transmet au client comme son prix de vente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prstClr val="black"/>
                </a:solidFill>
                <a:latin typeface="Calibri" panose="020F0502020204030204"/>
              </a:rPr>
              <a:t>Le client peut arbitrer argent émission transmettre la même information à ses client d’un bout à l’autre des chaines de production, déclenchant une concurrence carbone loyale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0331EDFF-F14F-6445-BB30-76B6C407EF9E}"/>
              </a:ext>
            </a:extLst>
          </p:cNvPr>
          <p:cNvSpPr txBox="1"/>
          <p:nvPr/>
        </p:nvSpPr>
        <p:spPr>
          <a:xfrm>
            <a:off x="676194" y="401666"/>
            <a:ext cx="4808304" cy="461665"/>
          </a:xfrm>
          <a:prstGeom prst="rect">
            <a:avLst/>
          </a:prstGeom>
          <a:noFill/>
        </p:spPr>
        <p:txBody>
          <a:bodyPr wrap="none" rtlCol="0">
            <a:spAutoFit/>
          </a:bodyPr>
          <a:lstStyle/>
          <a:p>
            <a:r>
              <a:rPr lang="fr-FR" sz="2400" b="1" dirty="0">
                <a:highlight>
                  <a:srgbClr val="FFFF00"/>
                </a:highlight>
              </a:rPr>
              <a:t>La comptabilité carbone cumulative</a:t>
            </a:r>
          </a:p>
        </p:txBody>
      </p:sp>
    </p:spTree>
    <p:extLst>
      <p:ext uri="{BB962C8B-B14F-4D97-AF65-F5344CB8AC3E}">
        <p14:creationId xmlns:p14="http://schemas.microsoft.com/office/powerpoint/2010/main" val="175566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A16553-6875-DB70-2D30-6C5DAB1F0CD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5B988BE-1608-C819-5F9C-5FE2903D4C7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4B0DD500-F383-FF56-0F16-3F90489FA999}"/>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F280A8B9-D143-F5BB-56E9-C41DE529A090}"/>
              </a:ext>
            </a:extLst>
          </p:cNvPr>
          <p:cNvSpPr txBox="1"/>
          <p:nvPr/>
        </p:nvSpPr>
        <p:spPr>
          <a:xfrm>
            <a:off x="527869" y="991998"/>
            <a:ext cx="4632709" cy="4770537"/>
          </a:xfrm>
          <a:prstGeom prst="rect">
            <a:avLst/>
          </a:prstGeom>
          <a:noFill/>
        </p:spPr>
        <p:txBody>
          <a:bodyPr wrap="square">
            <a:spAutoFit/>
          </a:bodyPr>
          <a:lstStyle/>
          <a:p>
            <a:pPr lvl="0">
              <a:defRPr/>
            </a:pPr>
            <a:r>
              <a:rPr lang="fr-FR" sz="2000" b="1" dirty="0">
                <a:solidFill>
                  <a:prstClr val="black"/>
                </a:solidFill>
              </a:rPr>
              <a:t>Le grand livre </a:t>
            </a:r>
            <a:r>
              <a:rPr lang="fr-FR" sz="2000" dirty="0">
                <a:solidFill>
                  <a:prstClr val="black"/>
                </a:solidFill>
              </a:rPr>
              <a:t>classe les factures d’achat et de vente par exercice, avec leur valeur monétaire : prix x quantité</a:t>
            </a:r>
          </a:p>
          <a:p>
            <a:pPr lvl="0">
              <a:defRPr/>
            </a:pPr>
            <a:endParaRPr lang="fr-FR" sz="2000" dirty="0">
              <a:solidFill>
                <a:prstClr val="black"/>
              </a:solidFill>
            </a:endParaRPr>
          </a:p>
          <a:p>
            <a:pPr lvl="0">
              <a:defRPr/>
            </a:pPr>
            <a:endParaRPr lang="fr-FR" sz="800" dirty="0">
              <a:solidFill>
                <a:prstClr val="black"/>
              </a:solidFill>
            </a:endParaRPr>
          </a:p>
          <a:p>
            <a:pPr>
              <a:defRPr/>
            </a:pPr>
            <a:r>
              <a:rPr lang="fr-FR" sz="2000" b="1" dirty="0">
                <a:solidFill>
                  <a:prstClr val="black"/>
                </a:solidFill>
              </a:rPr>
              <a:t>La comptabilité générale </a:t>
            </a:r>
            <a:r>
              <a:rPr lang="fr-FR" sz="2000" dirty="0">
                <a:solidFill>
                  <a:prstClr val="black"/>
                </a:solidFill>
              </a:rPr>
              <a:t>ajoute la valeur ajoutée aux achats et suit l’écart aux ventes : le résultat annuel – à </a:t>
            </a:r>
            <a:r>
              <a:rPr lang="fr-FR" sz="2000" u="sng" dirty="0">
                <a:solidFill>
                  <a:prstClr val="black"/>
                </a:solidFill>
              </a:rPr>
              <a:t>maximiser</a:t>
            </a:r>
          </a:p>
          <a:p>
            <a:pPr>
              <a:defRPr/>
            </a:pPr>
            <a:endParaRPr lang="fr-FR" sz="800" dirty="0">
              <a:solidFill>
                <a:prstClr val="black"/>
              </a:solidFill>
            </a:endParaRPr>
          </a:p>
          <a:p>
            <a:pPr>
              <a:defRPr/>
            </a:pPr>
            <a:endParaRPr lang="fr-FR" sz="2000" b="1" dirty="0">
              <a:solidFill>
                <a:prstClr val="black"/>
              </a:solidFill>
            </a:endParaRPr>
          </a:p>
          <a:p>
            <a:pPr>
              <a:defRPr/>
            </a:pPr>
            <a:r>
              <a:rPr lang="fr-FR" sz="2000" b="1" dirty="0">
                <a:solidFill>
                  <a:prstClr val="black"/>
                </a:solidFill>
              </a:rPr>
              <a:t>La comptabilité analytique </a:t>
            </a:r>
            <a:r>
              <a:rPr lang="fr-FR" sz="2000" dirty="0">
                <a:solidFill>
                  <a:prstClr val="black"/>
                </a:solidFill>
              </a:rPr>
              <a:t>ventile la valeur de la production entre les ventes par des clés monétaires ou physiques</a:t>
            </a:r>
          </a:p>
          <a:p>
            <a:pPr>
              <a:defRPr/>
            </a:pPr>
            <a:endParaRPr lang="fr-FR" sz="800" dirty="0">
              <a:solidFill>
                <a:prstClr val="black"/>
              </a:solidFill>
            </a:endParaRPr>
          </a:p>
          <a:p>
            <a:pPr>
              <a:defRPr/>
            </a:pPr>
            <a:r>
              <a:rPr lang="fr-FR" sz="2000" b="1" dirty="0">
                <a:solidFill>
                  <a:prstClr val="black"/>
                </a:solidFill>
              </a:rPr>
              <a:t>Le contrôle de gestion </a:t>
            </a:r>
            <a:r>
              <a:rPr lang="fr-FR" sz="2000" dirty="0">
                <a:solidFill>
                  <a:prstClr val="black"/>
                </a:solidFill>
              </a:rPr>
              <a:t>calcule ex post les prix de revient annuels et guide ex ante le calcul des prix de vente</a:t>
            </a:r>
          </a:p>
        </p:txBody>
      </p:sp>
      <p:sp>
        <p:nvSpPr>
          <p:cNvPr id="5" name="ZoneTexte 4">
            <a:extLst>
              <a:ext uri="{FF2B5EF4-FFF2-40B4-BE49-F238E27FC236}">
                <a16:creationId xmlns:a16="http://schemas.microsoft.com/office/drawing/2014/main" id="{D902A4A5-7E97-8820-2F24-30AFD040B5AF}"/>
              </a:ext>
            </a:extLst>
          </p:cNvPr>
          <p:cNvSpPr txBox="1"/>
          <p:nvPr/>
        </p:nvSpPr>
        <p:spPr>
          <a:xfrm>
            <a:off x="705354" y="391150"/>
            <a:ext cx="4009559" cy="461665"/>
          </a:xfrm>
          <a:prstGeom prst="rect">
            <a:avLst/>
          </a:prstGeom>
          <a:noFill/>
        </p:spPr>
        <p:txBody>
          <a:bodyPr wrap="none" rtlCol="0">
            <a:spAutoFit/>
          </a:bodyPr>
          <a:lstStyle/>
          <a:p>
            <a:r>
              <a:rPr lang="fr-FR" sz="2400" b="1" dirty="0"/>
              <a:t>Outils comptables monétaires</a:t>
            </a:r>
          </a:p>
        </p:txBody>
      </p:sp>
      <p:sp>
        <p:nvSpPr>
          <p:cNvPr id="6" name="ZoneTexte 5">
            <a:extLst>
              <a:ext uri="{FF2B5EF4-FFF2-40B4-BE49-F238E27FC236}">
                <a16:creationId xmlns:a16="http://schemas.microsoft.com/office/drawing/2014/main" id="{C29D3E49-775B-F09E-2E31-A1C2BA5014DA}"/>
              </a:ext>
            </a:extLst>
          </p:cNvPr>
          <p:cNvSpPr txBox="1"/>
          <p:nvPr/>
        </p:nvSpPr>
        <p:spPr>
          <a:xfrm>
            <a:off x="5559972" y="991998"/>
            <a:ext cx="5870477" cy="4770537"/>
          </a:xfrm>
          <a:prstGeom prst="rect">
            <a:avLst/>
          </a:prstGeom>
          <a:noFill/>
        </p:spPr>
        <p:txBody>
          <a:bodyPr wrap="square">
            <a:spAutoFit/>
          </a:bodyPr>
          <a:lstStyle/>
          <a:p>
            <a:pPr lvl="0">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Même</a:t>
            </a:r>
            <a:r>
              <a:rPr kumimoji="0" lang="fr-FR" sz="2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classement</a:t>
            </a:r>
            <a:r>
              <a:rPr kumimoji="0" lang="fr-FR" sz="2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noProof="0" dirty="0">
                <a:ln>
                  <a:noFill/>
                </a:ln>
                <a:solidFill>
                  <a:prstClr val="black"/>
                </a:solidFill>
                <a:effectLst/>
                <a:uLnTx/>
                <a:uFillTx/>
                <a:latin typeface="Calibri" panose="020F0502020204030204"/>
                <a:ea typeface="+mn-ea"/>
                <a:cs typeface="+mn-cs"/>
              </a:rPr>
              <a:t>des contenus carbone </a:t>
            </a:r>
            <a:r>
              <a:rPr lang="fr-FR" sz="2000" dirty="0">
                <a:solidFill>
                  <a:prstClr val="black"/>
                </a:solidFill>
                <a:latin typeface="Calibri" panose="020F0502020204030204"/>
              </a:rPr>
              <a:t>par </a:t>
            </a:r>
            <a:r>
              <a:rPr kumimoji="0" lang="fr-FR" sz="2000" b="0" i="0" u="none" strike="noStrike" kern="1200" cap="none" spc="0" normalizeH="0" noProof="0" dirty="0">
                <a:ln>
                  <a:noFill/>
                </a:ln>
                <a:solidFill>
                  <a:prstClr val="black"/>
                </a:solidFill>
                <a:effectLst/>
                <a:uLnTx/>
                <a:uFillTx/>
                <a:latin typeface="Calibri" panose="020F0502020204030204"/>
                <a:ea typeface="+mn-ea"/>
                <a:cs typeface="+mn-cs"/>
              </a:rPr>
              <a:t>exercice, </a:t>
            </a:r>
            <a:r>
              <a:rPr lang="fr-FR" sz="2000" noProof="0" dirty="0">
                <a:solidFill>
                  <a:prstClr val="black"/>
                </a:solidFill>
                <a:latin typeface="Calibri" panose="020F0502020204030204"/>
              </a:rPr>
              <a:t>F</a:t>
            </a:r>
            <a:r>
              <a:rPr lang="fr-FR" sz="2000" dirty="0">
                <a:solidFill>
                  <a:prstClr val="black"/>
                </a:solidFill>
                <a:latin typeface="Calibri" panose="020F0502020204030204"/>
              </a:rPr>
              <a:t>acteur d’émission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x </a:t>
            </a:r>
            <a:r>
              <a:rPr lang="fr-FR" sz="2000" dirty="0">
                <a:solidFill>
                  <a:prstClr val="black"/>
                </a:solidFill>
              </a:rPr>
              <a:t>quantité, en remplaçant les Facteurs  manquants par des références externes (comptes carbone nationaux ou bases type ADEME)</a:t>
            </a:r>
            <a:endParaRPr lang="fr-FR" sz="2000" dirty="0">
              <a:solidFill>
                <a:prstClr val="black"/>
              </a:solidFill>
              <a:latin typeface="Calibri" panose="020F0502020204030204"/>
            </a:endParaRPr>
          </a:p>
          <a:p>
            <a:pPr lvl="0">
              <a:defRPr/>
            </a:pPr>
            <a:endParaRPr lang="fr-FR" sz="800" dirty="0">
              <a:solidFill>
                <a:prstClr val="black"/>
              </a:solidFill>
              <a:latin typeface="Calibri" panose="020F0502020204030204"/>
            </a:endParaRPr>
          </a:p>
          <a:p>
            <a:pPr lvl="0">
              <a:defRPr/>
            </a:pPr>
            <a:r>
              <a:rPr lang="fr-FR" sz="2000" b="1" dirty="0">
                <a:solidFill>
                  <a:prstClr val="black"/>
                </a:solidFill>
                <a:latin typeface="Calibri" panose="020F0502020204030204"/>
              </a:rPr>
              <a:t>Même suivi du solde annuel </a:t>
            </a:r>
            <a:r>
              <a:rPr lang="fr-FR" sz="2000" dirty="0">
                <a:solidFill>
                  <a:prstClr val="black"/>
                </a:solidFill>
                <a:latin typeface="Calibri" panose="020F0502020204030204"/>
              </a:rPr>
              <a:t>entre l’émission de production (</a:t>
            </a:r>
            <a:r>
              <a:rPr lang="fr-FR" sz="2000" dirty="0">
                <a:solidFill>
                  <a:prstClr val="black"/>
                </a:solidFill>
              </a:rPr>
              <a:t>contenu carbone des achats + émission directe) et contenu carbone des ventes : à </a:t>
            </a:r>
            <a:r>
              <a:rPr lang="fr-FR" sz="2000" u="sng" dirty="0">
                <a:solidFill>
                  <a:prstClr val="black"/>
                </a:solidFill>
              </a:rPr>
              <a:t>minimiser</a:t>
            </a:r>
            <a:r>
              <a:rPr lang="fr-FR" sz="2000" dirty="0">
                <a:solidFill>
                  <a:prstClr val="black"/>
                </a:solidFill>
              </a:rPr>
              <a:t> et reporter sur l’exercice suivant</a:t>
            </a:r>
          </a:p>
          <a:p>
            <a:pPr marR="0" lvl="0" algn="l" defTabSz="914400" rtl="0" eaLnBrk="1" fontAlgn="auto" latinLnBrk="0" hangingPunct="1">
              <a:lnSpc>
                <a:spcPct val="100000"/>
              </a:lnSpc>
              <a:spcBef>
                <a:spcPts val="0"/>
              </a:spcBef>
              <a:spcAft>
                <a:spcPts val="0"/>
              </a:spcAft>
              <a:buClrTx/>
              <a:buSzTx/>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Même ventilation analytique</a:t>
            </a:r>
            <a:r>
              <a:rPr kumimoji="0" lang="fr-FR" sz="2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noProof="0" dirty="0">
                <a:ln>
                  <a:noFill/>
                </a:ln>
                <a:solidFill>
                  <a:prstClr val="black"/>
                </a:solidFill>
                <a:effectLst/>
                <a:uLnTx/>
                <a:uFillTx/>
                <a:latin typeface="Calibri" panose="020F0502020204030204"/>
                <a:ea typeface="+mn-ea"/>
                <a:cs typeface="+mn-cs"/>
              </a:rPr>
              <a:t>de l</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’émission de production</a:t>
            </a:r>
            <a:r>
              <a:rPr kumimoji="0" lang="fr-FR" sz="2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entre les ventes (</a:t>
            </a:r>
            <a:r>
              <a:rPr lang="fr-FR" sz="2000" dirty="0">
                <a:solidFill>
                  <a:prstClr val="black"/>
                </a:solidFill>
                <a:latin typeface="Calibri" panose="020F0502020204030204"/>
              </a:rPr>
              <a:t>sauf clés </a:t>
            </a:r>
            <a:r>
              <a:rPr kumimoji="0" lang="fr-FR" sz="2000" b="0" i="0" u="none" strike="noStrike" kern="1200" cap="none" spc="0" normalizeH="0" noProof="0" dirty="0">
                <a:ln>
                  <a:noFill/>
                </a:ln>
                <a:solidFill>
                  <a:prstClr val="black"/>
                </a:solidFill>
                <a:effectLst/>
                <a:uLnTx/>
                <a:uFillTx/>
                <a:latin typeface="Calibri" panose="020F0502020204030204"/>
                <a:ea typeface="+mn-ea"/>
                <a:cs typeface="+mn-cs"/>
              </a:rPr>
              <a:t>plus pertinentes)</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endPar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Même calcul du contrôle de gestion</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r-FR" sz="2000" dirty="0">
                <a:solidFill>
                  <a:prstClr val="black"/>
                </a:solidFill>
              </a:rPr>
              <a:t>ex post des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facteurs d’émission annuels,</a:t>
            </a:r>
            <a:r>
              <a:rPr lang="fr-FR" sz="2000" dirty="0">
                <a:solidFill>
                  <a:prstClr val="black"/>
                </a:solidFill>
              </a:rPr>
              <a:t> ex ante d</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es facteurs d’émission des ventes</a:t>
            </a:r>
          </a:p>
        </p:txBody>
      </p:sp>
      <p:sp>
        <p:nvSpPr>
          <p:cNvPr id="7" name="ZoneTexte 6">
            <a:extLst>
              <a:ext uri="{FF2B5EF4-FFF2-40B4-BE49-F238E27FC236}">
                <a16:creationId xmlns:a16="http://schemas.microsoft.com/office/drawing/2014/main" id="{AFB2EECC-AAF7-285F-E926-0156558F3BBD}"/>
              </a:ext>
            </a:extLst>
          </p:cNvPr>
          <p:cNvSpPr txBox="1"/>
          <p:nvPr/>
        </p:nvSpPr>
        <p:spPr>
          <a:xfrm>
            <a:off x="6282229" y="391150"/>
            <a:ext cx="3759299" cy="461665"/>
          </a:xfrm>
          <a:prstGeom prst="rect">
            <a:avLst/>
          </a:prstGeom>
          <a:noFill/>
        </p:spPr>
        <p:txBody>
          <a:bodyPr wrap="none" rtlCol="0">
            <a:spAutoFit/>
          </a:bodyPr>
          <a:lstStyle/>
          <a:p>
            <a:r>
              <a:rPr lang="fr-FR" sz="2400" b="1" dirty="0"/>
              <a:t>Transposition aux émissions</a:t>
            </a:r>
          </a:p>
        </p:txBody>
      </p:sp>
    </p:spTree>
    <p:extLst>
      <p:ext uri="{BB962C8B-B14F-4D97-AF65-F5344CB8AC3E}">
        <p14:creationId xmlns:p14="http://schemas.microsoft.com/office/powerpoint/2010/main" val="62925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7C1252-171E-87BE-408C-86C5C24EF8F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86372C5-D1C3-C5C5-FA00-CD7B1712DC16}"/>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E6405A35-61FA-D455-D8C0-1CB816302277}"/>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6735FC10-536A-6108-3E39-92E7D077D0B9}"/>
              </a:ext>
            </a:extLst>
          </p:cNvPr>
          <p:cNvSpPr txBox="1"/>
          <p:nvPr/>
        </p:nvSpPr>
        <p:spPr>
          <a:xfrm>
            <a:off x="676195" y="1231285"/>
            <a:ext cx="10466481" cy="4134465"/>
          </a:xfrm>
          <a:prstGeom prst="rect">
            <a:avLst/>
          </a:prstGeom>
          <a:noFill/>
        </p:spPr>
        <p:txBody>
          <a:bodyPr wrap="square">
            <a:spAutoFit/>
          </a:bodyPr>
          <a:lstStyle/>
          <a:p>
            <a:pPr lvl="0" algn="just">
              <a:defRPr/>
            </a:pPr>
            <a:r>
              <a:rPr lang="fr-FR" sz="2000" kern="100" dirty="0">
                <a:latin typeface="Calibri" panose="020F0502020204030204" pitchFamily="34" charset="0"/>
                <a:ea typeface="Aptos" panose="020B0004020202020204" pitchFamily="34" charset="0"/>
                <a:cs typeface="Arial" panose="020B0604020202020204" pitchFamily="34" charset="0"/>
              </a:rPr>
              <a:t>Avec cette approche le producteur peut, </a:t>
            </a:r>
          </a:p>
          <a:p>
            <a:pPr marL="800100" lvl="1" indent="-342900" algn="just">
              <a:buFont typeface="Wingdings" panose="05000000000000000000" pitchFamily="2" charset="2"/>
              <a:buChar char="ü"/>
              <a:defRPr/>
            </a:pPr>
            <a:r>
              <a:rPr lang="fr-FR" sz="2000" kern="100" dirty="0">
                <a:latin typeface="Calibri" panose="020F0502020204030204" pitchFamily="34" charset="0"/>
                <a:ea typeface="Aptos" panose="020B0004020202020204" pitchFamily="34" charset="0"/>
                <a:cs typeface="Arial" panose="020B0604020202020204" pitchFamily="34" charset="0"/>
              </a:rPr>
              <a:t>Calculer le Facteur d’émission de son produit </a:t>
            </a:r>
          </a:p>
          <a:p>
            <a:pPr marL="800100" lvl="1" indent="-342900" algn="just">
              <a:buFont typeface="Wingdings" panose="05000000000000000000" pitchFamily="2" charset="2"/>
              <a:buChar char="ü"/>
              <a:defRPr/>
            </a:pPr>
            <a:r>
              <a:rPr lang="fr-FR" sz="2000" kern="100" dirty="0">
                <a:latin typeface="Calibri" panose="020F0502020204030204" pitchFamily="34" charset="0"/>
                <a:ea typeface="Aptos" panose="020B0004020202020204" pitchFamily="34" charset="0"/>
                <a:cs typeface="Arial" panose="020B0604020202020204" pitchFamily="34" charset="0"/>
              </a:rPr>
              <a:t>L’améliorer autant que c’est rentable</a:t>
            </a:r>
          </a:p>
          <a:p>
            <a:pPr marL="800100" lvl="1" indent="-342900" algn="just">
              <a:buFont typeface="Wingdings" panose="05000000000000000000" pitchFamily="2" charset="2"/>
              <a:buChar char="ü"/>
              <a:defRPr/>
            </a:pPr>
            <a:r>
              <a:rPr lang="fr-FR" sz="2000" kern="100" dirty="0">
                <a:latin typeface="Calibri" panose="020F0502020204030204" pitchFamily="34" charset="0"/>
                <a:ea typeface="Aptos" panose="020B0004020202020204" pitchFamily="34" charset="0"/>
                <a:cs typeface="Arial" panose="020B0604020202020204" pitchFamily="34" charset="0"/>
              </a:rPr>
              <a:t>Le transmettre à ses clients sur ses  factures ou devis, à côté du prix</a:t>
            </a:r>
          </a:p>
          <a:p>
            <a:pPr lvl="0" algn="just">
              <a:spcAft>
                <a:spcPts val="800"/>
              </a:spcAft>
              <a:defRPr/>
            </a:pPr>
            <a:endParaRPr lang="fr-FR" sz="800" kern="100" dirty="0">
              <a:latin typeface="Calibri" panose="020F0502020204030204" pitchFamily="34" charset="0"/>
              <a:ea typeface="Aptos" panose="020B0004020202020204" pitchFamily="34" charset="0"/>
              <a:cs typeface="Arial" panose="020B0604020202020204" pitchFamily="34" charset="0"/>
            </a:endParaRPr>
          </a:p>
          <a:p>
            <a:pPr lvl="0" algn="just">
              <a:defRPr/>
            </a:pPr>
            <a:r>
              <a:rPr lang="fr-FR" sz="2000" kern="100" dirty="0">
                <a:latin typeface="Calibri" panose="020F0502020204030204" pitchFamily="34" charset="0"/>
                <a:ea typeface="Aptos" panose="020B0004020202020204" pitchFamily="34" charset="0"/>
                <a:cs typeface="Arial" panose="020B0604020202020204" pitchFamily="34" charset="0"/>
              </a:rPr>
              <a:t>Le calcul inspire confiance, encadré par </a:t>
            </a:r>
            <a:r>
              <a:rPr lang="fr-FR" sz="2000" b="1" kern="100" dirty="0">
                <a:latin typeface="Calibri" panose="020F0502020204030204" pitchFamily="34" charset="0"/>
                <a:ea typeface="Aptos" panose="020B0004020202020204" pitchFamily="34" charset="0"/>
                <a:cs typeface="Arial" panose="020B0604020202020204" pitchFamily="34" charset="0"/>
              </a:rPr>
              <a:t>trois mesures universellement reconnues</a:t>
            </a:r>
            <a:endParaRPr lang="fr-FR" sz="2000" kern="100" dirty="0">
              <a:latin typeface="Calibri" panose="020F0502020204030204" pitchFamily="34" charset="0"/>
              <a:ea typeface="Aptos" panose="020B0004020202020204" pitchFamily="34" charset="0"/>
              <a:cs typeface="Arial" panose="020B0604020202020204" pitchFamily="34" charset="0"/>
            </a:endParaRPr>
          </a:p>
          <a:p>
            <a:pPr marL="800100" lvl="1" indent="-342900" algn="just">
              <a:buFont typeface="Wingdings" panose="05000000000000000000" pitchFamily="2" charset="2"/>
              <a:buChar char="ü"/>
              <a:defRPr/>
            </a:pPr>
            <a:r>
              <a:rPr lang="fr-FR" sz="2000" kern="100" dirty="0">
                <a:latin typeface="Calibri" panose="020F0502020204030204" pitchFamily="34" charset="0"/>
                <a:ea typeface="Aptos" panose="020B0004020202020204" pitchFamily="34" charset="0"/>
                <a:cs typeface="Arial" panose="020B0604020202020204" pitchFamily="34" charset="0"/>
              </a:rPr>
              <a:t>Les règles scientifiques pour les émissions directes du producteur (Bilan carbone, GHG </a:t>
            </a:r>
            <a:r>
              <a:rPr lang="fr-FR" sz="2000" kern="100" dirty="0" err="1">
                <a:latin typeface="Calibri" panose="020F0502020204030204" pitchFamily="34" charset="0"/>
                <a:ea typeface="Aptos" panose="020B0004020202020204" pitchFamily="34" charset="0"/>
                <a:cs typeface="Arial" panose="020B0604020202020204" pitchFamily="34" charset="0"/>
              </a:rPr>
              <a:t>protocol</a:t>
            </a:r>
            <a:r>
              <a:rPr lang="fr-FR" sz="2000" kern="100" dirty="0">
                <a:latin typeface="Calibri" panose="020F0502020204030204" pitchFamily="34" charset="0"/>
                <a:ea typeface="Aptos" panose="020B0004020202020204" pitchFamily="34" charset="0"/>
                <a:cs typeface="Arial" panose="020B0604020202020204" pitchFamily="34" charset="0"/>
              </a:rPr>
              <a:t>)</a:t>
            </a:r>
          </a:p>
          <a:p>
            <a:pPr marL="800100" lvl="1" indent="-342900" algn="just">
              <a:buFont typeface="Wingdings" panose="05000000000000000000" pitchFamily="2" charset="2"/>
              <a:buChar char="ü"/>
              <a:defRPr/>
            </a:pPr>
            <a:r>
              <a:rPr lang="fr-FR" sz="2000" kern="100" dirty="0">
                <a:latin typeface="Calibri" panose="020F0502020204030204" pitchFamily="34" charset="0"/>
                <a:ea typeface="Aptos" panose="020B0004020202020204" pitchFamily="34" charset="0"/>
                <a:cs typeface="Arial" panose="020B0604020202020204" pitchFamily="34" charset="0"/>
              </a:rPr>
              <a:t>Des références externes fiables (Facteur d’émission de fournisseurs suivant ces règles, ou des Comptes nationaux carbone ou de bases reconnues type ADEME)</a:t>
            </a:r>
          </a:p>
          <a:p>
            <a:pPr marL="800100" lvl="1" indent="-342900" algn="just">
              <a:buFont typeface="Wingdings" panose="05000000000000000000" pitchFamily="2" charset="2"/>
              <a:buChar char="ü"/>
              <a:defRPr/>
            </a:pPr>
            <a:r>
              <a:rPr lang="fr-FR" sz="2000" kern="100" dirty="0">
                <a:latin typeface="Calibri" panose="020F0502020204030204" pitchFamily="34" charset="0"/>
                <a:ea typeface="Aptos" panose="020B0004020202020204" pitchFamily="34" charset="0"/>
                <a:cs typeface="Arial" panose="020B0604020202020204" pitchFamily="34" charset="0"/>
              </a:rPr>
              <a:t>Les quantités et imputations des comptabilités générale et analytique du producteur</a:t>
            </a:r>
          </a:p>
          <a:p>
            <a:pPr lvl="0">
              <a:defRPr/>
            </a:pPr>
            <a:endParaRPr lang="fr-FR" sz="800" kern="100" dirty="0">
              <a:solidFill>
                <a:prstClr val="black"/>
              </a:solidFill>
              <a:latin typeface="Calibri" panose="020F0502020204030204" pitchFamily="34" charset="0"/>
              <a:cs typeface="Arial" panose="020B0604020202020204" pitchFamily="34" charset="0"/>
            </a:endParaRPr>
          </a:p>
          <a:p>
            <a:pPr lvl="0">
              <a:defRPr/>
            </a:pPr>
            <a:r>
              <a:rPr lang="fr-FR" sz="2000" dirty="0">
                <a:solidFill>
                  <a:prstClr val="black"/>
                </a:solidFill>
              </a:rPr>
              <a:t>Cette reprise des choix du comptable monétaire amène Simplicité, Rigueur, </a:t>
            </a:r>
            <a:r>
              <a:rPr lang="fr-FR" sz="2000" dirty="0" err="1">
                <a:solidFill>
                  <a:prstClr val="black"/>
                </a:solidFill>
              </a:rPr>
              <a:t>Auditabilité</a:t>
            </a:r>
            <a:endParaRPr lang="fr-FR" sz="2000" dirty="0">
              <a:solidFill>
                <a:prstClr val="black"/>
              </a:solidFill>
            </a:endParaRPr>
          </a:p>
          <a:p>
            <a:pPr algn="just">
              <a:defRPr/>
            </a:pPr>
            <a:endParaRPr lang="fr-FR" sz="2000" kern="100" dirty="0">
              <a:latin typeface="Calibri" panose="020F0502020204030204" pitchFamily="34" charset="0"/>
              <a:ea typeface="Aptos" panose="020B00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9C255D44-6F0C-5EA5-980D-0DCA3021C9AB}"/>
              </a:ext>
            </a:extLst>
          </p:cNvPr>
          <p:cNvSpPr txBox="1"/>
          <p:nvPr/>
        </p:nvSpPr>
        <p:spPr>
          <a:xfrm>
            <a:off x="676195" y="401666"/>
            <a:ext cx="10958757" cy="461665"/>
          </a:xfrm>
          <a:prstGeom prst="rect">
            <a:avLst/>
          </a:prstGeom>
          <a:noFill/>
        </p:spPr>
        <p:txBody>
          <a:bodyPr wrap="square">
            <a:spAutoFit/>
          </a:bodyPr>
          <a:lstStyle/>
          <a:p>
            <a:pPr lvl="0">
              <a:defRPr/>
            </a:pPr>
            <a:r>
              <a:rPr lang="fr-FR" sz="2400" b="1" dirty="0">
                <a:solidFill>
                  <a:prstClr val="black"/>
                </a:solidFill>
                <a:latin typeface="Calibri" panose="020F0502020204030204"/>
              </a:rPr>
              <a:t>L’intérêt </a:t>
            </a:r>
            <a:r>
              <a:rPr lang="fr-FR" sz="2400" b="1" dirty="0">
                <a:solidFill>
                  <a:prstClr val="black"/>
                </a:solidFill>
              </a:rPr>
              <a:t>pour les producteurs </a:t>
            </a:r>
            <a:r>
              <a:rPr lang="fr-FR" sz="2400" b="1" dirty="0">
                <a:solidFill>
                  <a:prstClr val="black"/>
                </a:solidFill>
                <a:latin typeface="Calibri" panose="020F0502020204030204"/>
              </a:rPr>
              <a:t>de calculer et transmettre leurs facteurs d’émission</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18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6EC607-1051-1C77-D0E8-248CBE2B1DD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EE3CE52-8F8F-5D20-D928-9DACF54F6BB4}"/>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255AD48E-5EE1-14B7-3184-482E80220325}"/>
              </a:ext>
            </a:extLst>
          </p:cNvPr>
          <p:cNvPicPr>
            <a:picLocks noChangeAspect="1"/>
          </p:cNvPicPr>
          <p:nvPr/>
        </p:nvPicPr>
        <p:blipFill>
          <a:blip r:embed="rId3"/>
          <a:stretch>
            <a:fillRect/>
          </a:stretch>
        </p:blipFill>
        <p:spPr>
          <a:xfrm>
            <a:off x="527869" y="5696607"/>
            <a:ext cx="1892276" cy="759727"/>
          </a:xfrm>
          <a:prstGeom prst="rect">
            <a:avLst/>
          </a:prstGeom>
        </p:spPr>
      </p:pic>
      <p:sp>
        <p:nvSpPr>
          <p:cNvPr id="5" name="ZoneTexte 4">
            <a:extLst>
              <a:ext uri="{FF2B5EF4-FFF2-40B4-BE49-F238E27FC236}">
                <a16:creationId xmlns:a16="http://schemas.microsoft.com/office/drawing/2014/main" id="{5095CEB9-9C4D-BEB8-5C79-1D6AEB8615D0}"/>
              </a:ext>
            </a:extLst>
          </p:cNvPr>
          <p:cNvSpPr txBox="1"/>
          <p:nvPr/>
        </p:nvSpPr>
        <p:spPr>
          <a:xfrm>
            <a:off x="572262" y="583971"/>
            <a:ext cx="11007251" cy="2901243"/>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fr-FR" sz="2400" b="1" kern="0" dirty="0">
                <a:solidFill>
                  <a:prstClr val="black"/>
                </a:solidFill>
                <a:latin typeface="Calibri" panose="020F0502020204030204"/>
                <a:ea typeface="Aptos" panose="020B0004020202020204" pitchFamily="34" charset="0"/>
                <a:cs typeface="Times New Roman" panose="02020603050405020304" pitchFamily="18" charset="0"/>
              </a:rPr>
              <a:t>Deux messages généraux</a:t>
            </a:r>
            <a:endParaRPr kumimoji="0" lang="fr-FR" sz="24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fr-FR" sz="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a:p>
            <a:pPr marL="457200" marR="0" lvl="0" indent="-457200" algn="l" defTabSz="914400" rtl="0" eaLnBrk="1" fontAlgn="auto" latinLnBrk="0" hangingPunct="1">
              <a:lnSpc>
                <a:spcPct val="115000"/>
              </a:lnSpc>
              <a:spcBef>
                <a:spcPts val="0"/>
              </a:spcBef>
              <a:spcAft>
                <a:spcPts val="800"/>
              </a:spcAft>
              <a:buClrTx/>
              <a:buSzTx/>
              <a:buFont typeface="+mj-lt"/>
              <a:buAutoNum type="arabicPeriod"/>
              <a:tabLst/>
              <a:defRPr/>
            </a:pPr>
            <a:r>
              <a:rPr lang="fr-FR" sz="2400" kern="0" dirty="0">
                <a:solidFill>
                  <a:prstClr val="black"/>
                </a:solidFill>
                <a:latin typeface="Calibri" panose="020F0502020204030204"/>
                <a:ea typeface="Times New Roman" panose="02020603050405020304" pitchFamily="18" charset="0"/>
                <a:cs typeface="Aptos" panose="020B0004020202020204" pitchFamily="34" charset="0"/>
              </a:rPr>
              <a:t>Calculer et transmettre l’émission de</a:t>
            </a:r>
            <a:r>
              <a:rPr kumimoji="0" lang="fr-FR"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a:t>
            </a:r>
            <a:r>
              <a:rPr kumimoji="0" lang="fr-FR" sz="24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Aptos" panose="020B0004020202020204" pitchFamily="34" charset="0"/>
              </a:rPr>
              <a:t>Gaz à effet de serre</a:t>
            </a:r>
            <a:r>
              <a:rPr kumimoji="0" lang="fr-FR"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a:t>
            </a:r>
            <a:r>
              <a:rPr kumimoji="0" lang="fr-FR" sz="24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associée à chaque offre est indispensable au succès de la</a:t>
            </a:r>
            <a:r>
              <a:rPr kumimoji="0" lang="fr-FR"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a:t>
            </a:r>
            <a:r>
              <a:rPr kumimoji="0" lang="fr-FR" sz="2400" b="1" i="0" u="none" strike="noStrike" kern="0" cap="none" spc="0" normalizeH="0" baseline="0" noProof="0" dirty="0">
                <a:ln>
                  <a:noFill/>
                </a:ln>
                <a:solidFill>
                  <a:prstClr val="black"/>
                </a:solidFill>
                <a:effectLst/>
                <a:highlight>
                  <a:srgbClr val="FFFF00"/>
                </a:highlight>
                <a:uLnTx/>
                <a:uFillTx/>
                <a:latin typeface="Calibri" panose="020F0502020204030204"/>
                <a:ea typeface="Times New Roman" panose="02020603050405020304" pitchFamily="18" charset="0"/>
                <a:cs typeface="Aptos" panose="020B0004020202020204" pitchFamily="34" charset="0"/>
              </a:rPr>
              <a:t>transition</a:t>
            </a:r>
            <a:endParaRPr kumimoji="0" lang="fr-FR" sz="2400" b="1" i="0" u="none" strike="noStrike" kern="100" cap="none" spc="0" normalizeH="0" baseline="0" noProof="0" dirty="0">
              <a:ln>
                <a:noFill/>
              </a:ln>
              <a:solidFill>
                <a:prstClr val="black"/>
              </a:solidFill>
              <a:effectLst/>
              <a:highlight>
                <a:srgbClr val="FFFF00"/>
              </a:highlight>
              <a:uLnTx/>
              <a:uFillTx/>
              <a:latin typeface="Calibri" panose="020F0502020204030204"/>
              <a:ea typeface="Aptos" panose="020B0004020202020204" pitchFamily="34" charset="0"/>
              <a:cs typeface="Times New Roman" panose="02020603050405020304" pitchFamily="18" charset="0"/>
            </a:endParaRPr>
          </a:p>
          <a:p>
            <a:pPr marL="457200" marR="0" lvl="0" indent="-457200" algn="l" defTabSz="914400" rtl="0" eaLnBrk="1" fontAlgn="auto" latinLnBrk="0" hangingPunct="1">
              <a:lnSpc>
                <a:spcPct val="115000"/>
              </a:lnSpc>
              <a:spcBef>
                <a:spcPts val="0"/>
              </a:spcBef>
              <a:spcAft>
                <a:spcPts val="800"/>
              </a:spcAft>
              <a:buClrTx/>
              <a:buSzTx/>
              <a:buFont typeface="+mj-lt"/>
              <a:buAutoNum type="arabicPeriod"/>
              <a:tabLst/>
              <a:defRPr/>
            </a:pPr>
            <a:r>
              <a:rPr lang="fr-FR" sz="2400" kern="0" dirty="0">
                <a:solidFill>
                  <a:prstClr val="black"/>
                </a:solidFill>
                <a:latin typeface="Calibri" panose="020F0502020204030204"/>
                <a:ea typeface="Times New Roman" panose="02020603050405020304" pitchFamily="18" charset="0"/>
                <a:cs typeface="Aptos" panose="020B0004020202020204" pitchFamily="34" charset="0"/>
              </a:rPr>
              <a:t>U</a:t>
            </a:r>
            <a:r>
              <a:rPr kumimoji="0" lang="fr-FR"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n producteur s’approprie facilement cette bonne pratique en s’appuyant sur ses comptes, </a:t>
            </a:r>
            <a:r>
              <a:rPr lang="fr-FR" sz="2400" kern="0" dirty="0">
                <a:solidFill>
                  <a:prstClr val="black"/>
                </a:solidFill>
                <a:latin typeface="Calibri" panose="020F0502020204030204"/>
                <a:ea typeface="Times New Roman" panose="02020603050405020304" pitchFamily="18" charset="0"/>
                <a:cs typeface="Aptos" panose="020B0004020202020204" pitchFamily="34" charset="0"/>
              </a:rPr>
              <a:t>pour</a:t>
            </a:r>
            <a:r>
              <a:rPr kumimoji="0" lang="fr-FR"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améliorer la qualité de son offre et sa rentabilité </a:t>
            </a:r>
          </a:p>
          <a:p>
            <a:pPr marL="457200" marR="0" lvl="0" indent="-457200" algn="l" defTabSz="914400" rtl="0" eaLnBrk="1" fontAlgn="auto" latinLnBrk="0" hangingPunct="1">
              <a:lnSpc>
                <a:spcPct val="115000"/>
              </a:lnSpc>
              <a:spcBef>
                <a:spcPts val="0"/>
              </a:spcBef>
              <a:spcAft>
                <a:spcPts val="800"/>
              </a:spcAft>
              <a:buClrTx/>
              <a:buSzTx/>
              <a:buFont typeface="+mj-lt"/>
              <a:buAutoNum type="arabicPeriod"/>
              <a:tabLst/>
              <a:defRPr/>
            </a:pPr>
            <a:endParaRPr kumimoji="0" lang="fr-FR" sz="8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51826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8CB98A-AD4A-19FF-68DC-75567F063B52}"/>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3742C9D-9324-108C-9BFE-5F1DFEB29AB1}"/>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7BC23B7D-3698-DFFF-19BA-25FD5590FEB5}"/>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6" name="ZoneTexte 5">
            <a:extLst>
              <a:ext uri="{FF2B5EF4-FFF2-40B4-BE49-F238E27FC236}">
                <a16:creationId xmlns:a16="http://schemas.microsoft.com/office/drawing/2014/main" id="{EACEA44F-11CF-944C-52F1-22F4258A63D5}"/>
              </a:ext>
            </a:extLst>
          </p:cNvPr>
          <p:cNvSpPr txBox="1"/>
          <p:nvPr/>
        </p:nvSpPr>
        <p:spPr>
          <a:xfrm>
            <a:off x="609954" y="203094"/>
            <a:ext cx="1046648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La Transmission du Contenu Carbone valorise le Produit</a:t>
            </a:r>
          </a:p>
        </p:txBody>
      </p:sp>
      <p:sp>
        <p:nvSpPr>
          <p:cNvPr id="2" name="ZoneTexte 1">
            <a:extLst>
              <a:ext uri="{FF2B5EF4-FFF2-40B4-BE49-F238E27FC236}">
                <a16:creationId xmlns:a16="http://schemas.microsoft.com/office/drawing/2014/main" id="{4B2AEC27-53AF-0C7A-48CB-5E3EA09AFD9A}"/>
              </a:ext>
            </a:extLst>
          </p:cNvPr>
          <p:cNvSpPr txBox="1"/>
          <p:nvPr/>
        </p:nvSpPr>
        <p:spPr>
          <a:xfrm>
            <a:off x="1413153" y="1034091"/>
            <a:ext cx="7559445" cy="1477328"/>
          </a:xfrm>
          <a:prstGeom prst="rect">
            <a:avLst/>
          </a:prstGeom>
          <a:solidFill>
            <a:schemeClr val="bg1"/>
          </a:solid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Prix HT							 216,00 €</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Prélèvement sécurisé par CB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Solde exigible 						  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Contenu carbone du service*		3,366 kg </a:t>
            </a:r>
            <a:r>
              <a:rPr kumimoji="0" lang="fr-FR" sz="1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éq</a:t>
            </a:r>
            <a:r>
              <a:rPr kumimoji="0" lang="fr-FR"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r-FR" sz="18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Arial" panose="020B0604020202020204" pitchFamily="34" charset="0"/>
              </a:rPr>
              <a:t>CO</a:t>
            </a:r>
            <a:r>
              <a:rPr kumimoji="0" lang="fr-FR" sz="1800" b="1" i="0" u="none" strike="noStrike" kern="100" cap="none" spc="0" normalizeH="0" baseline="-25000" noProof="0" dirty="0">
                <a:ln>
                  <a:noFill/>
                </a:ln>
                <a:solidFill>
                  <a:prstClr val="black"/>
                </a:solidFill>
                <a:effectLst/>
                <a:uLnTx/>
                <a:uFillTx/>
                <a:latin typeface="Calibri" panose="020F0502020204030204" pitchFamily="34" charset="0"/>
                <a:ea typeface="Aptos" panose="020B0004020202020204" pitchFamily="34" charset="0"/>
                <a:cs typeface="Arial" panose="020B0604020202020204" pitchFamily="34" charset="0"/>
              </a:rPr>
              <a:t>2</a:t>
            </a:r>
            <a:endParaRPr kumimoji="0" lang="fr-FR" sz="18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4480C428-9E6B-095D-49EC-93697E1AA80A}"/>
              </a:ext>
            </a:extLst>
          </p:cNvPr>
          <p:cNvSpPr txBox="1"/>
          <p:nvPr/>
        </p:nvSpPr>
        <p:spPr>
          <a:xfrm>
            <a:off x="838195" y="3035156"/>
            <a:ext cx="10515610" cy="2246769"/>
          </a:xfrm>
          <a:prstGeom prst="rect">
            <a:avLst/>
          </a:prstGeom>
          <a:noFill/>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Le contenu carbone du produit, </a:t>
            </a:r>
            <a:r>
              <a:rPr kumimoji="0" lang="fr-FR" sz="200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bien ou</a:t>
            </a:r>
            <a:r>
              <a:rPr lang="fr-FR" sz="2000" dirty="0">
                <a:solidFill>
                  <a:srgbClr val="0070C0"/>
                </a:solidFill>
                <a:latin typeface="Calibri" panose="020F0502020204030204" pitchFamily="34" charset="0"/>
                <a:ea typeface="Calibri" panose="020F0502020204030204" pitchFamily="34" charset="0"/>
                <a:cs typeface="Arial" panose="020B0604020202020204" pitchFamily="34" charset="0"/>
              </a:rPr>
              <a:t> </a:t>
            </a:r>
            <a:r>
              <a:rPr kumimoji="0" lang="fr-FR" sz="200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service, </a:t>
            </a: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est le total des émissions de gaz à effet de serre nécessaires à sa production, selon une mesure simple, rigoureuse et comparable </a:t>
            </a:r>
            <a:r>
              <a:rPr lang="fr-FR" sz="2000" dirty="0">
                <a:solidFill>
                  <a:srgbClr val="0070C0"/>
                </a:solidFill>
                <a:latin typeface="Calibri" panose="020F0502020204030204" pitchFamily="34" charset="0"/>
                <a:ea typeface="Calibri" panose="020F0502020204030204" pitchFamily="34" charset="0"/>
                <a:cs typeface="Arial" panose="020B0604020202020204" pitchFamily="34" charset="0"/>
              </a:rPr>
              <a:t>:</a:t>
            </a: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la comptabilité</a:t>
            </a:r>
            <a:r>
              <a:rPr kumimoji="0" lang="fr-FR" sz="2000" b="0"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carbone cumulative</a:t>
            </a: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a:t>
            </a:r>
          </a:p>
          <a:p>
            <a:pPr lvl="0">
              <a:defRPr/>
            </a:pP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Nous participons à </a:t>
            </a:r>
            <a:r>
              <a:rPr kumimoji="0" lang="fr-FR"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la </a:t>
            </a:r>
            <a:r>
              <a:rPr lang="fr-FR" sz="2000" b="1" dirty="0">
                <a:solidFill>
                  <a:srgbClr val="0070C0"/>
                </a:solidFill>
                <a:latin typeface="Calibri" panose="020F0502020204030204" pitchFamily="34" charset="0"/>
                <a:ea typeface="Calibri" panose="020F0502020204030204" pitchFamily="34" charset="0"/>
                <a:cs typeface="Arial" panose="020B0604020202020204" pitchFamily="34" charset="0"/>
              </a:rPr>
              <a:t>bonne pratique </a:t>
            </a:r>
            <a:r>
              <a:rPr kumimoji="0" lang="fr-FR" sz="2000" b="1" i="1"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hlinkClick r:id="rId4"/>
              </a:rPr>
              <a:t>Label Transmission</a:t>
            </a:r>
            <a:r>
              <a:rPr kumimoji="0" lang="fr-FR" sz="2000" b="1" i="0"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r-FR"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la prise en compte du contenu carbone de nos fournisseurs et la transmission à </a:t>
            </a:r>
            <a:r>
              <a:rPr lang="fr-FR" sz="2000" b="1" dirty="0">
                <a:solidFill>
                  <a:srgbClr val="0070C0"/>
                </a:solidFill>
                <a:latin typeface="Calibri" panose="020F0502020204030204" pitchFamily="34" charset="0"/>
                <a:ea typeface="Calibri" panose="020F0502020204030204" pitchFamily="34" charset="0"/>
                <a:cs typeface="Arial" panose="020B0604020202020204" pitchFamily="34" charset="0"/>
              </a:rPr>
              <a:t>nos</a:t>
            </a:r>
            <a:r>
              <a:rPr kumimoji="0" lang="fr-FR"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clients du contenu carbone de ce qu’ils achètent</a:t>
            </a: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Elle</a:t>
            </a:r>
            <a:r>
              <a:rPr kumimoji="0" lang="fr-FR" sz="2000" b="0" i="0" u="none" strike="noStrike" kern="1200" cap="none" spc="0" normalizeH="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rend carbone-efficaces les organisations qui participent, réduit le coût de leur transition et celui de LA transition. Vous pouvez participer aussi.</a:t>
            </a:r>
          </a:p>
        </p:txBody>
      </p:sp>
    </p:spTree>
    <p:extLst>
      <p:ext uri="{BB962C8B-B14F-4D97-AF65-F5344CB8AC3E}">
        <p14:creationId xmlns:p14="http://schemas.microsoft.com/office/powerpoint/2010/main" val="37608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9CCF08-51EA-E282-769A-9E181B2438C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6DABC5D-5718-7984-67A9-AB2B35D965BF}"/>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F967202A-34C2-89E3-BBAC-E7357E46901C}"/>
              </a:ext>
            </a:extLst>
          </p:cNvPr>
          <p:cNvPicPr>
            <a:picLocks noChangeAspect="1"/>
          </p:cNvPicPr>
          <p:nvPr/>
        </p:nvPicPr>
        <p:blipFill>
          <a:blip r:embed="rId3"/>
          <a:stretch>
            <a:fillRect/>
          </a:stretch>
        </p:blipFill>
        <p:spPr>
          <a:xfrm>
            <a:off x="527869" y="5696607"/>
            <a:ext cx="1892276" cy="759727"/>
          </a:xfrm>
          <a:prstGeom prst="rect">
            <a:avLst/>
          </a:prstGeom>
        </p:spPr>
      </p:pic>
      <p:sp>
        <p:nvSpPr>
          <p:cNvPr id="5" name="ZoneTexte 4">
            <a:extLst>
              <a:ext uri="{FF2B5EF4-FFF2-40B4-BE49-F238E27FC236}">
                <a16:creationId xmlns:a16="http://schemas.microsoft.com/office/drawing/2014/main" id="{F557AA73-0053-0F18-68B1-E28C337F98B9}"/>
              </a:ext>
            </a:extLst>
          </p:cNvPr>
          <p:cNvSpPr txBox="1"/>
          <p:nvPr/>
        </p:nvSpPr>
        <p:spPr>
          <a:xfrm>
            <a:off x="572262" y="583971"/>
            <a:ext cx="11007251"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fr-FR" sz="2400" b="1"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Arbitrage </a:t>
            </a:r>
            <a:r>
              <a:rPr kumimoji="0" lang="fr-FR" sz="2400" b="1"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entre </a:t>
            </a:r>
            <a:r>
              <a:rPr lang="fr-FR" sz="2400" b="1"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‘prix’ et ‘</a:t>
            </a:r>
            <a:r>
              <a:rPr kumimoji="0" lang="fr-FR" sz="2400" b="1"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émission’ sur les achats, les process et les ventes</a:t>
            </a:r>
            <a:endPar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87C598B1-01DC-A588-6407-75E4218E611C}"/>
              </a:ext>
            </a:extLst>
          </p:cNvPr>
          <p:cNvSpPr txBox="1"/>
          <p:nvPr/>
        </p:nvSpPr>
        <p:spPr>
          <a:xfrm>
            <a:off x="7341118" y="1809261"/>
            <a:ext cx="1433469" cy="400110"/>
          </a:xfrm>
          <a:prstGeom prst="rect">
            <a:avLst/>
          </a:prstGeom>
          <a:solidFill>
            <a:schemeClr val="bg1">
              <a:lumMod val="75000"/>
            </a:schemeClr>
          </a:solidFill>
        </p:spPr>
        <p:txBody>
          <a:bodyPr wrap="none" rtlCol="0">
            <a:spAutoFit/>
          </a:bodyPr>
          <a:lstStyle/>
          <a:p>
            <a:r>
              <a:rPr lang="fr-FR" sz="2000" b="1" dirty="0"/>
              <a:t>Qualité prix</a:t>
            </a:r>
          </a:p>
        </p:txBody>
      </p:sp>
      <p:sp>
        <p:nvSpPr>
          <p:cNvPr id="10" name="ZoneTexte 9">
            <a:extLst>
              <a:ext uri="{FF2B5EF4-FFF2-40B4-BE49-F238E27FC236}">
                <a16:creationId xmlns:a16="http://schemas.microsoft.com/office/drawing/2014/main" id="{DC66767F-854E-FBF5-DF57-B66A90EEACD9}"/>
              </a:ext>
            </a:extLst>
          </p:cNvPr>
          <p:cNvSpPr txBox="1"/>
          <p:nvPr/>
        </p:nvSpPr>
        <p:spPr>
          <a:xfrm>
            <a:off x="9171848" y="1809261"/>
            <a:ext cx="1967270" cy="400110"/>
          </a:xfrm>
          <a:prstGeom prst="rect">
            <a:avLst/>
          </a:prstGeom>
          <a:solidFill>
            <a:schemeClr val="accent6">
              <a:lumMod val="20000"/>
              <a:lumOff val="80000"/>
            </a:schemeClr>
          </a:solidFill>
        </p:spPr>
        <p:txBody>
          <a:bodyPr wrap="none" rtlCol="0">
            <a:spAutoFit/>
          </a:bodyPr>
          <a:lstStyle/>
          <a:p>
            <a:r>
              <a:rPr lang="fr-FR" sz="2000" b="1" dirty="0"/>
              <a:t>Qualité émission</a:t>
            </a:r>
          </a:p>
        </p:txBody>
      </p:sp>
      <p:sp>
        <p:nvSpPr>
          <p:cNvPr id="11" name="ZoneTexte 10">
            <a:extLst>
              <a:ext uri="{FF2B5EF4-FFF2-40B4-BE49-F238E27FC236}">
                <a16:creationId xmlns:a16="http://schemas.microsoft.com/office/drawing/2014/main" id="{50C899AB-2BA9-5DA3-5B5E-B5DB9768E414}"/>
              </a:ext>
            </a:extLst>
          </p:cNvPr>
          <p:cNvSpPr txBox="1"/>
          <p:nvPr/>
        </p:nvSpPr>
        <p:spPr>
          <a:xfrm>
            <a:off x="835019" y="1809261"/>
            <a:ext cx="242374" cy="400110"/>
          </a:xfrm>
          <a:prstGeom prst="rect">
            <a:avLst/>
          </a:prstGeom>
          <a:noFill/>
        </p:spPr>
        <p:txBody>
          <a:bodyPr wrap="none" rtlCol="0">
            <a:spAutoFit/>
          </a:bodyPr>
          <a:lstStyle/>
          <a:p>
            <a:r>
              <a:rPr lang="fr-FR" sz="2000" dirty="0"/>
              <a:t> </a:t>
            </a:r>
          </a:p>
        </p:txBody>
      </p:sp>
      <p:sp>
        <p:nvSpPr>
          <p:cNvPr id="12" name="ZoneTexte 11">
            <a:extLst>
              <a:ext uri="{FF2B5EF4-FFF2-40B4-BE49-F238E27FC236}">
                <a16:creationId xmlns:a16="http://schemas.microsoft.com/office/drawing/2014/main" id="{CCDA1521-7650-37E9-FC77-5627B6528152}"/>
              </a:ext>
            </a:extLst>
          </p:cNvPr>
          <p:cNvSpPr txBox="1"/>
          <p:nvPr/>
        </p:nvSpPr>
        <p:spPr>
          <a:xfrm>
            <a:off x="7488570" y="2319894"/>
            <a:ext cx="415498" cy="2554545"/>
          </a:xfrm>
          <a:prstGeom prst="rect">
            <a:avLst/>
          </a:prstGeom>
          <a:solidFill>
            <a:schemeClr val="bg1">
              <a:lumMod val="75000"/>
            </a:schemeClr>
          </a:solidFill>
        </p:spPr>
        <p:txBody>
          <a:bodyPr wrap="none" rtlCol="0">
            <a:spAutoFit/>
          </a:bodyPr>
          <a:lstStyle/>
          <a:p>
            <a:endParaRPr lang="fr-FR" sz="2000" b="1" dirty="0"/>
          </a:p>
          <a:p>
            <a:endParaRPr lang="fr-FR" sz="2000" b="1" dirty="0"/>
          </a:p>
          <a:p>
            <a:endParaRPr lang="fr-FR" sz="2000" b="1" dirty="0"/>
          </a:p>
          <a:p>
            <a:endParaRPr lang="fr-FR" sz="2000" b="1" dirty="0"/>
          </a:p>
          <a:p>
            <a:endParaRPr lang="fr-FR" sz="2000" b="1" dirty="0"/>
          </a:p>
          <a:p>
            <a:endParaRPr lang="fr-FR" sz="2000" b="1" dirty="0"/>
          </a:p>
          <a:p>
            <a:endParaRPr lang="fr-FR" sz="2000" b="1" dirty="0"/>
          </a:p>
          <a:p>
            <a:r>
              <a:rPr lang="fr-FR" sz="2000" b="1" dirty="0"/>
              <a:t>    </a:t>
            </a:r>
          </a:p>
        </p:txBody>
      </p:sp>
      <p:sp>
        <p:nvSpPr>
          <p:cNvPr id="13" name="ZoneTexte 12">
            <a:extLst>
              <a:ext uri="{FF2B5EF4-FFF2-40B4-BE49-F238E27FC236}">
                <a16:creationId xmlns:a16="http://schemas.microsoft.com/office/drawing/2014/main" id="{CEA1FAFF-D6CD-D946-4BDA-B8C5ECBAE401}"/>
              </a:ext>
            </a:extLst>
          </p:cNvPr>
          <p:cNvSpPr txBox="1"/>
          <p:nvPr/>
        </p:nvSpPr>
        <p:spPr>
          <a:xfrm>
            <a:off x="8276101" y="3858776"/>
            <a:ext cx="357790" cy="1015663"/>
          </a:xfrm>
          <a:prstGeom prst="rect">
            <a:avLst/>
          </a:prstGeom>
          <a:solidFill>
            <a:schemeClr val="accent6">
              <a:lumMod val="20000"/>
              <a:lumOff val="80000"/>
            </a:schemeClr>
          </a:solidFill>
        </p:spPr>
        <p:txBody>
          <a:bodyPr wrap="none" rtlCol="0">
            <a:spAutoFit/>
          </a:bodyPr>
          <a:lstStyle/>
          <a:p>
            <a:r>
              <a:rPr lang="fr-FR" sz="2000" b="1" dirty="0"/>
              <a:t>   </a:t>
            </a:r>
          </a:p>
          <a:p>
            <a:endParaRPr lang="fr-FR" sz="2000" b="1" dirty="0"/>
          </a:p>
          <a:p>
            <a:endParaRPr lang="fr-FR" sz="2000" b="1" dirty="0"/>
          </a:p>
        </p:txBody>
      </p:sp>
      <p:sp>
        <p:nvSpPr>
          <p:cNvPr id="14" name="ZoneTexte 13">
            <a:extLst>
              <a:ext uri="{FF2B5EF4-FFF2-40B4-BE49-F238E27FC236}">
                <a16:creationId xmlns:a16="http://schemas.microsoft.com/office/drawing/2014/main" id="{1E4F75F0-6396-A4B2-DD37-52C0351AED35}"/>
              </a:ext>
            </a:extLst>
          </p:cNvPr>
          <p:cNvSpPr txBox="1"/>
          <p:nvPr/>
        </p:nvSpPr>
        <p:spPr>
          <a:xfrm>
            <a:off x="7272587" y="4874439"/>
            <a:ext cx="1751698" cy="400110"/>
          </a:xfrm>
          <a:prstGeom prst="rect">
            <a:avLst/>
          </a:prstGeom>
          <a:noFill/>
        </p:spPr>
        <p:txBody>
          <a:bodyPr wrap="none" rtlCol="0">
            <a:spAutoFit/>
          </a:bodyPr>
          <a:lstStyle/>
          <a:p>
            <a:r>
              <a:rPr lang="fr-FR" sz="2000" b="1" dirty="0"/>
              <a:t>AUJOURD’HUI </a:t>
            </a:r>
          </a:p>
        </p:txBody>
      </p:sp>
      <p:sp>
        <p:nvSpPr>
          <p:cNvPr id="15" name="ZoneTexte 14">
            <a:extLst>
              <a:ext uri="{FF2B5EF4-FFF2-40B4-BE49-F238E27FC236}">
                <a16:creationId xmlns:a16="http://schemas.microsoft.com/office/drawing/2014/main" id="{43CA9DD7-EB8F-6762-1D06-ABFF56FD7F7C}"/>
              </a:ext>
            </a:extLst>
          </p:cNvPr>
          <p:cNvSpPr txBox="1"/>
          <p:nvPr/>
        </p:nvSpPr>
        <p:spPr>
          <a:xfrm>
            <a:off x="9287463" y="4874439"/>
            <a:ext cx="1884555" cy="400110"/>
          </a:xfrm>
          <a:prstGeom prst="rect">
            <a:avLst/>
          </a:prstGeom>
          <a:noFill/>
        </p:spPr>
        <p:txBody>
          <a:bodyPr wrap="none" rtlCol="0">
            <a:spAutoFit/>
          </a:bodyPr>
          <a:lstStyle/>
          <a:p>
            <a:r>
              <a:rPr lang="fr-FR" sz="2000" b="1" dirty="0"/>
              <a:t>APRES DEMAIN </a:t>
            </a:r>
          </a:p>
        </p:txBody>
      </p:sp>
      <p:sp>
        <p:nvSpPr>
          <p:cNvPr id="16" name="ZoneTexte 15">
            <a:extLst>
              <a:ext uri="{FF2B5EF4-FFF2-40B4-BE49-F238E27FC236}">
                <a16:creationId xmlns:a16="http://schemas.microsoft.com/office/drawing/2014/main" id="{36A53C41-F86D-B316-D21E-599CDDF3F38C}"/>
              </a:ext>
            </a:extLst>
          </p:cNvPr>
          <p:cNvSpPr txBox="1"/>
          <p:nvPr/>
        </p:nvSpPr>
        <p:spPr>
          <a:xfrm>
            <a:off x="9637039" y="3858775"/>
            <a:ext cx="415498" cy="1015663"/>
          </a:xfrm>
          <a:prstGeom prst="rect">
            <a:avLst/>
          </a:prstGeom>
          <a:solidFill>
            <a:schemeClr val="bg1">
              <a:lumMod val="75000"/>
            </a:schemeClr>
          </a:solidFill>
        </p:spPr>
        <p:txBody>
          <a:bodyPr wrap="none" rtlCol="0">
            <a:spAutoFit/>
          </a:bodyPr>
          <a:lstStyle/>
          <a:p>
            <a:endParaRPr lang="fr-FR" sz="2000" b="1" dirty="0"/>
          </a:p>
          <a:p>
            <a:endParaRPr lang="fr-FR" sz="2000" b="1" dirty="0"/>
          </a:p>
          <a:p>
            <a:r>
              <a:rPr lang="fr-FR" sz="2000" b="1" dirty="0"/>
              <a:t>    </a:t>
            </a:r>
          </a:p>
        </p:txBody>
      </p:sp>
      <p:sp>
        <p:nvSpPr>
          <p:cNvPr id="17" name="ZoneTexte 16">
            <a:extLst>
              <a:ext uri="{FF2B5EF4-FFF2-40B4-BE49-F238E27FC236}">
                <a16:creationId xmlns:a16="http://schemas.microsoft.com/office/drawing/2014/main" id="{E0549963-09C5-613B-723A-0CAEE32AC107}"/>
              </a:ext>
            </a:extLst>
          </p:cNvPr>
          <p:cNvSpPr txBox="1"/>
          <p:nvPr/>
        </p:nvSpPr>
        <p:spPr>
          <a:xfrm>
            <a:off x="10366862" y="2319894"/>
            <a:ext cx="357790" cy="2554545"/>
          </a:xfrm>
          <a:prstGeom prst="rect">
            <a:avLst/>
          </a:prstGeom>
          <a:solidFill>
            <a:schemeClr val="accent6">
              <a:lumMod val="20000"/>
              <a:lumOff val="80000"/>
            </a:schemeClr>
          </a:solidFill>
        </p:spPr>
        <p:txBody>
          <a:bodyPr wrap="none" rtlCol="0">
            <a:spAutoFit/>
          </a:bodyPr>
          <a:lstStyle/>
          <a:p>
            <a:r>
              <a:rPr lang="fr-FR" sz="2000" b="1" dirty="0"/>
              <a:t>   </a:t>
            </a:r>
          </a:p>
          <a:p>
            <a:endParaRPr lang="fr-FR" sz="2000" b="1" dirty="0"/>
          </a:p>
          <a:p>
            <a:endParaRPr lang="fr-FR" sz="2000" b="1" dirty="0"/>
          </a:p>
          <a:p>
            <a:endParaRPr lang="fr-FR" sz="2000" b="1" dirty="0"/>
          </a:p>
          <a:p>
            <a:endParaRPr lang="fr-FR" sz="2000" b="1" dirty="0"/>
          </a:p>
          <a:p>
            <a:endParaRPr lang="fr-FR" sz="2000" b="1" dirty="0"/>
          </a:p>
          <a:p>
            <a:endParaRPr lang="fr-FR" sz="2000" b="1" dirty="0"/>
          </a:p>
          <a:p>
            <a:endParaRPr lang="fr-FR" sz="2000" b="1" dirty="0"/>
          </a:p>
        </p:txBody>
      </p:sp>
      <p:sp>
        <p:nvSpPr>
          <p:cNvPr id="18" name="ZoneTexte 17">
            <a:extLst>
              <a:ext uri="{FF2B5EF4-FFF2-40B4-BE49-F238E27FC236}">
                <a16:creationId xmlns:a16="http://schemas.microsoft.com/office/drawing/2014/main" id="{3F86493B-6E89-8C92-2A90-479701FA3A18}"/>
              </a:ext>
            </a:extLst>
          </p:cNvPr>
          <p:cNvSpPr txBox="1"/>
          <p:nvPr/>
        </p:nvSpPr>
        <p:spPr>
          <a:xfrm>
            <a:off x="632275" y="1884389"/>
            <a:ext cx="5747736" cy="3231654"/>
          </a:xfrm>
          <a:prstGeom prst="rect">
            <a:avLst/>
          </a:prstGeom>
          <a:noFill/>
        </p:spPr>
        <p:txBody>
          <a:bodyPr wrap="square" rtlCol="0">
            <a:spAutoFit/>
          </a:bodyPr>
          <a:lstStyle/>
          <a:p>
            <a:pPr lvl="0"/>
            <a:r>
              <a:rPr lang="fr-FR" sz="2000" dirty="0">
                <a:solidFill>
                  <a:prstClr val="black"/>
                </a:solidFill>
              </a:rPr>
              <a:t>L’importance respective des deux qualités varie selon les produits et les clients </a:t>
            </a:r>
          </a:p>
          <a:p>
            <a:pPr lvl="0"/>
            <a:endParaRPr lang="fr-FR" sz="800" dirty="0">
              <a:solidFill>
                <a:prstClr val="black"/>
              </a:solidFill>
            </a:endParaRPr>
          </a:p>
          <a:p>
            <a:pPr lvl="0"/>
            <a:r>
              <a:rPr lang="fr-FR" sz="2000" dirty="0"/>
              <a:t>La tendance sera à l’importance croissante de la qualité émission : mix concurrence / réglementation</a:t>
            </a:r>
          </a:p>
          <a:p>
            <a:endParaRPr lang="fr-FR" sz="800" dirty="0"/>
          </a:p>
          <a:p>
            <a:r>
              <a:rPr lang="fr-FR" sz="2000" dirty="0"/>
              <a:t>Le producteur retrouve les facteurs de l’arbitrage Qualité / Prix avec la quantification</a:t>
            </a:r>
          </a:p>
          <a:p>
            <a:r>
              <a:rPr lang="fr-FR" sz="2000" dirty="0"/>
              <a:t>	-Point de différenciation fort ou faible ?</a:t>
            </a:r>
          </a:p>
          <a:p>
            <a:r>
              <a:rPr lang="fr-FR" sz="2000" dirty="0"/>
              <a:t>	-Choix de la sur ou de la sous-qualité ?</a:t>
            </a:r>
          </a:p>
          <a:p>
            <a:endParaRPr lang="fr-FR" sz="800" dirty="0"/>
          </a:p>
          <a:p>
            <a:r>
              <a:rPr lang="fr-FR" sz="2000" dirty="0"/>
              <a:t>Et la nécessité d’un suivi de la compétitivité carbone</a:t>
            </a:r>
          </a:p>
        </p:txBody>
      </p:sp>
    </p:spTree>
    <p:extLst>
      <p:ext uri="{BB962C8B-B14F-4D97-AF65-F5344CB8AC3E}">
        <p14:creationId xmlns:p14="http://schemas.microsoft.com/office/powerpoint/2010/main" val="383770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p:bldP spid="12" grpId="0" animBg="1"/>
      <p:bldP spid="13" grpId="0" animBg="1"/>
      <p:bldP spid="14" grpId="0"/>
      <p:bldP spid="15" grpId="0"/>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16F7C8-4A9F-5D5B-1EA0-9F201453537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AE80EC8-DC42-45D8-3AA6-E60B12AF2586}"/>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B02D997E-1F2F-389E-DEA7-37B271330254}"/>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6A8A8150-1246-635A-E899-FD02229A1DD1}"/>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fr-FR" sz="2400" b="1" kern="0" dirty="0">
                <a:solidFill>
                  <a:prstClr val="black"/>
                </a:solidFill>
                <a:latin typeface="Calibri" panose="020F0502020204030204" pitchFamily="34" charset="0"/>
                <a:ea typeface="Times New Roman" panose="02020603050405020304" pitchFamily="18" charset="0"/>
              </a:rPr>
              <a:t>Le suivi de </a:t>
            </a:r>
            <a:r>
              <a:rPr kumimoji="0" lang="fr-FR" sz="24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la compétitivité carbone de la production et du produit</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57313943-9C9C-A61E-C62F-D9E039EAF9D7}"/>
              </a:ext>
            </a:extLst>
          </p:cNvPr>
          <p:cNvSpPr txBox="1"/>
          <p:nvPr/>
        </p:nvSpPr>
        <p:spPr>
          <a:xfrm>
            <a:off x="527869" y="1415100"/>
            <a:ext cx="10944292" cy="2451953"/>
          </a:xfrm>
          <a:prstGeom prst="rect">
            <a:avLst/>
          </a:prstGeom>
          <a:noFill/>
        </p:spPr>
        <p:txBody>
          <a:bodyPr wrap="square">
            <a:spAutoFit/>
          </a:bodyPr>
          <a:lstStyle/>
          <a:p>
            <a:pPr marL="0" marR="0" lvl="0" indent="0" algn="l" defTabSz="914400" rtl="0" eaLnBrk="1" fontAlgn="auto" latinLnBrk="0" hangingPunct="1">
              <a:spcBef>
                <a:spcPts val="0"/>
              </a:spcBef>
              <a:spcAft>
                <a:spcPts val="800"/>
              </a:spcAft>
              <a:buClrTx/>
              <a:buSzTx/>
              <a:buFontTx/>
              <a:buNone/>
              <a:tabLst/>
              <a:defRPr/>
            </a:pPr>
            <a:r>
              <a:rPr lang="fr-FR" sz="2000" b="1" kern="0" dirty="0">
                <a:solidFill>
                  <a:prstClr val="black"/>
                </a:solidFill>
                <a:latin typeface="Calibri" panose="020F0502020204030204" pitchFamily="34" charset="0"/>
                <a:cs typeface="Times New Roman" panose="02020603050405020304" pitchFamily="18" charset="0"/>
              </a:rPr>
              <a:t>Une mesure de l</a:t>
            </a:r>
            <a:r>
              <a:rPr lang="fr-FR" sz="2000" b="1" dirty="0">
                <a:solidFill>
                  <a:prstClr val="black"/>
                </a:solidFill>
              </a:rPr>
              <a:t>a Compétitivité Carbone de la Production ou du produit</a:t>
            </a:r>
            <a:r>
              <a:rPr lang="fr-FR" sz="2000" dirty="0">
                <a:solidFill>
                  <a:prstClr val="black"/>
                </a:solidFill>
              </a:rPr>
              <a:t> </a:t>
            </a:r>
          </a:p>
          <a:p>
            <a:pPr marL="0" marR="0" lvl="0" indent="0" algn="ctr" defTabSz="914400" rtl="0" eaLnBrk="1" fontAlgn="auto" latinLnBrk="0" hangingPunct="1">
              <a:spcBef>
                <a:spcPts val="0"/>
              </a:spcBef>
              <a:spcAft>
                <a:spcPts val="800"/>
              </a:spcAft>
              <a:buClrTx/>
              <a:buSzTx/>
              <a:buFontTx/>
              <a:buNone/>
              <a:tabLst/>
              <a:defRPr/>
            </a:pPr>
            <a:r>
              <a:rPr lang="fr-FR" sz="2000" dirty="0">
                <a:solidFill>
                  <a:prstClr val="black"/>
                </a:solidFill>
              </a:rPr>
              <a:t>Quantité vendue x (Facteur d’émission de Référence – Facteur d’émission du produit)</a:t>
            </a:r>
          </a:p>
          <a:p>
            <a:pPr marL="0" marR="0" lvl="0" indent="0" algn="l" defTabSz="914400" rtl="0" eaLnBrk="1" fontAlgn="auto" latinLnBrk="0" hangingPunct="1">
              <a:spcBef>
                <a:spcPts val="0"/>
              </a:spcBef>
              <a:spcAft>
                <a:spcPts val="800"/>
              </a:spcAft>
              <a:buClrTx/>
              <a:buSzTx/>
              <a:buFontTx/>
              <a:buNone/>
              <a:tabLst/>
              <a:defRPr/>
            </a:pPr>
            <a:r>
              <a:rPr lang="fr-FR" sz="2000" dirty="0">
                <a:solidFill>
                  <a:prstClr val="black"/>
                </a:solidFill>
              </a:rPr>
              <a:t>La référence est le Facteur d’émission de produits concurrents, répondant au même besoin</a:t>
            </a:r>
          </a:p>
          <a:p>
            <a:pPr marL="0" marR="0" lvl="0" indent="0" algn="ctr" defTabSz="914400" rtl="0" eaLnBrk="1" fontAlgn="auto" latinLnBrk="0" hangingPunct="1">
              <a:spcBef>
                <a:spcPts val="0"/>
              </a:spcBef>
              <a:spcAft>
                <a:spcPts val="800"/>
              </a:spcAft>
              <a:buClrTx/>
              <a:buSzTx/>
              <a:buFontTx/>
              <a:buNone/>
              <a:tabLst/>
              <a:defRPr/>
            </a:pPr>
            <a:r>
              <a:rPr lang="fr-FR" sz="2000" i="1" dirty="0">
                <a:solidFill>
                  <a:prstClr val="black"/>
                </a:solidFill>
              </a:rPr>
              <a:t>Une référence possible : la moyenne de la branche, dans les Comptes nationaux carbone INSEE</a:t>
            </a:r>
          </a:p>
          <a:p>
            <a:pPr marL="0" marR="0" lvl="0" indent="0" algn="ctr" defTabSz="914400" rtl="0" eaLnBrk="1" fontAlgn="auto" latinLnBrk="0" hangingPunct="1">
              <a:spcBef>
                <a:spcPts val="0"/>
              </a:spcBef>
              <a:spcAft>
                <a:spcPts val="800"/>
              </a:spcAft>
              <a:buClrTx/>
              <a:buSzTx/>
              <a:buFontTx/>
              <a:buNone/>
              <a:tabLst/>
              <a:defRPr/>
            </a:pPr>
            <a:r>
              <a:rPr lang="fr-FR" sz="2000" i="1" dirty="0">
                <a:solidFill>
                  <a:prstClr val="black"/>
                </a:solidFill>
              </a:rPr>
              <a:t>Autre référence : la base de facteurs d’émission type de l’ADEME</a:t>
            </a:r>
          </a:p>
          <a:p>
            <a:pPr lvl="0">
              <a:defRPr/>
            </a:pPr>
            <a:endParaRPr lang="fr-FR" sz="2000" i="1" kern="0" dirty="0">
              <a:solidFill>
                <a:prstClr val="black"/>
              </a:solidFill>
              <a:latin typeface="Calibri" panose="020F0502020204030204" pitchFamily="34" charset="0"/>
              <a:ea typeface="Aptos" panose="020B000402020202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F8FF07C1-BDD1-29F0-05C3-05BF1419CDAD}"/>
              </a:ext>
            </a:extLst>
          </p:cNvPr>
          <p:cNvSpPr txBox="1"/>
          <p:nvPr/>
        </p:nvSpPr>
        <p:spPr>
          <a:xfrm>
            <a:off x="5696056" y="4253959"/>
            <a:ext cx="4099586" cy="461665"/>
          </a:xfrm>
          <a:prstGeom prst="rect">
            <a:avLst/>
          </a:prstGeom>
          <a:solidFill>
            <a:schemeClr val="bg1"/>
          </a:solidFill>
          <a:ln w="76200">
            <a:noFill/>
          </a:ln>
        </p:spPr>
        <p:txBody>
          <a:bodyPr wrap="square" rtlCol="0">
            <a:spAutoFit/>
          </a:bodyPr>
          <a:lstStyle/>
          <a:p>
            <a:pPr lvl="0" algn="ctr">
              <a:defRPr/>
            </a:pPr>
            <a:r>
              <a:rPr lang="fr-FR" sz="2400" b="1" kern="0" dirty="0">
                <a:solidFill>
                  <a:srgbClr val="0070C0"/>
                </a:solidFill>
                <a:ea typeface="Aptos" panose="020B0004020202020204" pitchFamily="34" charset="0"/>
                <a:cs typeface="Times New Roman" panose="02020603050405020304" pitchFamily="18" charset="0"/>
              </a:rPr>
              <a:t>Question ou remarque ?</a:t>
            </a:r>
          </a:p>
        </p:txBody>
      </p:sp>
    </p:spTree>
    <p:extLst>
      <p:ext uri="{BB962C8B-B14F-4D97-AF65-F5344CB8AC3E}">
        <p14:creationId xmlns:p14="http://schemas.microsoft.com/office/powerpoint/2010/main" val="134501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D29F46-DBAF-93A1-255E-290B4260C3A2}"/>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B9009B3-0392-4692-17D5-DCC7A984A15B}"/>
              </a:ext>
            </a:extLst>
          </p:cNvPr>
          <p:cNvSpPr txBox="1"/>
          <p:nvPr/>
        </p:nvSpPr>
        <p:spPr>
          <a:xfrm>
            <a:off x="551241" y="1202477"/>
            <a:ext cx="11007251" cy="3785652"/>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Résumé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kern="0" dirty="0">
              <a:solidFill>
                <a:srgbClr val="0070C0"/>
              </a:solidFill>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La même</a:t>
            </a:r>
            <a:r>
              <a:rPr kumimoji="0" lang="fr-FR" sz="2400" b="1" i="0" u="none" strike="noStrike" kern="0" cap="none" spc="0" normalizeH="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 approche carbone</a:t>
            </a: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 cumulative à partir des comptes financiers calcul</a:t>
            </a:r>
            <a:r>
              <a:rPr kumimoji="0" lang="fr-FR" sz="2400" b="1" i="0" u="none" strike="noStrike" kern="0" cap="none" spc="0" normalizeH="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e la qualité ‘rendement carbone du financement’ d’une production à côté de sa qualité ‘rendement monétaire’</a:t>
            </a:r>
            <a:endParaRPr lang="fr-FR" sz="2400" b="1" kern="0" dirty="0">
              <a:solidFill>
                <a:srgbClr val="0070C0"/>
              </a:solidFill>
              <a:latin typeface="Calibri" panose="020F0502020204030204"/>
              <a:ea typeface="Aptos" panose="020B0004020202020204" pitchFamily="34" charset="0"/>
              <a:cs typeface="Times New Roman" panose="02020603050405020304" pitchFamily="18" charset="0"/>
            </a:endParaRPr>
          </a:p>
          <a:p>
            <a:pPr marL="800100" lvl="1" indent="-342900">
              <a:buFont typeface="Wingdings" panose="05000000000000000000" pitchFamily="2" charset="2"/>
              <a:buChar char="ü"/>
              <a:defRPr/>
            </a:pPr>
            <a:r>
              <a:rPr lang="fr-FR" sz="2400" b="1" kern="0" dirty="0">
                <a:solidFill>
                  <a:srgbClr val="0070C0"/>
                </a:solidFill>
                <a:ea typeface="Aptos" panose="020B0004020202020204" pitchFamily="34" charset="0"/>
                <a:cs typeface="Times New Roman" panose="02020603050405020304" pitchFamily="18" charset="0"/>
              </a:rPr>
              <a:t>Le producteur la surveille, l’améliore, la transmet à ses financiers</a:t>
            </a:r>
          </a:p>
          <a:p>
            <a:pPr marL="800100" lvl="1" indent="-342900">
              <a:buFont typeface="Wingdings" panose="05000000000000000000" pitchFamily="2" charset="2"/>
              <a:buChar char="ü"/>
              <a:defRPr/>
            </a:pPr>
            <a:r>
              <a:rPr lang="fr-FR" sz="2400" b="1" kern="0" dirty="0">
                <a:solidFill>
                  <a:srgbClr val="0070C0"/>
                </a:solidFill>
                <a:ea typeface="Aptos" panose="020B0004020202020204" pitchFamily="34" charset="0"/>
                <a:cs typeface="Times New Roman" panose="02020603050405020304" pitchFamily="18" charset="0"/>
              </a:rPr>
              <a:t>Le financier arbitre efficacement entre carbone et argent</a:t>
            </a:r>
          </a:p>
          <a:p>
            <a:pPr marL="800100" lvl="1" indent="-342900">
              <a:buFont typeface="Wingdings" panose="05000000000000000000" pitchFamily="2" charset="2"/>
              <a:buChar char="ü"/>
              <a:defRPr/>
            </a:pPr>
            <a:r>
              <a:rPr lang="fr-FR" sz="2400" b="1" kern="0" dirty="0">
                <a:solidFill>
                  <a:srgbClr val="0070C0"/>
                </a:solidFill>
                <a:ea typeface="Aptos" panose="020B0004020202020204" pitchFamily="34" charset="0"/>
                <a:cs typeface="Times New Roman" panose="02020603050405020304" pitchFamily="18" charset="0"/>
              </a:rPr>
              <a:t>Il transmet en aval la double rentabilité monétaire et carbone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(Restera à voir comment tout</a:t>
            </a:r>
            <a:r>
              <a:rPr kumimoji="0" lang="fr-FR" sz="2400" b="1" i="0" u="none" strike="noStrike" kern="0" cap="none" spc="0" normalizeH="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 cela se </a:t>
            </a: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met en place </a:t>
            </a:r>
            <a:r>
              <a:rPr kumimoji="0" lang="fr-FR" sz="2400" b="1" i="0" u="none" strike="noStrike" kern="0" cap="none" spc="0" normalizeH="0" baseline="0" noProof="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concrètement) </a:t>
            </a:r>
            <a:endPar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9F9B1967-DDCA-0DA9-EB0B-D8581FC51B48}"/>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AB1E7E8E-1648-3327-08FB-E51719FA9C3D}"/>
              </a:ext>
            </a:extLst>
          </p:cNvPr>
          <p:cNvPicPr>
            <a:picLocks noChangeAspect="1"/>
          </p:cNvPicPr>
          <p:nvPr/>
        </p:nvPicPr>
        <p:blipFill>
          <a:blip r:embed="rId3"/>
          <a:stretch>
            <a:fillRect/>
          </a:stretch>
        </p:blipFill>
        <p:spPr>
          <a:xfrm>
            <a:off x="527869" y="5696607"/>
            <a:ext cx="1892276" cy="759727"/>
          </a:xfrm>
          <a:prstGeom prst="rect">
            <a:avLst/>
          </a:prstGeom>
        </p:spPr>
      </p:pic>
      <p:sp>
        <p:nvSpPr>
          <p:cNvPr id="7" name="ZoneTexte 6">
            <a:extLst>
              <a:ext uri="{FF2B5EF4-FFF2-40B4-BE49-F238E27FC236}">
                <a16:creationId xmlns:a16="http://schemas.microsoft.com/office/drawing/2014/main" id="{F529A983-A987-F7BB-C841-5C5CD56AD905}"/>
              </a:ext>
            </a:extLst>
          </p:cNvPr>
          <p:cNvSpPr txBox="1"/>
          <p:nvPr/>
        </p:nvSpPr>
        <p:spPr>
          <a:xfrm>
            <a:off x="527869" y="401666"/>
            <a:ext cx="11030623" cy="461665"/>
          </a:xfrm>
          <a:prstGeom prst="rect">
            <a:avLst/>
          </a:prstGeom>
          <a:solidFill>
            <a:schemeClr val="bg1"/>
          </a:solidFill>
          <a:ln w="76200">
            <a:noFill/>
          </a:ln>
        </p:spPr>
        <p:txBody>
          <a:bodyPr wrap="square" rtlCol="0">
            <a:spAutoFit/>
          </a:bodyPr>
          <a:lstStyle/>
          <a:p>
            <a:pPr lvl="0">
              <a:lnSpc>
                <a:spcPct val="115000"/>
              </a:lnSpc>
              <a:spcAft>
                <a:spcPts val="800"/>
              </a:spcAft>
              <a:defRPr/>
            </a:pPr>
            <a:r>
              <a:rPr kumimoji="0" lang="fr-FR" sz="2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5. </a:t>
            </a:r>
            <a:r>
              <a:rPr lang="fr-FR" sz="2200" b="1" kern="0" dirty="0">
                <a:solidFill>
                  <a:prstClr val="black"/>
                </a:solidFill>
                <a:latin typeface="Calibri" panose="020F0502020204030204" pitchFamily="34" charset="0"/>
                <a:ea typeface="Times New Roman" panose="02020603050405020304" pitchFamily="18" charset="0"/>
              </a:rPr>
              <a:t>Tirer des comptes financiers le </a:t>
            </a:r>
            <a:r>
              <a:rPr kumimoji="0" lang="fr-FR" sz="22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rendement carbone de la production et de </a:t>
            </a:r>
            <a:r>
              <a:rPr kumimoji="0" lang="fr-FR" sz="22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so</a:t>
            </a:r>
            <a:r>
              <a:rPr lang="fr-FR" sz="2200" b="1" kern="0" dirty="0">
                <a:solidFill>
                  <a:prstClr val="black"/>
                </a:solidFill>
                <a:latin typeface="Calibri" panose="020F0502020204030204" pitchFamily="34" charset="0"/>
                <a:ea typeface="Times New Roman" panose="02020603050405020304" pitchFamily="18" charset="0"/>
              </a:rPr>
              <a:t>n financement</a:t>
            </a:r>
            <a:endParaRPr kumimoji="0" lang="fr-FR" sz="2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6424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0AFE5E-A0DE-1DFF-E5E6-A9071AE2AC4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BD4E6BF-C43E-0585-82EB-815F364091BE}"/>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88567327-E3C0-9C7F-0174-32D9C0FBE4F4}"/>
              </a:ext>
            </a:extLst>
          </p:cNvPr>
          <p:cNvPicPr>
            <a:picLocks noChangeAspect="1"/>
          </p:cNvPicPr>
          <p:nvPr/>
        </p:nvPicPr>
        <p:blipFill>
          <a:blip r:embed="rId3"/>
          <a:stretch>
            <a:fillRect/>
          </a:stretch>
        </p:blipFill>
        <p:spPr>
          <a:xfrm>
            <a:off x="527869" y="5696607"/>
            <a:ext cx="1892276" cy="759727"/>
          </a:xfrm>
          <a:prstGeom prst="rect">
            <a:avLst/>
          </a:prstGeom>
        </p:spPr>
      </p:pic>
      <p:sp>
        <p:nvSpPr>
          <p:cNvPr id="7" name="ZoneTexte 6">
            <a:extLst>
              <a:ext uri="{FF2B5EF4-FFF2-40B4-BE49-F238E27FC236}">
                <a16:creationId xmlns:a16="http://schemas.microsoft.com/office/drawing/2014/main" id="{EDE58AA1-D41D-28F3-9214-B85D09E4C6A8}"/>
              </a:ext>
            </a:extLst>
          </p:cNvPr>
          <p:cNvSpPr txBox="1"/>
          <p:nvPr/>
        </p:nvSpPr>
        <p:spPr>
          <a:xfrm>
            <a:off x="527869" y="1188467"/>
            <a:ext cx="10944292" cy="34983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L’économie carbone éclaire les décisions sur les financements de la production en calculant </a:t>
            </a:r>
            <a:r>
              <a:rPr lang="fr-FR" sz="2000" b="1" kern="0" dirty="0">
                <a:solidFill>
                  <a:prstClr val="black"/>
                </a:solidFill>
                <a:highlight>
                  <a:srgbClr val="FFFF00"/>
                </a:highlight>
                <a:latin typeface="Calibri" panose="020F0502020204030204" pitchFamily="34" charset="0"/>
                <a:ea typeface="Aptos" panose="020B0004020202020204" pitchFamily="34" charset="0"/>
                <a:cs typeface="Times New Roman" panose="02020603050405020304" pitchFamily="18" charset="0"/>
              </a:rPr>
              <a:t>un</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pitchFamily="34" charset="0"/>
                <a:ea typeface="Aptos" panose="020B0004020202020204" pitchFamily="34" charset="0"/>
                <a:cs typeface="Times New Roman" panose="02020603050405020304" pitchFamily="18" charset="0"/>
              </a:rPr>
              <a:t> rendement carbone de la </a:t>
            </a:r>
            <a:r>
              <a:rPr lang="fr-FR" sz="2000" b="1" kern="0" dirty="0">
                <a:solidFill>
                  <a:prstClr val="black"/>
                </a:solidFill>
                <a:highlight>
                  <a:srgbClr val="FFFF00"/>
                </a:highlight>
                <a:latin typeface="Calibri" panose="020F0502020204030204" pitchFamily="34" charset="0"/>
                <a:ea typeface="Aptos" panose="020B0004020202020204" pitchFamily="34" charset="0"/>
                <a:cs typeface="Times New Roman" panose="02020603050405020304" pitchFamily="18" charset="0"/>
              </a:rPr>
              <a:t>production et de son </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pitchFamily="34" charset="0"/>
                <a:ea typeface="Aptos" panose="020B0004020202020204" pitchFamily="34" charset="0"/>
                <a:cs typeface="Times New Roman" panose="02020603050405020304" pitchFamily="18" charset="0"/>
              </a:rPr>
              <a:t>financement</a:t>
            </a:r>
          </a:p>
          <a:p>
            <a:pPr marL="800100" lvl="1" indent="-342900">
              <a:spcAft>
                <a:spcPts val="800"/>
              </a:spcAft>
              <a:buFont typeface="Wingdings" panose="05000000000000000000" pitchFamily="2" charset="2"/>
              <a:buChar char="ü"/>
              <a:defRPr/>
            </a:pP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Le rendement (monétaire ou carbone) </a:t>
            </a:r>
            <a:r>
              <a:rPr lang="fr-FR" sz="2000" b="1"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de la production </a:t>
            </a: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 le gain qu’apportera la production (résultat monétaire ou gain carbone), rapporté à l’investissement nécessaire (sa valeur monétaire ou son Contenu carbone)</a:t>
            </a:r>
          </a:p>
          <a:p>
            <a:pPr marL="800100" lvl="1" indent="-342900">
              <a:spcAft>
                <a:spcPts val="800"/>
              </a:spcAft>
              <a:buFont typeface="Wingdings" panose="05000000000000000000" pitchFamily="2" charset="2"/>
              <a:buChar char="ü"/>
              <a:defRPr/>
            </a:pP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Le rendement (monétaire ou carbone)</a:t>
            </a:r>
            <a:r>
              <a:rPr lang="fr-FR" sz="2000" b="1"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 du financement de cette production</a:t>
            </a: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 : il reprend au prorata du financement le rendement et le transmet le long des chaines financières</a:t>
            </a:r>
          </a:p>
          <a:p>
            <a:pPr lvl="1">
              <a:spcAft>
                <a:spcPts val="800"/>
              </a:spcAft>
              <a:defRPr/>
            </a:pP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	(Contrairement au rendement monétaire, il n’est pas fait de différence entre prêt et capital) </a:t>
            </a:r>
          </a:p>
          <a:p>
            <a:pPr marL="0" marR="0" lvl="0" indent="0" algn="l" defTabSz="914400" rtl="0" eaLnBrk="1" fontAlgn="auto" latinLnBrk="0" hangingPunct="1">
              <a:lnSpc>
                <a:spcPct val="100000"/>
              </a:lnSpc>
              <a:spcBef>
                <a:spcPts val="0"/>
              </a:spcBef>
              <a:spcAft>
                <a:spcPts val="800"/>
              </a:spcAft>
              <a:buClrTx/>
              <a:buSzTx/>
              <a:buFontTx/>
              <a:buNone/>
              <a:tabLst/>
              <a:defRPr/>
            </a:pPr>
            <a:endParaRPr lang="fr-FR" sz="800" kern="0" noProof="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rPr>
              <a:t>Comment calculer ce </a:t>
            </a:r>
            <a:r>
              <a:rPr lang="fr-FR" sz="2000" b="1" dirty="0">
                <a:solidFill>
                  <a:srgbClr val="000000"/>
                </a:solidFill>
                <a:latin typeface="Calibri" panose="020F0502020204030204" pitchFamily="34" charset="0"/>
                <a:ea typeface="Times New Roman" panose="02020603050405020304" pitchFamily="18" charset="0"/>
              </a:rPr>
              <a:t>gain ou cette perte carbone de la </a:t>
            </a:r>
            <a:r>
              <a:rPr kumimoji="0" lang="fr-FR" sz="2000" b="1" i="0" u="none" strike="noStrike" kern="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productio</a:t>
            </a:r>
            <a:r>
              <a:rPr lang="fr-FR" sz="20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n ?</a:t>
            </a:r>
            <a:endPar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8BB74301-3861-F2EE-3887-B21420759384}"/>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fr-FR" sz="2400" b="1" kern="0" dirty="0">
                <a:solidFill>
                  <a:prstClr val="black"/>
                </a:solidFill>
                <a:latin typeface="Calibri" panose="020F0502020204030204" pitchFamily="34" charset="0"/>
                <a:ea typeface="Aptos" panose="020B0004020202020204" pitchFamily="34" charset="0"/>
              </a:rPr>
              <a:t>L’intérêt de la comptabilité carbone cumulative pour les financiers</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4597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2D96F8-E6B5-9E75-49AC-7615A726041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2518089-7923-3FDD-A08F-49D74561CE81}"/>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61B843AA-5448-3758-BEDE-DEB7ABC71BCE}"/>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ED40DAC9-7CA2-ADBF-11F3-E676E0605848}"/>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fr-FR" sz="2400" b="1" kern="0" dirty="0">
                <a:solidFill>
                  <a:prstClr val="black"/>
                </a:solidFill>
                <a:latin typeface="Calibri" panose="020F0502020204030204" pitchFamily="34" charset="0"/>
                <a:ea typeface="Aptos" panose="020B0004020202020204" pitchFamily="34" charset="0"/>
              </a:rPr>
              <a:t>Le gain ou de la perte carbone d’une production ou de son financement</a:t>
            </a:r>
            <a:endParaRPr kumimoji="0" lang="fr-FR"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A9FFEA16-D050-A7F0-7877-BB7F795D647F}"/>
              </a:ext>
            </a:extLst>
          </p:cNvPr>
          <p:cNvSpPr txBox="1"/>
          <p:nvPr/>
        </p:nvSpPr>
        <p:spPr>
          <a:xfrm>
            <a:off x="527869" y="1178811"/>
            <a:ext cx="10944292" cy="2144177"/>
          </a:xfrm>
          <a:prstGeom prst="rect">
            <a:avLst/>
          </a:prstGeom>
          <a:noFill/>
        </p:spPr>
        <p:txBody>
          <a:bodyPr wrap="square">
            <a:spAutoFit/>
          </a:bodyPr>
          <a:lstStyle/>
          <a:p>
            <a:pPr lvl="0">
              <a:spcAft>
                <a:spcPts val="800"/>
              </a:spcAft>
              <a:defRPr/>
            </a:pPr>
            <a:r>
              <a:rPr lang="fr-FR" sz="2000" b="1"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L</a:t>
            </a: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a compétitivité carbone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d’une production </a:t>
            </a:r>
            <a:r>
              <a:rPr lang="fr-FR" sz="2000" dirty="0">
                <a:solidFill>
                  <a:prstClr val="black"/>
                </a:solidFill>
              </a:rPr>
              <a:t>est (4) la multiplication de la Quantité vendue par l’écart entre un facteur d’émission de référence et celui de la production</a:t>
            </a:r>
          </a:p>
          <a:p>
            <a:pPr lvl="0">
              <a:spcAft>
                <a:spcPts val="800"/>
              </a:spcAft>
              <a:defRPr/>
            </a:pPr>
            <a:r>
              <a:rPr lang="fr-FR" sz="2000" b="1" dirty="0">
                <a:solidFill>
                  <a:prstClr val="black"/>
                </a:solidFill>
                <a:highlight>
                  <a:srgbClr val="FFFF00"/>
                </a:highlight>
              </a:rPr>
              <a:t>Le Gain (ou la perte) carbone d’une production</a:t>
            </a:r>
            <a:r>
              <a:rPr lang="fr-FR" sz="2000" b="1" dirty="0">
                <a:solidFill>
                  <a:prstClr val="black"/>
                </a:solidFill>
              </a:rPr>
              <a:t> </a:t>
            </a:r>
            <a:r>
              <a:rPr lang="fr-FR" sz="2000" dirty="0">
                <a:solidFill>
                  <a:prstClr val="black"/>
                </a:solidFill>
              </a:rPr>
              <a:t>est la variation de cette compétitivité carbone</a:t>
            </a:r>
            <a:endParaRPr lang="fr-FR"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800100" lvl="1" indent="-342900">
              <a:buFont typeface="Wingdings" panose="05000000000000000000" pitchFamily="2" charset="2"/>
              <a:buChar char=""/>
              <a:defRPr/>
            </a:pP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Gain carbone si le producteur réduit son Facteur d’émission et/ou augmente ses ventes d’une production compétitive carbone</a:t>
            </a:r>
            <a:endParaRPr lang="fr-FR"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800100" lvl="1" indent="-342900">
              <a:spcAft>
                <a:spcPts val="800"/>
              </a:spcAft>
              <a:buFont typeface="Wingdings" panose="05000000000000000000" pitchFamily="2" charset="2"/>
              <a:buChar char=""/>
              <a:defRPr/>
            </a:pP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Perte carbone dans les deux autres cas</a:t>
            </a:r>
          </a:p>
        </p:txBody>
      </p:sp>
      <p:sp>
        <p:nvSpPr>
          <p:cNvPr id="5" name="ZoneTexte 4">
            <a:extLst>
              <a:ext uri="{FF2B5EF4-FFF2-40B4-BE49-F238E27FC236}">
                <a16:creationId xmlns:a16="http://schemas.microsoft.com/office/drawing/2014/main" id="{A1E4AD82-D09D-098C-99AB-C48FB0AE906C}"/>
              </a:ext>
            </a:extLst>
          </p:cNvPr>
          <p:cNvSpPr txBox="1"/>
          <p:nvPr/>
        </p:nvSpPr>
        <p:spPr>
          <a:xfrm>
            <a:off x="5696056" y="4297754"/>
            <a:ext cx="4099586"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Q</a:t>
            </a:r>
            <a:r>
              <a:rPr kumimoji="0" lang="fr-FR" sz="2400" b="1" i="0" u="none" strike="noStrike" kern="0" cap="none" spc="0" normalizeH="0" baseline="0" noProof="0" dirty="0" err="1">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uestion</a:t>
            </a:r>
            <a:r>
              <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 ou remarque ?</a:t>
            </a:r>
          </a:p>
        </p:txBody>
      </p:sp>
    </p:spTree>
    <p:extLst>
      <p:ext uri="{BB962C8B-B14F-4D97-AF65-F5344CB8AC3E}">
        <p14:creationId xmlns:p14="http://schemas.microsoft.com/office/powerpoint/2010/main" val="87550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D324953-370B-49B2-911C-867F924115F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4DAE03E9-81CB-1086-A8CA-4912D9F8746C}"/>
              </a:ext>
            </a:extLst>
          </p:cNvPr>
          <p:cNvSpPr txBox="1"/>
          <p:nvPr/>
        </p:nvSpPr>
        <p:spPr>
          <a:xfrm>
            <a:off x="551241" y="1202477"/>
            <a:ext cx="11007251" cy="3046988"/>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Résumé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endParaRPr>
          </a:p>
          <a:p>
            <a:pPr fontAlgn="base"/>
            <a:r>
              <a:rPr lang="fr-FR" sz="2400" b="1" kern="0">
                <a:solidFill>
                  <a:srgbClr val="0070C0"/>
                </a:solidFill>
                <a:latin typeface="Calibri" panose="020F0502020204030204"/>
                <a:ea typeface="Aptos" panose="020B0004020202020204" pitchFamily="34" charset="0"/>
                <a:cs typeface="Times New Roman" panose="02020603050405020304" pitchFamily="18" charset="0"/>
              </a:rPr>
              <a:t>L’entreprise calcule ses facteurs d’émission comme ses prix.</a:t>
            </a:r>
          </a:p>
          <a:p>
            <a:pPr fontAlgn="base"/>
            <a:r>
              <a:rPr lang="fr-FR" sz="2400" b="1" kern="0">
                <a:solidFill>
                  <a:srgbClr val="0070C0"/>
                </a:solidFill>
                <a:latin typeface="Calibri" panose="020F0502020204030204"/>
                <a:ea typeface="Aptos" panose="020B0004020202020204" pitchFamily="34" charset="0"/>
                <a:cs typeface="Times New Roman" panose="02020603050405020304" pitchFamily="18" charset="0"/>
              </a:rPr>
              <a:t>Elle tient autant de comptes de facteur d’émission que de composantes de son prix de revient dans sa comptabilité analytique</a:t>
            </a:r>
          </a:p>
          <a:p>
            <a:pPr fontAlgn="base"/>
            <a:r>
              <a:rPr lang="fr-FR" sz="2400" b="1" kern="0">
                <a:solidFill>
                  <a:srgbClr val="0070C0"/>
                </a:solidFill>
                <a:latin typeface="Calibri" panose="020F0502020204030204"/>
                <a:ea typeface="Aptos" panose="020B0004020202020204" pitchFamily="34" charset="0"/>
                <a:cs typeface="Times New Roman" panose="02020603050405020304" pitchFamily="18" charset="0"/>
              </a:rPr>
              <a:t>Hors certains secteurs, c’est un classement de factures respectant les choix du comptable en comptabilité générale et analytique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kern="0" dirty="0">
              <a:solidFill>
                <a:srgbClr val="0070C0"/>
              </a:solidFill>
              <a:latin typeface="Calibri" panose="020F0502020204030204"/>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2B52F2C6-E24F-3778-CAAE-A35A29D4D92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E46D823D-9359-B928-E8F0-B8BE06F7490E}"/>
              </a:ext>
            </a:extLst>
          </p:cNvPr>
          <p:cNvPicPr>
            <a:picLocks noChangeAspect="1"/>
          </p:cNvPicPr>
          <p:nvPr/>
        </p:nvPicPr>
        <p:blipFill>
          <a:blip r:embed="rId3"/>
          <a:stretch>
            <a:fillRect/>
          </a:stretch>
        </p:blipFill>
        <p:spPr>
          <a:xfrm>
            <a:off x="527869" y="5696607"/>
            <a:ext cx="1892276" cy="759727"/>
          </a:xfrm>
          <a:prstGeom prst="rect">
            <a:avLst/>
          </a:prstGeom>
        </p:spPr>
      </p:pic>
      <p:sp>
        <p:nvSpPr>
          <p:cNvPr id="7" name="ZoneTexte 6">
            <a:extLst>
              <a:ext uri="{FF2B5EF4-FFF2-40B4-BE49-F238E27FC236}">
                <a16:creationId xmlns:a16="http://schemas.microsoft.com/office/drawing/2014/main" id="{AC5F1C4D-73F8-D074-62CA-FD407FC6535B}"/>
              </a:ext>
            </a:extLst>
          </p:cNvPr>
          <p:cNvSpPr txBox="1"/>
          <p:nvPr/>
        </p:nvSpPr>
        <p:spPr>
          <a:xfrm>
            <a:off x="527869" y="401666"/>
            <a:ext cx="11030623" cy="461665"/>
          </a:xfrm>
          <a:prstGeom prst="rect">
            <a:avLst/>
          </a:prstGeom>
          <a:solidFill>
            <a:schemeClr val="bg1"/>
          </a:solidFill>
          <a:ln w="76200">
            <a:noFill/>
          </a:ln>
        </p:spPr>
        <p:txBody>
          <a:bodyPr wrap="square" rtlCol="0">
            <a:spAutoFit/>
          </a:bodyPr>
          <a:lstStyle/>
          <a:p>
            <a:pPr lvl="0">
              <a:lnSpc>
                <a:spcPct val="115000"/>
              </a:lnSpc>
              <a:spcAft>
                <a:spcPts val="800"/>
              </a:spcAft>
              <a:defRPr/>
            </a:pPr>
            <a:r>
              <a:rPr lang="fr-FR" sz="2200" b="1" kern="0" dirty="0">
                <a:solidFill>
                  <a:prstClr val="black"/>
                </a:solidFill>
                <a:latin typeface="Calibri" panose="020F0502020204030204" pitchFamily="34" charset="0"/>
                <a:ea typeface="Times New Roman" panose="02020603050405020304" pitchFamily="18" charset="0"/>
              </a:rPr>
              <a:t>6</a:t>
            </a:r>
            <a:r>
              <a:rPr kumimoji="0" lang="fr-FR" sz="2200" b="1" i="0" u="none" strike="noStrike" kern="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 </a:t>
            </a:r>
            <a:r>
              <a:rPr lang="fr-FR" sz="2200" b="1" kern="0">
                <a:solidFill>
                  <a:prstClr val="black"/>
                </a:solidFill>
                <a:latin typeface="Calibri" panose="020F0502020204030204" pitchFamily="34" charset="0"/>
                <a:ea typeface="Times New Roman" panose="02020603050405020304" pitchFamily="18" charset="0"/>
              </a:rPr>
              <a:t>La tenue pratique d’un compte de facteur d’émission </a:t>
            </a:r>
            <a:endParaRPr kumimoji="0" lang="fr-FR" sz="2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1170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B456E3-560C-143D-03A8-7B8BA1A1DCB0}"/>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3833ACC-5D0D-8DBA-0E96-4113E35B1799}"/>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DA1E0848-0AF7-6B6F-DE74-A293CFD98472}"/>
              </a:ext>
            </a:extLst>
          </p:cNvPr>
          <p:cNvPicPr>
            <a:picLocks noChangeAspect="1"/>
          </p:cNvPicPr>
          <p:nvPr/>
        </p:nvPicPr>
        <p:blipFill>
          <a:blip r:embed="rId4"/>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C997F183-FA81-B4BD-3DA1-5D4F80294594}"/>
              </a:ext>
            </a:extLst>
          </p:cNvPr>
          <p:cNvSpPr txBox="1"/>
          <p:nvPr/>
        </p:nvSpPr>
        <p:spPr>
          <a:xfrm>
            <a:off x="611421" y="1104344"/>
            <a:ext cx="11170676"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La présentation s’appuie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sur un calculateur-traducteur Carbones sur factures.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C’est d’abord un outil de formation et de simulation de comment intégrer facilement en pratique les principes de la comptabilité carbone cumulative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C’est aussi un outil opérationnel de production de ses Contenus Carbone Produits pour une petite organisation</a:t>
            </a:r>
          </a:p>
          <a:p>
            <a:pPr>
              <a:defRPr/>
            </a:pPr>
            <a:endParaRPr kumimoji="0" lang="fr-FR" sz="20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lang="fr-FR" sz="2000">
                <a:solidFill>
                  <a:prstClr val="black"/>
                </a:solidFill>
              </a:rPr>
              <a:t>Il donne à l’entreprise ses facteurs d’émission et le contenu carbone de ses produits, pour améliorer sa compétitivité et pour transmettre aux clients </a:t>
            </a:r>
          </a:p>
          <a:p>
            <a:pPr>
              <a:defRPr/>
            </a:pPr>
            <a:endParaRPr kumimoji="0" lang="fr-FR"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84742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E98EF7-8EAB-F98B-2B0E-2CB411F87DA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9F42C83-C76D-4972-78EB-593E47FDCC00}"/>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06224969-68DD-8F87-1211-13390E91E7FB}"/>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C399835D-EC72-7B70-03AC-D8C318AAD7DF}"/>
              </a:ext>
            </a:extLst>
          </p:cNvPr>
          <p:cNvSpPr txBox="1"/>
          <p:nvPr/>
        </p:nvSpPr>
        <p:spPr>
          <a:xfrm>
            <a:off x="882741" y="1403286"/>
            <a:ext cx="10426517"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Principe :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L’entreprise tient autant de comptes que de composantes de son prix </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de revient dans sa comptabilité analytique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Exemple :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L’entreprise fait ses devis et rappelle sur sa facture (OU PAS) l’addition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D’un nombre d’heures facturées,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D’un montant de fournitures achetées (refacturées à l’identique ou pas)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D’un kilométrage de déplacements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Elle va tenir un compte pour chaque composante avec,</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même unité, monétaire ou physique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mêmes quantités,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En remplaçant les prix d’achat par les facteurs d’émission : du fournisseur en priorité, sinon d’un proxy public (INSEE ou ADEME)</a:t>
            </a:r>
          </a:p>
        </p:txBody>
      </p:sp>
      <p:sp>
        <p:nvSpPr>
          <p:cNvPr id="2" name="ZoneTexte 1">
            <a:extLst>
              <a:ext uri="{FF2B5EF4-FFF2-40B4-BE49-F238E27FC236}">
                <a16:creationId xmlns:a16="http://schemas.microsoft.com/office/drawing/2014/main" id="{6985F1FB-B35D-F228-F308-07052A62596A}"/>
              </a:ext>
            </a:extLst>
          </p:cNvPr>
          <p:cNvSpPr txBox="1"/>
          <p:nvPr/>
        </p:nvSpPr>
        <p:spPr>
          <a:xfrm>
            <a:off x="727036" y="456332"/>
            <a:ext cx="10182701"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Quel(s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compte</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annuel(</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 de facteur d’émission tenir</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9800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49A5A5-9BB5-9938-81AF-C9C293013EA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E127E91-24A2-BF64-CFF0-82E9C5B88FC1}"/>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F2C8ACD4-A9CB-A904-F457-3BB11F0FCFF4}"/>
              </a:ext>
            </a:extLst>
          </p:cNvPr>
          <p:cNvPicPr>
            <a:picLocks noChangeAspect="1"/>
          </p:cNvPicPr>
          <p:nvPr/>
        </p:nvPicPr>
        <p:blipFill>
          <a:blip r:embed="rId4"/>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6EA9EB20-8611-ED39-F5EC-4C9ED0E312AB}"/>
              </a:ext>
            </a:extLst>
          </p:cNvPr>
          <p:cNvSpPr txBox="1"/>
          <p:nvPr/>
        </p:nvSpPr>
        <p:spPr>
          <a:xfrm>
            <a:off x="611421" y="1104344"/>
            <a:ext cx="111706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Le Contenu Carbone de la Production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est la somme des émissions directes ajoutées (1) et du Contenu des achats de biens et services (2)</a:t>
            </a:r>
          </a:p>
        </p:txBody>
      </p:sp>
      <p:sp>
        <p:nvSpPr>
          <p:cNvPr id="7" name="ZoneTexte 6">
            <a:extLst>
              <a:ext uri="{FF2B5EF4-FFF2-40B4-BE49-F238E27FC236}">
                <a16:creationId xmlns:a16="http://schemas.microsoft.com/office/drawing/2014/main" id="{942B3D80-5634-C382-B4C6-A131114D32F4}"/>
              </a:ext>
            </a:extLst>
          </p:cNvPr>
          <p:cNvSpPr txBox="1"/>
          <p:nvPr/>
        </p:nvSpPr>
        <p:spPr>
          <a:xfrm>
            <a:off x="611421" y="1968381"/>
            <a:ext cx="10466481" cy="29854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1 Deux cas de figure pour les émissions directes ajoutées</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plus fréquent : les émissions ne sont que des combustions de combustibles carbonés (chauffage, transport…) </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Elles sont intégrées au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Contenu des achats </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de combustible (2)</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Certaines branches (chimie, élevage) ont d’autres émissions directes</a:t>
            </a: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L’organisation les fait estimer par expert (et saisit dans le calculateur)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2 Le Contenu des achats de biens et service s’appuie sur les factures d’achat de l’exercice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FC7E1EAB-AAC7-B236-5416-04F892EE7C5D}"/>
              </a:ext>
            </a:extLst>
          </p:cNvPr>
          <p:cNvSpPr txBox="1"/>
          <p:nvPr/>
        </p:nvSpPr>
        <p:spPr>
          <a:xfrm>
            <a:off x="611422" y="541079"/>
            <a:ext cx="10466480"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Le </a:t>
            </a:r>
            <a:r>
              <a:rPr lang="fr-FR" sz="2400" b="1">
                <a:solidFill>
                  <a:prstClr val="black"/>
                </a:solidFill>
                <a:latin typeface="Calibri" panose="020F0502020204030204"/>
              </a:rPr>
              <a:t>c</a:t>
            </a: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ompte de facteur d’émission recense le contenu </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carbone de la production</a:t>
            </a:r>
          </a:p>
        </p:txBody>
      </p:sp>
    </p:spTree>
    <p:extLst>
      <p:ext uri="{BB962C8B-B14F-4D97-AF65-F5344CB8AC3E}">
        <p14:creationId xmlns:p14="http://schemas.microsoft.com/office/powerpoint/2010/main" val="27364534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0F48D4-7B3A-4CD5-F382-F7EC3AD2A84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AF5161D-0B7D-8834-EA24-9A3D4745CDEC}"/>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79C851EA-55AA-1BAC-B921-E05B85F53B84}"/>
              </a:ext>
            </a:extLst>
          </p:cNvPr>
          <p:cNvPicPr>
            <a:picLocks noChangeAspect="1"/>
          </p:cNvPicPr>
          <p:nvPr/>
        </p:nvPicPr>
        <p:blipFill>
          <a:blip r:embed="rId3"/>
          <a:stretch>
            <a:fillRect/>
          </a:stretch>
        </p:blipFill>
        <p:spPr>
          <a:xfrm>
            <a:off x="527869" y="5696607"/>
            <a:ext cx="1892276" cy="759727"/>
          </a:xfrm>
          <a:prstGeom prst="rect">
            <a:avLst/>
          </a:prstGeom>
        </p:spPr>
      </p:pic>
      <p:sp>
        <p:nvSpPr>
          <p:cNvPr id="5" name="ZoneTexte 4">
            <a:extLst>
              <a:ext uri="{FF2B5EF4-FFF2-40B4-BE49-F238E27FC236}">
                <a16:creationId xmlns:a16="http://schemas.microsoft.com/office/drawing/2014/main" id="{793A40B8-82E7-8FB2-04E8-E0A012DECDD4}"/>
              </a:ext>
            </a:extLst>
          </p:cNvPr>
          <p:cNvSpPr txBox="1"/>
          <p:nvPr/>
        </p:nvSpPr>
        <p:spPr>
          <a:xfrm>
            <a:off x="592374" y="376921"/>
            <a:ext cx="11007251" cy="479541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fr-FR" sz="2400" b="1"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Une histoire en train de se construire</a:t>
            </a: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fr-FR" sz="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2012	</a:t>
            </a: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Naissance</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de </a:t>
            </a: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la</a:t>
            </a:r>
            <a:r>
              <a:rPr kumimoji="0" lang="fr-FR" sz="2000" b="1" i="0" u="none" strike="noStrike" kern="0" cap="none" spc="0" normalizeH="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Comptabilité nationale carbone,</a:t>
            </a:r>
            <a:r>
              <a:rPr kumimoji="0" lang="fr-FR" sz="2000" i="0" u="none" strike="noStrike" kern="0" cap="none" spc="0" normalizeH="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1</a:t>
            </a:r>
            <a:r>
              <a:rPr kumimoji="0" lang="fr-FR" sz="2000" i="0" u="none" strike="noStrike" kern="0" cap="none" spc="0" normalizeH="0" baseline="3000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re</a:t>
            </a:r>
            <a:r>
              <a:rPr kumimoji="0" lang="fr-FR" sz="2000" i="0" u="none" strike="noStrike" kern="0" cap="none" spc="0" normalizeH="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mesure carbone assise sur des comptes</a:t>
            </a:r>
            <a:endPar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endParaRPr>
          </a:p>
          <a:p>
            <a:pPr lvl="0">
              <a:lnSpc>
                <a:spcPct val="115000"/>
              </a:lnSpc>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2021 </a:t>
            </a: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Création </a:t>
            </a: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par des experts bénévoles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de </a:t>
            </a: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Réconcilions-nous</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(R!), ‘lobby de l’intérêt collectif’, puis 	de </a:t>
            </a:r>
            <a:r>
              <a:rPr lang="fr-FR" sz="2000" b="1"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Carbones sur factures, </a:t>
            </a: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pour clarifier la </a:t>
            </a: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‘comptabilité’ carbone</a:t>
            </a:r>
            <a:endParaRPr kumimoji="0" lang="fr-FR" sz="20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lvl="0">
              <a:lnSpc>
                <a:spcPct val="115000"/>
              </a:lnSpc>
              <a:spcAft>
                <a:spcPts val="800"/>
              </a:spcAft>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2022</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 </a:t>
            </a: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Codécouvertes indépendantes </a:t>
            </a: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d’une mesure carbone assise sur les comptes </a:t>
            </a: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dite ‘cumulative’</a:t>
            </a:r>
          </a:p>
          <a:p>
            <a:pPr lvl="2">
              <a:lnSpc>
                <a:spcPct val="115000"/>
              </a:lnSpc>
              <a:spcAft>
                <a:spcPts val="800"/>
              </a:spcAft>
              <a:defRPr/>
            </a:pPr>
            <a:r>
              <a:rPr kumimoji="0" lang="fr-FR" sz="2000" i="1" u="none" strike="noStrike" kern="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Robert Kaplan (Harvard ), Karthik Ramanna (Oxford), Ulf von </a:t>
            </a:r>
            <a:r>
              <a:rPr kumimoji="0" lang="fr-FR" sz="2000" b="0" i="1" u="none" strike="noStrike" kern="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Kalckreuth  (Bundesbank), le</a:t>
            </a:r>
            <a:r>
              <a:rPr lang="fr-FR" sz="2000" i="1" kern="0" dirty="0">
                <a:solidFill>
                  <a:prstClr val="black"/>
                </a:solidFill>
                <a:ea typeface="Aptos" panose="020B0004020202020204" pitchFamily="34" charset="0"/>
                <a:cs typeface="Times New Roman" panose="02020603050405020304" pitchFamily="18" charset="0"/>
              </a:rPr>
              <a:t> cercle Comptabilité carbone </a:t>
            </a:r>
            <a:r>
              <a:rPr kumimoji="0" lang="fr-FR" sz="2000" b="0" i="1" u="none" strike="noStrike" kern="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des </a:t>
            </a:r>
            <a:r>
              <a:rPr kumimoji="0" lang="fr-FR" sz="2000" b="0" i="1" u="none" strike="noStrike" kern="0" cap="none" spc="0" normalizeH="0" baseline="0" noProof="0" dirty="0" err="1">
                <a:ln>
                  <a:noFill/>
                </a:ln>
                <a:solidFill>
                  <a:prstClr val="black"/>
                </a:solidFill>
                <a:effectLst/>
                <a:uLnTx/>
                <a:uFillTx/>
                <a:ea typeface="Aptos" panose="020B0004020202020204" pitchFamily="34" charset="0"/>
                <a:cs typeface="Times New Roman" panose="02020603050405020304" pitchFamily="18" charset="0"/>
              </a:rPr>
              <a:t>Shifters</a:t>
            </a:r>
            <a:r>
              <a:rPr lang="fr-FR" sz="2000" i="1" kern="0" dirty="0">
                <a:solidFill>
                  <a:prstClr val="black"/>
                </a:solidFill>
                <a:ea typeface="Aptos" panose="020B0004020202020204" pitchFamily="34" charset="0"/>
                <a:cs typeface="Times New Roman" panose="02020603050405020304" pitchFamily="18" charset="0"/>
              </a:rPr>
              <a:t>,</a:t>
            </a:r>
            <a:r>
              <a:rPr kumimoji="0" lang="fr-FR" sz="2000" b="0" i="1" u="none" strike="noStrike" kern="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 Carbones sur factures …</a:t>
            </a:r>
            <a:endParaRPr kumimoji="0" lang="fr-FR" sz="2000" b="0" i="1"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fr-FR" sz="2000" b="1" kern="0" noProof="0" dirty="0">
                <a:solidFill>
                  <a:prstClr val="black"/>
                </a:solidFill>
                <a:latin typeface="Calibri" panose="020F0502020204030204" pitchFamily="34" charset="0"/>
                <a:ea typeface="Aptos" panose="020B0004020202020204" pitchFamily="34" charset="0"/>
                <a:cs typeface="Times New Roman" panose="02020603050405020304" pitchFamily="18" charset="0"/>
              </a:rPr>
              <a:t>Oct. 2025 </a:t>
            </a:r>
            <a:r>
              <a:rPr lang="fr-FR" sz="2000" kern="0" noProof="0" dirty="0">
                <a:solidFill>
                  <a:prstClr val="black"/>
                </a:solidFill>
                <a:latin typeface="Calibri" panose="020F0502020204030204" pitchFamily="34" charset="0"/>
                <a:ea typeface="Aptos" panose="020B0004020202020204" pitchFamily="34" charset="0"/>
                <a:cs typeface="Times New Roman" panose="02020603050405020304" pitchFamily="18" charset="0"/>
              </a:rPr>
              <a:t>Une coalition d’entreprises internationales lancent Carbon </a:t>
            </a:r>
            <a:r>
              <a:rPr lang="fr-FR" sz="2000" kern="0" noProof="0" dirty="0" err="1">
                <a:solidFill>
                  <a:prstClr val="black"/>
                </a:solidFill>
                <a:latin typeface="Calibri" panose="020F0502020204030204" pitchFamily="34" charset="0"/>
                <a:ea typeface="Aptos" panose="020B0004020202020204" pitchFamily="34" charset="0"/>
                <a:cs typeface="Times New Roman" panose="02020603050405020304" pitchFamily="18" charset="0"/>
              </a:rPr>
              <a:t>Measure</a:t>
            </a:r>
            <a:r>
              <a:rPr lang="fr-FR" sz="2000" kern="0" noProof="0" dirty="0">
                <a:solidFill>
                  <a:prstClr val="black"/>
                </a:solidFill>
                <a:latin typeface="Calibri" panose="020F0502020204030204" pitchFamily="34" charset="0"/>
                <a:ea typeface="Aptos" panose="020B0004020202020204" pitchFamily="34" charset="0"/>
                <a:cs typeface="Times New Roman" panose="02020603050405020304" pitchFamily="18" charset="0"/>
              </a:rPr>
              <a:t> autour de cette idée 	</a:t>
            </a: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a:t>
            </a:r>
            <a:r>
              <a:rPr lang="fr-FR" sz="2000" b="1" kern="0" noProof="0" dirty="0" err="1">
                <a:solidFill>
                  <a:prstClr val="black"/>
                </a:solidFill>
                <a:latin typeface="Calibri" panose="020F0502020204030204" pitchFamily="34" charset="0"/>
                <a:ea typeface="Aptos" panose="020B0004020202020204" pitchFamily="34" charset="0"/>
                <a:cs typeface="Times New Roman" panose="02020603050405020304" pitchFamily="18" charset="0"/>
              </a:rPr>
              <a:t>ledger</a:t>
            </a:r>
            <a:r>
              <a:rPr lang="fr-FR" sz="2000" b="1" kern="0" noProof="0" dirty="0">
                <a:solidFill>
                  <a:prstClr val="black"/>
                </a:solidFill>
                <a:latin typeface="Calibri" panose="020F0502020204030204" pitchFamily="34" charset="0"/>
                <a:ea typeface="Aptos" panose="020B0004020202020204" pitchFamily="34" charset="0"/>
                <a:cs typeface="Times New Roman" panose="02020603050405020304" pitchFamily="18" charset="0"/>
              </a:rPr>
              <a:t> </a:t>
            </a:r>
            <a:r>
              <a:rPr lang="fr-FR" sz="2000" b="1" kern="0" noProof="0" dirty="0" err="1">
                <a:solidFill>
                  <a:prstClr val="black"/>
                </a:solidFill>
                <a:latin typeface="Calibri" panose="020F0502020204030204" pitchFamily="34" charset="0"/>
                <a:ea typeface="Aptos" panose="020B0004020202020204" pitchFamily="34" charset="0"/>
                <a:cs typeface="Times New Roman" panose="02020603050405020304" pitchFamily="18" charset="0"/>
              </a:rPr>
              <a:t>based</a:t>
            </a:r>
            <a:r>
              <a:rPr lang="fr-FR" sz="2000" b="1" kern="0" noProof="0" dirty="0">
                <a:solidFill>
                  <a:prstClr val="black"/>
                </a:solidFill>
                <a:latin typeface="Calibri" panose="020F0502020204030204" pitchFamily="34" charset="0"/>
                <a:ea typeface="Aptos" panose="020B0004020202020204" pitchFamily="34" charset="0"/>
                <a:cs typeface="Times New Roman" panose="02020603050405020304" pitchFamily="18" charset="0"/>
              </a:rPr>
              <a:t> </a:t>
            </a:r>
            <a:r>
              <a:rPr lang="fr-FR" sz="2000" b="1" kern="0" noProof="0" dirty="0" err="1">
                <a:solidFill>
                  <a:prstClr val="black"/>
                </a:solidFill>
                <a:latin typeface="Calibri" panose="020F0502020204030204" pitchFamily="34" charset="0"/>
                <a:ea typeface="Aptos" panose="020B0004020202020204" pitchFamily="34" charset="0"/>
                <a:cs typeface="Times New Roman" panose="02020603050405020304" pitchFamily="18" charset="0"/>
              </a:rPr>
              <a:t>carbon</a:t>
            </a:r>
            <a:r>
              <a:rPr lang="fr-FR" sz="2000" b="1" kern="0" noProof="0" dirty="0">
                <a:solidFill>
                  <a:prstClr val="black"/>
                </a:solidFill>
                <a:latin typeface="Calibri" panose="020F0502020204030204" pitchFamily="34" charset="0"/>
                <a:ea typeface="Aptos" panose="020B0004020202020204" pitchFamily="34" charset="0"/>
                <a:cs typeface="Times New Roman" panose="02020603050405020304" pitchFamily="18" charset="0"/>
              </a:rPr>
              <a:t> </a:t>
            </a:r>
            <a:r>
              <a:rPr lang="fr-FR" sz="2000" b="1" kern="0" noProof="0" dirty="0" err="1">
                <a:solidFill>
                  <a:prstClr val="black"/>
                </a:solidFill>
                <a:latin typeface="Calibri" panose="020F0502020204030204" pitchFamily="34" charset="0"/>
                <a:ea typeface="Aptos" panose="020B0004020202020204" pitchFamily="34" charset="0"/>
                <a:cs typeface="Times New Roman" panose="02020603050405020304" pitchFamily="18" charset="0"/>
              </a:rPr>
              <a:t>measure</a:t>
            </a: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 : </a:t>
            </a:r>
            <a:r>
              <a:rPr lang="fr-FR" sz="2000" kern="0" noProof="0" dirty="0">
                <a:solidFill>
                  <a:prstClr val="black"/>
                </a:solidFill>
                <a:latin typeface="Calibri" panose="020F0502020204030204" pitchFamily="34" charset="0"/>
                <a:ea typeface="Aptos" panose="020B0004020202020204" pitchFamily="34" charset="0"/>
                <a:cs typeface="Times New Roman" panose="02020603050405020304" pitchFamily="18" charset="0"/>
              </a:rPr>
              <a:t>Air Liquide, </a:t>
            </a:r>
            <a:r>
              <a:rPr lang="fr-FR" sz="2000" kern="0" noProof="0" dirty="0" err="1">
                <a:solidFill>
                  <a:prstClr val="black"/>
                </a:solidFill>
                <a:latin typeface="Calibri" panose="020F0502020204030204" pitchFamily="34" charset="0"/>
                <a:ea typeface="Aptos" panose="020B0004020202020204" pitchFamily="34" charset="0"/>
                <a:cs typeface="Times New Roman" panose="02020603050405020304" pitchFamily="18" charset="0"/>
              </a:rPr>
              <a:t>Blackrock</a:t>
            </a:r>
            <a:r>
              <a:rPr lang="fr-FR" sz="2000" kern="0" noProof="0" dirty="0">
                <a:solidFill>
                  <a:prstClr val="black"/>
                </a:solidFill>
                <a:latin typeface="Calibri" panose="020F0502020204030204" pitchFamily="34" charset="0"/>
                <a:ea typeface="Aptos" panose="020B0004020202020204" pitchFamily="34" charset="0"/>
                <a:cs typeface="Times New Roman" panose="02020603050405020304" pitchFamily="18" charset="0"/>
              </a:rPr>
              <a:t>, Santander, BASF, Exxon…</a:t>
            </a:r>
          </a:p>
          <a:p>
            <a:pPr marL="0" marR="0" lvl="0" indent="0" algn="l" defTabSz="914400" rtl="0" eaLnBrk="1" fontAlgn="auto" latinLnBrk="0" hangingPunct="1">
              <a:lnSpc>
                <a:spcPct val="115000"/>
              </a:lnSpc>
              <a:spcBef>
                <a:spcPts val="0"/>
              </a:spcBef>
              <a:spcAft>
                <a:spcPts val="800"/>
              </a:spcAft>
              <a:buClrTx/>
              <a:buSzTx/>
              <a:buFontTx/>
              <a:buNone/>
              <a:tabLst/>
              <a:defRPr/>
            </a:pPr>
            <a:r>
              <a:rPr lang="fr-FR" sz="2000" b="1"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Novembre 2025 </a:t>
            </a:r>
            <a:r>
              <a:rPr lang="fr-FR" sz="2000" kern="0" dirty="0">
                <a:solidFill>
                  <a:prstClr val="black"/>
                </a:solidFill>
                <a:latin typeface="Calibri" panose="020F0502020204030204" pitchFamily="34" charset="0"/>
                <a:ea typeface="Aptos" panose="020B0004020202020204" pitchFamily="34" charset="0"/>
                <a:cs typeface="Times New Roman" panose="02020603050405020304" pitchFamily="18" charset="0"/>
              </a:rPr>
              <a:t>– Appel de 50 experts français</a:t>
            </a:r>
            <a:r>
              <a:rPr lang="fr-FR" sz="2000" kern="0" noProof="0" dirty="0">
                <a:solidFill>
                  <a:prstClr val="black"/>
                </a:solidFill>
                <a:latin typeface="Calibri" panose="020F0502020204030204" pitchFamily="34" charset="0"/>
                <a:ea typeface="Aptos" panose="020B0004020202020204" pitchFamily="34" charset="0"/>
                <a:cs typeface="Times New Roman" panose="02020603050405020304" pitchFamily="18" charset="0"/>
              </a:rPr>
              <a:t> à tous les pouvoirs publics pour appuyer cette bonne 	pratique : </a:t>
            </a:r>
            <a:r>
              <a:rPr lang="fr-FR" sz="2000" b="1" i="1" kern="0" noProof="0" dirty="0">
                <a:solidFill>
                  <a:prstClr val="black"/>
                </a:solidFill>
                <a:latin typeface="Calibri" panose="020F0502020204030204" pitchFamily="34" charset="0"/>
                <a:ea typeface="Aptos" panose="020B0004020202020204" pitchFamily="34" charset="0"/>
                <a:cs typeface="Times New Roman" panose="02020603050405020304" pitchFamily="18" charset="0"/>
              </a:rPr>
              <a:t>Label Transmission</a:t>
            </a:r>
            <a:endParaRPr kumimoji="0" lang="fr-FR" sz="2000" b="1" i="1"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51479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E0D4B6-C35C-C511-6700-69B53D61EB2E}"/>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94E109C-57FE-ABEC-E60A-1EF0098A57A7}"/>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518356A9-E578-0DE1-A4C8-6C140E591294}"/>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B8FCCB71-B288-0456-5CF5-65F747091466}"/>
              </a:ext>
            </a:extLst>
          </p:cNvPr>
          <p:cNvSpPr txBox="1"/>
          <p:nvPr/>
        </p:nvSpPr>
        <p:spPr>
          <a:xfrm>
            <a:off x="567547" y="287334"/>
            <a:ext cx="104664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Classement des factures d’achat </a:t>
            </a:r>
          </a:p>
        </p:txBody>
      </p:sp>
      <p:sp>
        <p:nvSpPr>
          <p:cNvPr id="2" name="ZoneTexte 1">
            <a:extLst>
              <a:ext uri="{FF2B5EF4-FFF2-40B4-BE49-F238E27FC236}">
                <a16:creationId xmlns:a16="http://schemas.microsoft.com/office/drawing/2014/main" id="{B60BB657-7B7B-9304-32AE-BB7494AB8B82}"/>
              </a:ext>
            </a:extLst>
          </p:cNvPr>
          <p:cNvSpPr txBox="1"/>
          <p:nvPr/>
        </p:nvSpPr>
        <p:spPr>
          <a:xfrm>
            <a:off x="567547" y="903731"/>
            <a:ext cx="10466481"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 partir du Grand livre, le classement se fait,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En respectant le classement par exercice du compte monétaire, y compris les immobilisations des dotations aux amortissements</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En classant les factures selon les catégories d’achat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En respectant la nomenclature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Nace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63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Enrichissements recommandés repris dans le calculateur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(énergie, produits agricoles et IAA)</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Possibilité d’affiner pour des </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intrants significatifs</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Possibilité de simplifier avec des regroupements de branches (calculateur CSF)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En distinguant les factures avec facteur d’émission du fournisseur et les factures sans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933103"/>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76C379-A1FC-7333-0E2C-9686183B248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2B0F074-9144-DA91-3142-7DDDBB662900}"/>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ECFA72DC-4F67-894D-3163-D18848301609}"/>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EE46E171-259C-70BB-A1BF-D101C50EFE3F}"/>
              </a:ext>
            </a:extLst>
          </p:cNvPr>
          <p:cNvSpPr txBox="1"/>
          <p:nvPr/>
        </p:nvSpPr>
        <p:spPr>
          <a:xfrm>
            <a:off x="594091" y="977403"/>
            <a:ext cx="10788612" cy="46166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Pourquoi ces regroupements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Ils simplifient le calcul d’une PME (ou une simulation d’une grande entreprise)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Sans dégrader la qualité des résultats (les </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achats significatifs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sont pris en compte)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Une dizaine de catégories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 quantité physique des achats des différents types </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d’énergie : Gaz</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Pétrole brut gazole ou diesel, Essence, Charbon</a:t>
            </a: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 Électricité (la convention générale est d’inclure déjà dans le Contenu Carbone d’un litre d’essence acheté le contenu de sa combustion)</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kilomètres remboursés selon le type de transport de personne (y compris indemnités kilométriques)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montant en euros des immobilisations en 4 catégories : Machines et équipements, Véhicules automobiles, Services (logiciels…), Immobiliers et gros travaux</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montant en euros de 0, 1 ou 2 catégories spécifiques propres à la branche de l’entreprise et discriminantes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montant en euros de toutes les « autres factures d’achat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1FE3BDAE-1786-58A8-392F-7F2827A9D75E}"/>
              </a:ext>
            </a:extLst>
          </p:cNvPr>
          <p:cNvSpPr txBox="1"/>
          <p:nvPr/>
        </p:nvSpPr>
        <p:spPr>
          <a:xfrm>
            <a:off x="594091" y="287334"/>
            <a:ext cx="104664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Regroupement des factures d’achat du calculateur-traducteur CSF </a:t>
            </a:r>
          </a:p>
        </p:txBody>
      </p:sp>
    </p:spTree>
    <p:extLst>
      <p:ext uri="{BB962C8B-B14F-4D97-AF65-F5344CB8AC3E}">
        <p14:creationId xmlns:p14="http://schemas.microsoft.com/office/powerpoint/2010/main" val="1061133509"/>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AE7A50-6A2D-4A17-AA7E-A73C9C726D6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8A80D08-D03B-8CDC-D434-20CB906073A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83315583-F373-AF1E-2CD1-705580019B5D}"/>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1C6DB051-B9FD-B4F4-8C0F-46B696EAFFA5}"/>
              </a:ext>
            </a:extLst>
          </p:cNvPr>
          <p:cNvSpPr txBox="1"/>
          <p:nvPr/>
        </p:nvSpPr>
        <p:spPr>
          <a:xfrm>
            <a:off x="594091" y="924363"/>
            <a:ext cx="10788612"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Ils sont utilisés quand le fournisseur n’a pas donné son Contenu Carbone (qui permet d’obtenir le facteur d’émission par division par la quantité contractuelle)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Ils sont tirés des données ADEME et des Comptes nationaux carbone INSEE par branche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Hors énergie. Comme il s’agit de moyennes, une marge de prudence (20%) a été ajoutée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calculateur les intègre automatiquement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Contenu Carbone d’achats non transmis (monétaire ou physique) =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Quantité saisie x Facteur Emission (monétaire ou physique)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Par exception : Vous devez saisir dans le calculateur-traducteur certains paramètres propres à votre branche que vous trouverez en cliquant le bouton « paramétrage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D’éventuelles catégories spécifiques d’achat à suivre, dont il faudra récupérer le facteur d’émission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facteur d’émission propre votre branche qui sera appliqué aux « autres factures d’achat »</a:t>
            </a:r>
          </a:p>
        </p:txBody>
      </p:sp>
      <p:sp>
        <p:nvSpPr>
          <p:cNvPr id="2" name="ZoneTexte 1">
            <a:extLst>
              <a:ext uri="{FF2B5EF4-FFF2-40B4-BE49-F238E27FC236}">
                <a16:creationId xmlns:a16="http://schemas.microsoft.com/office/drawing/2014/main" id="{73D8B44D-A533-CA92-236C-73FC57C81D25}"/>
              </a:ext>
            </a:extLst>
          </p:cNvPr>
          <p:cNvSpPr txBox="1"/>
          <p:nvPr/>
        </p:nvSpPr>
        <p:spPr>
          <a:xfrm>
            <a:off x="582600" y="272979"/>
            <a:ext cx="104664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Les facteurs d’émission ‘proxy’ utilisés dans le calculateur-traducteur CSF </a:t>
            </a:r>
          </a:p>
        </p:txBody>
      </p:sp>
    </p:spTree>
    <p:extLst>
      <p:ext uri="{BB962C8B-B14F-4D97-AF65-F5344CB8AC3E}">
        <p14:creationId xmlns:p14="http://schemas.microsoft.com/office/powerpoint/2010/main" val="2746314020"/>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35D038-C04F-8FB9-EF28-7BF3B4BA73F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2286ACC-6ACF-0CE5-17E6-F27DF8845D1A}"/>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347D9F5B-F360-5132-5422-56E868C07811}"/>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7" name="ZoneTexte 6">
            <a:extLst>
              <a:ext uri="{FF2B5EF4-FFF2-40B4-BE49-F238E27FC236}">
                <a16:creationId xmlns:a16="http://schemas.microsoft.com/office/drawing/2014/main" id="{8DF9E02B-34F7-7F27-364B-EB61783C886B}"/>
              </a:ext>
            </a:extLst>
          </p:cNvPr>
          <p:cNvSpPr txBox="1"/>
          <p:nvPr/>
        </p:nvSpPr>
        <p:spPr>
          <a:xfrm>
            <a:off x="567544" y="1138034"/>
            <a:ext cx="1046648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Facteur d’Emission annuel de chaque compte est calculé par le Calculateur-traducteur en divisant le Contenu Carbone de la Production de l’exercice par la quantité de l’exercice (par exemple, le nombre de km pour avoir le facteur d’émission d’un km facturé)</a:t>
            </a:r>
          </a:p>
        </p:txBody>
      </p:sp>
      <p:sp>
        <p:nvSpPr>
          <p:cNvPr id="2" name="ZoneTexte 1">
            <a:extLst>
              <a:ext uri="{FF2B5EF4-FFF2-40B4-BE49-F238E27FC236}">
                <a16:creationId xmlns:a16="http://schemas.microsoft.com/office/drawing/2014/main" id="{3182EEC9-7646-0FFF-02CD-4221730CCFEA}"/>
              </a:ext>
            </a:extLst>
          </p:cNvPr>
          <p:cNvSpPr txBox="1"/>
          <p:nvPr/>
        </p:nvSpPr>
        <p:spPr>
          <a:xfrm>
            <a:off x="567543" y="287334"/>
            <a:ext cx="10466481"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black"/>
                </a:solidFill>
                <a:effectLst/>
                <a:uLnTx/>
                <a:uFillTx/>
                <a:latin typeface="Calibri" panose="020F0502020204030204"/>
                <a:ea typeface="+mn-ea"/>
                <a:cs typeface="+mn-cs"/>
              </a:rPr>
              <a:t>Facteur d’émission annuel de vente donné par le compte</a:t>
            </a:r>
          </a:p>
        </p:txBody>
      </p:sp>
      <p:sp>
        <p:nvSpPr>
          <p:cNvPr id="3" name="ZoneTexte 2">
            <a:extLst>
              <a:ext uri="{FF2B5EF4-FFF2-40B4-BE49-F238E27FC236}">
                <a16:creationId xmlns:a16="http://schemas.microsoft.com/office/drawing/2014/main" id="{69FE9A71-F2F7-AF43-D38C-812A9A3F51C9}"/>
              </a:ext>
            </a:extLst>
          </p:cNvPr>
          <p:cNvSpPr txBox="1"/>
          <p:nvPr/>
        </p:nvSpPr>
        <p:spPr>
          <a:xfrm>
            <a:off x="567547" y="3656921"/>
            <a:ext cx="10466481" cy="1261884"/>
          </a:xfrm>
          <a:prstGeom prst="rect">
            <a:avLst/>
          </a:prstGeom>
          <a:noFill/>
        </p:spPr>
        <p:txBody>
          <a:bodyPr wrap="square">
            <a:spAutoFit/>
          </a:bodyPr>
          <a:lstStyle/>
          <a:p>
            <a:pPr lvl="0">
              <a:defRPr/>
            </a:pPr>
            <a:r>
              <a:rPr lang="fr-FR" sz="2000">
                <a:solidFill>
                  <a:prstClr val="black"/>
                </a:solidFill>
                <a:latin typeface="Calibri" panose="020F0502020204030204"/>
              </a:rPr>
              <a:t>Le facteur annuel d’émission (ou les facteurs d’émission s’il y a plusieurs composantes du prix) permet à l’entreprise de calculer le Contenu Carbone Produit de chaque vente :</a:t>
            </a:r>
          </a:p>
          <a:p>
            <a:pPr lvl="0">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Quantité (monétaire HT ou physique) x Facteur d’émission annuel du compte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2229D1C1-AF61-2B87-6654-E7916EA5908E}"/>
              </a:ext>
            </a:extLst>
          </p:cNvPr>
          <p:cNvSpPr txBox="1"/>
          <p:nvPr/>
        </p:nvSpPr>
        <p:spPr>
          <a:xfrm>
            <a:off x="567547" y="2681188"/>
            <a:ext cx="10466481" cy="430887"/>
          </a:xfrm>
          <a:prstGeom prst="rect">
            <a:avLst/>
          </a:prstGeom>
          <a:noFill/>
        </p:spPr>
        <p:txBody>
          <a:bodyPr wrap="square">
            <a:spAutoFit/>
          </a:bodyPr>
          <a:lstStyle/>
          <a:p>
            <a:pPr lvl="0">
              <a:defRPr/>
            </a:pPr>
            <a:r>
              <a:rPr lang="fr-FR" sz="2200" b="1">
                <a:solidFill>
                  <a:prstClr val="black"/>
                </a:solidFill>
                <a:latin typeface="Calibri" panose="020F0502020204030204"/>
              </a:rPr>
              <a:t>Transmission du Contenu Carbone Produit au client</a:t>
            </a:r>
            <a:endParaRPr lang="fr-FR" sz="2200" b="1" dirty="0">
              <a:solidFill>
                <a:prstClr val="black"/>
              </a:solidFill>
              <a:latin typeface="Calibri" panose="020F0502020204030204"/>
            </a:endParaRPr>
          </a:p>
        </p:txBody>
      </p:sp>
    </p:spTree>
    <p:extLst>
      <p:ext uri="{BB962C8B-B14F-4D97-AF65-F5344CB8AC3E}">
        <p14:creationId xmlns:p14="http://schemas.microsoft.com/office/powerpoint/2010/main" val="3856609912"/>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4D1D9A-246E-3261-DE0B-D34F69B613C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02C6C62-C323-0A95-5E8E-ACC76FC0D2D8}"/>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2E4A7674-4560-5768-8905-8E5F99F51059}"/>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675207A4-D4FC-1B07-CF86-51C4504CE534}"/>
              </a:ext>
            </a:extLst>
          </p:cNvPr>
          <p:cNvSpPr txBox="1"/>
          <p:nvPr/>
        </p:nvSpPr>
        <p:spPr>
          <a:xfrm>
            <a:off x="567547" y="997810"/>
            <a:ext cx="10466481"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L’entreprise doit refacturer avec ses ventes la totalité des carbones de production de l’exercice.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Elle consolide le ou les Contenus de production d’un exercice et les contenus transmis avec les ventes du même exercice pour suivre un solde annuel qui doit être le plus faible possible (mais jamais nul : le réalisé n’est jamais l’estimé)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Elle ajuste le(s) facteur(s) d’émission avec la même périodicité que ses prix, et avec la même logique : corriger l’écart accumulé entre réalisé et estimé.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Traitement par le calculateur</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Il invite à saisir le contenu des ventes transmis et fait l’ajustement du contenu de production de l’exercice suivant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 défaut, il applique le Facteur d’émission de l’exercice clôturé aux factures des 12 mois suivants et ajoute l’écart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7E623DC8-7F34-3E78-647F-79C998D4F8C3}"/>
              </a:ext>
            </a:extLst>
          </p:cNvPr>
          <p:cNvSpPr txBox="1"/>
          <p:nvPr/>
        </p:nvSpPr>
        <p:spPr>
          <a:xfrm>
            <a:off x="567547" y="337385"/>
            <a:ext cx="107836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Respect </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de l’équilibre entrée-sortie des émissions pour l’exercice </a:t>
            </a:r>
          </a:p>
        </p:txBody>
      </p:sp>
    </p:spTree>
    <p:extLst>
      <p:ext uri="{BB962C8B-B14F-4D97-AF65-F5344CB8AC3E}">
        <p14:creationId xmlns:p14="http://schemas.microsoft.com/office/powerpoint/2010/main" val="3402526132"/>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750B84-B671-E136-41DD-DBFD06BB294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A3FA9FB-3EEB-16A6-A294-E5298D6FD5FD}"/>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4C3B0B5F-4338-AB9A-C8AB-430D5E88D6CF}"/>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2" name="ZoneTexte 1">
            <a:extLst>
              <a:ext uri="{FF2B5EF4-FFF2-40B4-BE49-F238E27FC236}">
                <a16:creationId xmlns:a16="http://schemas.microsoft.com/office/drawing/2014/main" id="{7CAE1FA4-0C52-43DB-3320-FC4C9C95219C}"/>
              </a:ext>
            </a:extLst>
          </p:cNvPr>
          <p:cNvSpPr txBox="1"/>
          <p:nvPr/>
        </p:nvSpPr>
        <p:spPr>
          <a:xfrm>
            <a:off x="567545" y="286160"/>
            <a:ext cx="104664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La Compétitivité Carbone </a:t>
            </a:r>
          </a:p>
        </p:txBody>
      </p:sp>
      <p:sp>
        <p:nvSpPr>
          <p:cNvPr id="6" name="ZoneTexte 5">
            <a:extLst>
              <a:ext uri="{FF2B5EF4-FFF2-40B4-BE49-F238E27FC236}">
                <a16:creationId xmlns:a16="http://schemas.microsoft.com/office/drawing/2014/main" id="{B89202EF-9D15-FAF2-160A-BBB38EBCE56F}"/>
              </a:ext>
            </a:extLst>
          </p:cNvPr>
          <p:cNvSpPr txBox="1"/>
          <p:nvPr/>
        </p:nvSpPr>
        <p:spPr>
          <a:xfrm>
            <a:off x="567546" y="1313036"/>
            <a:ext cx="10466481"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calcul de la Compétitivité Carbone suppose de saisir une autre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Un Facteur d’Emission de référence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(qui peut être celui de la branche de l’entreprise)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Gain </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carbone et rendement carbone de la production</a:t>
            </a:r>
            <a:b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fr-FR"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Calibri" panose="020F0502020204030204"/>
                <a:ea typeface="+mn-ea"/>
                <a:cs typeface="+mn-cs"/>
              </a:rPr>
              <a:t>Nécessité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de saisir le montant des immobilisations en fin d’exercice pour le calcul du rendement carbone</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239377"/>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BE3C5B-39BA-1497-211F-5EDE370E269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D134E18-C314-3E88-59B1-FEF38A1E93B3}"/>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20E53898-2A26-9B34-CFE1-FCF14BCB3762}"/>
              </a:ext>
            </a:extLst>
          </p:cNvPr>
          <p:cNvPicPr>
            <a:picLocks noChangeAspect="1"/>
          </p:cNvPicPr>
          <p:nvPr/>
        </p:nvPicPr>
        <p:blipFill>
          <a:blip r:embed="rId4"/>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AA290016-A42B-9795-CE7A-B0302C103848}"/>
              </a:ext>
            </a:extLst>
          </p:cNvPr>
          <p:cNvSpPr txBox="1"/>
          <p:nvPr/>
        </p:nvSpPr>
        <p:spPr>
          <a:xfrm>
            <a:off x="567547" y="1069912"/>
            <a:ext cx="10466481" cy="24929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calculateur-traducteur est disponible en deux versions accessibles à tout moment par le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picto</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en bas d’écran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La version hors ligne à télécharger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est la plus souple.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La version</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en ligne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exige de préparer d’avance les données à saisir. Elle permet en fin de questionnaire d’envoyer par email les données saisies ou les résultats, à soi-même ou à un tiers de confiance pour vérification. Nous garantissons que les données saisies ne sont pas conservées, mais elles sont perdues en quittant le calculateur.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ZoneTexte 1">
            <a:extLst>
              <a:ext uri="{FF2B5EF4-FFF2-40B4-BE49-F238E27FC236}">
                <a16:creationId xmlns:a16="http://schemas.microsoft.com/office/drawing/2014/main" id="{247579D4-0E7C-A591-1A0D-0F10AC221C70}"/>
              </a:ext>
            </a:extLst>
          </p:cNvPr>
          <p:cNvSpPr txBox="1"/>
          <p:nvPr/>
        </p:nvSpPr>
        <p:spPr>
          <a:xfrm>
            <a:off x="567547" y="337385"/>
            <a:ext cx="104664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Saisies des données collectées dans le calculateur-traducteur CSF</a:t>
            </a:r>
          </a:p>
        </p:txBody>
      </p:sp>
    </p:spTree>
    <p:extLst>
      <p:ext uri="{BB962C8B-B14F-4D97-AF65-F5344CB8AC3E}">
        <p14:creationId xmlns:p14="http://schemas.microsoft.com/office/powerpoint/2010/main" val="2121617682"/>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B456E3-560C-143D-03A8-7B8BA1A1DCB0}"/>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3833ACC-5D0D-8DBA-0E96-4113E35B1799}"/>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DA1E0848-0AF7-6B6F-DE74-A293CFD98472}"/>
              </a:ext>
            </a:extLst>
          </p:cNvPr>
          <p:cNvPicPr>
            <a:picLocks noChangeAspect="1"/>
          </p:cNvPicPr>
          <p:nvPr/>
        </p:nvPicPr>
        <p:blipFill>
          <a:blip r:embed="rId4"/>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C997F183-FA81-B4BD-3DA1-5D4F80294594}"/>
              </a:ext>
            </a:extLst>
          </p:cNvPr>
          <p:cNvSpPr txBox="1"/>
          <p:nvPr/>
        </p:nvSpPr>
        <p:spPr>
          <a:xfrm>
            <a:off x="611422" y="1266203"/>
            <a:ext cx="10781792"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BASF </a:t>
            </a:r>
            <a:r>
              <a:rPr lang="fr-FR" sz="2000" dirty="0">
                <a:solidFill>
                  <a:prstClr val="black"/>
                </a:solidFill>
                <a:latin typeface="Calibri" panose="020F0502020204030204"/>
              </a:rPr>
              <a:t>le fait depuis 10 ans, ma petite entreprise depuis deux ans</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solidFill>
                <a:prstClr val="black"/>
              </a:solidFill>
              <a:latin typeface="Calibri" panose="020F0502020204030204"/>
            </a:endParaRPr>
          </a:p>
          <a:p>
            <a:pPr>
              <a:defRPr/>
            </a:pPr>
            <a:endParaRPr lang="fr-FR" sz="800" b="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lvl="1" indent="-342900">
              <a:buFont typeface="Wingdings" panose="05000000000000000000" pitchFamily="2" charset="2"/>
              <a:buChar char="ü"/>
              <a:defRPr/>
            </a:pPr>
            <a:r>
              <a:rPr lang="fr-FR" sz="2000" dirty="0">
                <a:solidFill>
                  <a:prstClr val="black"/>
                </a:solidFill>
                <a:latin typeface="Calibri" panose="020F0502020204030204"/>
              </a:rPr>
              <a:t>Avec une comptabilité analytique sur 30.000 références : c’est lourd mais BASF a les moyens</a:t>
            </a:r>
          </a:p>
          <a:p>
            <a:pPr marL="800100" lvl="1" indent="-342900">
              <a:buFont typeface="Wingdings" panose="05000000000000000000" pitchFamily="2" charset="2"/>
              <a:buChar char="ü"/>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Pour un</a:t>
            </a:r>
            <a:r>
              <a:rPr kumimoji="0" lang="fr-FR" sz="2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noProof="0">
                <a:ln>
                  <a:noFill/>
                </a:ln>
                <a:solidFill>
                  <a:prstClr val="black"/>
                </a:solidFill>
                <a:effectLst/>
                <a:uLnTx/>
                <a:uFillTx/>
                <a:latin typeface="Calibri" panose="020F0502020204030204"/>
                <a:ea typeface="+mn-ea"/>
                <a:cs typeface="+mn-cs"/>
              </a:rPr>
              <a:t>cabinet comptable : </a:t>
            </a:r>
            <a:r>
              <a:rPr lang="fr-FR" sz="2000" dirty="0">
                <a:solidFill>
                  <a:prstClr val="black"/>
                </a:solidFill>
                <a:latin typeface="Calibri" panose="020F0502020204030204"/>
              </a:rPr>
              <a:t>c’est deux heures par an avec le traducteur calculateur CSF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6C171AD7-CEC8-3F8D-33DD-C8D21260E03F}"/>
              </a:ext>
            </a:extLst>
          </p:cNvPr>
          <p:cNvSpPr txBox="1"/>
          <p:nvPr/>
        </p:nvSpPr>
        <p:spPr>
          <a:xfrm>
            <a:off x="611422" y="541079"/>
            <a:ext cx="10182701"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Ce n’est </a:t>
            </a:r>
            <a:r>
              <a:rPr lang="fr-FR" sz="2400" b="1" dirty="0">
                <a:solidFill>
                  <a:prstClr val="black"/>
                </a:solidFill>
                <a:latin typeface="Calibri" panose="020F0502020204030204"/>
              </a:rPr>
              <a:t>ni nouveau, ni compliqué</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AAAE2FA3-134A-17A4-D707-87FA4F873507}"/>
              </a:ext>
            </a:extLst>
          </p:cNvPr>
          <p:cNvSpPr txBox="1"/>
          <p:nvPr/>
        </p:nvSpPr>
        <p:spPr>
          <a:xfrm>
            <a:off x="5696056" y="4297754"/>
            <a:ext cx="4099586"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Q</a:t>
            </a:r>
            <a:r>
              <a:rPr kumimoji="0" lang="fr-FR" sz="2400" b="1" i="0" u="none" strike="noStrike" kern="0" cap="none" spc="0" normalizeH="0" baseline="0" noProof="0" dirty="0" err="1">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uestion</a:t>
            </a:r>
            <a:r>
              <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 ou remarque ?</a:t>
            </a:r>
          </a:p>
        </p:txBody>
      </p:sp>
    </p:spTree>
    <p:extLst>
      <p:ext uri="{BB962C8B-B14F-4D97-AF65-F5344CB8AC3E}">
        <p14:creationId xmlns:p14="http://schemas.microsoft.com/office/powerpoint/2010/main" val="12095081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ACFAB4-5081-02BE-D6DA-3A3A3A882E5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D0BC59B-6A54-AB7A-78B7-61DD6717AEF2}"/>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E4E6FB85-4193-0889-B08D-0B8755D7E65E}"/>
              </a:ext>
            </a:extLst>
          </p:cNvPr>
          <p:cNvPicPr>
            <a:picLocks noChangeAspect="1"/>
          </p:cNvPicPr>
          <p:nvPr/>
        </p:nvPicPr>
        <p:blipFill>
          <a:blip r:embed="rId4"/>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3E5F329E-BAE0-99B8-F8B5-F66ED1799189}"/>
              </a:ext>
            </a:extLst>
          </p:cNvPr>
          <p:cNvSpPr txBox="1"/>
          <p:nvPr/>
        </p:nvSpPr>
        <p:spPr>
          <a:xfrm>
            <a:off x="611421" y="1524754"/>
            <a:ext cx="11170676"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succès de la transition repose sur la capacité de l’humanité à changer d’habitudes efficacement et vite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Les métiers du chiffre en priorité :</a:t>
            </a:r>
            <a:r>
              <a:rPr kumimoji="0" lang="fr-FR" sz="2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ils donnent leurs repères à tous les acteurs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4BD51CB5-6428-D5B8-7503-268649051110}"/>
              </a:ext>
            </a:extLst>
          </p:cNvPr>
          <p:cNvSpPr txBox="1"/>
          <p:nvPr/>
        </p:nvSpPr>
        <p:spPr>
          <a:xfrm>
            <a:off x="440931" y="415277"/>
            <a:ext cx="11031230"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black"/>
                </a:solidFill>
                <a:effectLst/>
                <a:uLnTx/>
                <a:uFillTx/>
                <a:latin typeface="Calibri" panose="020F0502020204030204"/>
                <a:ea typeface="+mn-ea"/>
                <a:cs typeface="+mn-cs"/>
              </a:rPr>
              <a:t>L’enjeu </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passer à la pratique et calculer les facteurs d’émission de son organisation </a:t>
            </a:r>
          </a:p>
        </p:txBody>
      </p:sp>
      <p:sp>
        <p:nvSpPr>
          <p:cNvPr id="6" name="ZoneTexte 5">
            <a:extLst>
              <a:ext uri="{FF2B5EF4-FFF2-40B4-BE49-F238E27FC236}">
                <a16:creationId xmlns:a16="http://schemas.microsoft.com/office/drawing/2014/main" id="{5B0BA405-D9EE-D6FD-C08F-87661105D24A}"/>
              </a:ext>
            </a:extLst>
          </p:cNvPr>
          <p:cNvSpPr txBox="1"/>
          <p:nvPr/>
        </p:nvSpPr>
        <p:spPr>
          <a:xfrm>
            <a:off x="2950612" y="2918657"/>
            <a:ext cx="1607533" cy="1631216"/>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Comptabilité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Audit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Gestion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Finance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Economie</a:t>
            </a:r>
          </a:p>
        </p:txBody>
      </p:sp>
      <p:sp>
        <p:nvSpPr>
          <p:cNvPr id="7" name="ZoneTexte 6">
            <a:extLst>
              <a:ext uri="{FF2B5EF4-FFF2-40B4-BE49-F238E27FC236}">
                <a16:creationId xmlns:a16="http://schemas.microsoft.com/office/drawing/2014/main" id="{CD43D77B-E536-6EF8-5BD1-04326C0D830E}"/>
              </a:ext>
            </a:extLst>
          </p:cNvPr>
          <p:cNvSpPr txBox="1"/>
          <p:nvPr/>
        </p:nvSpPr>
        <p:spPr>
          <a:xfrm>
            <a:off x="4906829" y="2918657"/>
            <a:ext cx="1968951" cy="1631216"/>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Identifient aujourd’hui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leur expertise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aux calculs en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Argent</a:t>
            </a:r>
          </a:p>
        </p:txBody>
      </p:sp>
      <p:sp>
        <p:nvSpPr>
          <p:cNvPr id="9" name="ZoneTexte 8">
            <a:extLst>
              <a:ext uri="{FF2B5EF4-FFF2-40B4-BE49-F238E27FC236}">
                <a16:creationId xmlns:a16="http://schemas.microsoft.com/office/drawing/2014/main" id="{18F1795B-625C-607A-186B-112EA1FD71A9}"/>
              </a:ext>
            </a:extLst>
          </p:cNvPr>
          <p:cNvSpPr txBox="1"/>
          <p:nvPr/>
        </p:nvSpPr>
        <p:spPr>
          <a:xfrm>
            <a:off x="7224464" y="2918657"/>
            <a:ext cx="1919535" cy="1631216"/>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L’identifier</a:t>
            </a:r>
            <a:r>
              <a:rPr lang="fr-FR" sz="2000" b="1" dirty="0">
                <a:solidFill>
                  <a:prstClr val="black"/>
                </a:solidFill>
                <a:latin typeface="Calibri" panose="020F0502020204030204"/>
              </a:rPr>
              <a:t>ont</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demain aux</a:t>
            </a:r>
            <a:r>
              <a:rPr kumimoji="0" lang="fr-FR" sz="2000" b="1" i="0" u="none" strike="noStrike" kern="1200" cap="none" spc="0" normalizeH="0" noProof="0" dirty="0">
                <a:ln>
                  <a:noFill/>
                </a:ln>
                <a:solidFill>
                  <a:prstClr val="black"/>
                </a:solidFill>
                <a:effectLst/>
                <a:uLnTx/>
                <a:uFillTx/>
                <a:latin typeface="Calibri" panose="020F0502020204030204"/>
                <a:ea typeface="+mn-ea"/>
                <a:cs typeface="+mn-cs"/>
              </a:rPr>
              <a:t> calculs en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Argent </a:t>
            </a:r>
            <a:r>
              <a:rPr lang="fr-FR" sz="2000" b="1" dirty="0">
                <a:solidFill>
                  <a:prstClr val="black"/>
                </a:solidFill>
                <a:latin typeface="Calibri" panose="020F0502020204030204"/>
              </a:rPr>
              <a:t>ET</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en Emissions</a:t>
            </a:r>
          </a:p>
        </p:txBody>
      </p:sp>
      <p:sp>
        <p:nvSpPr>
          <p:cNvPr id="8" name="ZoneTexte 7">
            <a:extLst>
              <a:ext uri="{FF2B5EF4-FFF2-40B4-BE49-F238E27FC236}">
                <a16:creationId xmlns:a16="http://schemas.microsoft.com/office/drawing/2014/main" id="{653F80D0-D266-05F7-C931-5A07ADB0A773}"/>
              </a:ext>
            </a:extLst>
          </p:cNvPr>
          <p:cNvSpPr txBox="1"/>
          <p:nvPr/>
        </p:nvSpPr>
        <p:spPr>
          <a:xfrm>
            <a:off x="4927457" y="4767342"/>
            <a:ext cx="1892276" cy="707886"/>
          </a:xfrm>
          <a:prstGeom prst="rect">
            <a:avLst/>
          </a:prstGeom>
          <a:noFill/>
        </p:spPr>
        <p:txBody>
          <a:bodyPr wrap="square" rtlCol="0">
            <a:spAutoFit/>
          </a:bodyPr>
          <a:lstStyle/>
          <a:p>
            <a:pPr algn="ctr"/>
            <a:r>
              <a:rPr lang="fr-FR" sz="2000" b="1" dirty="0">
                <a:solidFill>
                  <a:srgbClr val="FF0000"/>
                </a:solidFill>
              </a:rPr>
              <a:t>C’est L’habitude à changer</a:t>
            </a:r>
          </a:p>
        </p:txBody>
      </p:sp>
      <p:sp>
        <p:nvSpPr>
          <p:cNvPr id="11" name="ZoneTexte 10">
            <a:extLst>
              <a:ext uri="{FF2B5EF4-FFF2-40B4-BE49-F238E27FC236}">
                <a16:creationId xmlns:a16="http://schemas.microsoft.com/office/drawing/2014/main" id="{A41DC455-B608-5AA8-029A-175B723792F7}"/>
              </a:ext>
            </a:extLst>
          </p:cNvPr>
          <p:cNvSpPr txBox="1"/>
          <p:nvPr/>
        </p:nvSpPr>
        <p:spPr>
          <a:xfrm>
            <a:off x="7082693" y="4782731"/>
            <a:ext cx="217692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black"/>
                </a:solidFill>
                <a:effectLst/>
                <a:uLnTx/>
                <a:uFillTx/>
                <a:latin typeface="Calibri" panose="020F0502020204030204"/>
                <a:ea typeface="+mn-ea"/>
                <a:cs typeface="+mn-cs"/>
              </a:rPr>
              <a:t>Demain c’est vous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black"/>
                </a:solidFill>
                <a:latin typeface="Calibri" panose="020F0502020204030204"/>
              </a:rPr>
              <a:t>Et</a:t>
            </a:r>
            <a:r>
              <a:rPr kumimoji="0" lang="fr-FR" b="1" i="0" u="none" strike="noStrike" kern="1200" cap="none" spc="0" normalizeH="0" baseline="0" noProof="0" dirty="0">
                <a:ln>
                  <a:noFill/>
                </a:ln>
                <a:solidFill>
                  <a:prstClr val="black"/>
                </a:solidFill>
                <a:effectLst/>
                <a:uLnTx/>
                <a:uFillTx/>
                <a:latin typeface="Calibri" panose="020F0502020204030204"/>
                <a:ea typeface="+mn-ea"/>
                <a:cs typeface="+mn-cs"/>
              </a:rPr>
              <a:t> c’est vraiment demain</a:t>
            </a:r>
          </a:p>
        </p:txBody>
      </p:sp>
    </p:spTree>
    <p:extLst>
      <p:ext uri="{BB962C8B-B14F-4D97-AF65-F5344CB8AC3E}">
        <p14:creationId xmlns:p14="http://schemas.microsoft.com/office/powerpoint/2010/main" val="30157589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316203-09A8-2163-D9FD-81F56F20C03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95E2049-B36C-0932-4479-A379BCAF1CF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004F0A2A-B595-6E34-A55E-3D3086827E48}"/>
              </a:ext>
            </a:extLst>
          </p:cNvPr>
          <p:cNvPicPr>
            <a:picLocks noChangeAspect="1"/>
          </p:cNvPicPr>
          <p:nvPr/>
        </p:nvPicPr>
        <p:blipFill>
          <a:blip r:embed="rId3"/>
          <a:stretch>
            <a:fillRect/>
          </a:stretch>
        </p:blipFill>
        <p:spPr>
          <a:xfrm>
            <a:off x="527869" y="5696607"/>
            <a:ext cx="1892276" cy="759727"/>
          </a:xfrm>
          <a:prstGeom prst="rect">
            <a:avLst/>
          </a:prstGeom>
        </p:spPr>
      </p:pic>
      <p:sp>
        <p:nvSpPr>
          <p:cNvPr id="5" name="ZoneTexte 4">
            <a:extLst>
              <a:ext uri="{FF2B5EF4-FFF2-40B4-BE49-F238E27FC236}">
                <a16:creationId xmlns:a16="http://schemas.microsoft.com/office/drawing/2014/main" id="{3108C8D1-7305-CD18-7FB9-5CF976AB2546}"/>
              </a:ext>
            </a:extLst>
          </p:cNvPr>
          <p:cNvSpPr txBox="1"/>
          <p:nvPr/>
        </p:nvSpPr>
        <p:spPr>
          <a:xfrm>
            <a:off x="5229248" y="2465797"/>
            <a:ext cx="5297213" cy="1323439"/>
          </a:xfrm>
          <a:prstGeom prst="rect">
            <a:avLst/>
          </a:prstGeom>
          <a:solidFill>
            <a:schemeClr val="bg1"/>
          </a:solidFill>
          <a:ln w="76200">
            <a:noFill/>
          </a:ln>
        </p:spPr>
        <p:txBody>
          <a:bodyPr wrap="square" rtlCol="0">
            <a:spAutoFit/>
          </a:bodyPr>
          <a:lstStyle/>
          <a:p>
            <a:pPr>
              <a:defRPr/>
            </a:pPr>
            <a:r>
              <a:rPr lang="fr-FR" sz="2400" b="1" kern="0" dirty="0">
                <a:solidFill>
                  <a:srgbClr val="0070C0"/>
                </a:solidFill>
                <a:ea typeface="Aptos" panose="020B0004020202020204" pitchFamily="34" charset="0"/>
                <a:cs typeface="Times New Roman" panose="02020603050405020304" pitchFamily="18" charset="0"/>
              </a:rPr>
              <a:t>Question ou remarque ?</a:t>
            </a:r>
          </a:p>
          <a:p>
            <a:pPr>
              <a:defRPr/>
            </a:pPr>
            <a:endParaRPr lang="fr-FR" sz="2400" b="1" kern="0" dirty="0">
              <a:solidFill>
                <a:srgbClr val="0070C0"/>
              </a:solidFill>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Merci, </a:t>
            </a: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la</a:t>
            </a:r>
            <a:r>
              <a:rPr kumimoji="0" lang="fr-FR" sz="24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rPr>
              <a:t> présentation est terminée</a:t>
            </a:r>
            <a:endParaRPr kumimoji="0" lang="fr-FR" sz="800" b="1" i="0" u="none" strike="noStrike" kern="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b="1" kern="0" dirty="0">
              <a:solidFill>
                <a:srgbClr val="0070C0"/>
              </a:solidFill>
              <a:latin typeface="Calibri" panose="020F0502020204030204"/>
              <a:ea typeface="Aptos" panose="020B000402020202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D6F3B33D-E312-374F-A473-77B2A318B12F}"/>
              </a:ext>
            </a:extLst>
          </p:cNvPr>
          <p:cNvSpPr txBox="1"/>
          <p:nvPr/>
        </p:nvSpPr>
        <p:spPr>
          <a:xfrm>
            <a:off x="930517" y="1187669"/>
            <a:ext cx="10147386" cy="400110"/>
          </a:xfrm>
          <a:prstGeom prst="rect">
            <a:avLst/>
          </a:prstGeom>
          <a:noFill/>
        </p:spPr>
        <p:txBody>
          <a:bodyPr wrap="square" rtlCol="0">
            <a:spAutoFit/>
          </a:bodyPr>
          <a:lstStyle/>
          <a:p>
            <a:r>
              <a:rPr lang="fr-FR" sz="2000" dirty="0"/>
              <a:t>Vous trouverez sur </a:t>
            </a:r>
            <a:r>
              <a:rPr lang="fr-FR" sz="2000" b="1" dirty="0"/>
              <a:t>carbones-factures.org </a:t>
            </a:r>
            <a:r>
              <a:rPr lang="fr-FR" sz="2000" dirty="0"/>
              <a:t>cette présentation et le calendrier de nos webinaires </a:t>
            </a:r>
            <a:endParaRPr lang="fr-FR" sz="2000" b="1" dirty="0"/>
          </a:p>
        </p:txBody>
      </p:sp>
    </p:spTree>
    <p:extLst>
      <p:ext uri="{BB962C8B-B14F-4D97-AF65-F5344CB8AC3E}">
        <p14:creationId xmlns:p14="http://schemas.microsoft.com/office/powerpoint/2010/main" val="342000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43B06C-50F7-6A4D-AB4C-AD654F2B045B}"/>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1DF9891D-9331-0F4B-50C5-BA97447A3453}"/>
              </a:ext>
            </a:extLst>
          </p:cNvPr>
          <p:cNvSpPr txBox="1"/>
          <p:nvPr/>
        </p:nvSpPr>
        <p:spPr>
          <a:xfrm>
            <a:off x="551241" y="1202477"/>
            <a:ext cx="11007251" cy="3785652"/>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Résumé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400" b="1" kern="0" dirty="0">
              <a:solidFill>
                <a:srgbClr val="0070C0"/>
              </a:solidFill>
              <a:latin typeface="Calibri" panose="020F0502020204030204"/>
              <a:ea typeface="Aptos" panose="020B0004020202020204" pitchFamily="34" charset="0"/>
              <a:cs typeface="Times New Roman" panose="02020603050405020304" pitchFamily="18" charset="0"/>
            </a:endParaRPr>
          </a:p>
          <a:p>
            <a:pPr>
              <a:defRPr/>
            </a:pP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Un acteur sait mesurer l’impact en argent de ses </a:t>
            </a:r>
            <a:r>
              <a:rPr lang="fr-FR" sz="2400" b="1" kern="0" dirty="0">
                <a:solidFill>
                  <a:srgbClr val="0070C0"/>
                </a:solidFill>
                <a:ea typeface="Aptos" panose="020B0004020202020204" pitchFamily="34" charset="0"/>
                <a:cs typeface="Times New Roman" panose="02020603050405020304" pitchFamily="18" charset="0"/>
              </a:rPr>
              <a:t>décisions économiques</a:t>
            </a:r>
          </a:p>
          <a:p>
            <a:pPr>
              <a:defRPr/>
            </a:pPr>
            <a:r>
              <a:rPr lang="fr-FR" sz="2400" b="1" kern="0" dirty="0">
                <a:solidFill>
                  <a:srgbClr val="0070C0"/>
                </a:solidFill>
                <a:ea typeface="Aptos" panose="020B0004020202020204" pitchFamily="34" charset="0"/>
                <a:cs typeface="Times New Roman" panose="02020603050405020304" pitchFamily="18" charset="0"/>
              </a:rPr>
              <a:t>Il n’a pas les outils pour mesurer leur impact en émission, alors qu’il faut concilier</a:t>
            </a:r>
          </a:p>
          <a:p>
            <a:pPr marL="914400" lvl="1" indent="-457200">
              <a:buFont typeface="+mj-lt"/>
              <a:buAutoNum type="arabicPeriod"/>
              <a:defRPr/>
            </a:pPr>
            <a:r>
              <a:rPr lang="fr-FR" sz="2400" b="1" kern="0" dirty="0">
                <a:solidFill>
                  <a:srgbClr val="0070C0"/>
                </a:solidFill>
                <a:ea typeface="Times New Roman" panose="02020603050405020304" pitchFamily="18" charset="0"/>
                <a:cs typeface="Times New Roman" panose="02020603050405020304" pitchFamily="18" charset="0"/>
              </a:rPr>
              <a:t>Les besoins classiques, Alimentation, Santé, Logement, Défense, …</a:t>
            </a:r>
          </a:p>
          <a:p>
            <a:pPr marL="914400" lvl="1" indent="-457200">
              <a:buFont typeface="+mj-lt"/>
              <a:buAutoNum type="arabicPeriod"/>
              <a:defRPr/>
            </a:pPr>
            <a:r>
              <a:rPr lang="fr-FR" sz="2400" b="1" kern="0" dirty="0">
                <a:solidFill>
                  <a:srgbClr val="0070C0"/>
                </a:solidFill>
                <a:ea typeface="Times New Roman" panose="02020603050405020304" pitchFamily="18" charset="0"/>
                <a:cs typeface="Times New Roman" panose="02020603050405020304" pitchFamily="18" charset="0"/>
              </a:rPr>
              <a:t>Le besoin nouveau d’une atmosphère vivable qui passe par une baisse des émissions de Gaz à effet de serre (GES) dans l’atmosphère</a:t>
            </a:r>
          </a:p>
          <a:p>
            <a:pPr>
              <a:defRPr/>
            </a:pPr>
            <a:endParaRPr lang="fr-FR" sz="2400" b="1" kern="0" dirty="0">
              <a:solidFill>
                <a:srgbClr val="0070C0"/>
              </a:solidFill>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(Restera à définir ces outils de mesure de l’impact des décisions en émissions)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00" cap="none" spc="0" normalizeH="0" baseline="0" noProof="0" dirty="0">
              <a:ln>
                <a:noFill/>
              </a:ln>
              <a:solidFill>
                <a:srgbClr val="0070C0"/>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E175655B-E176-0562-73AA-98718E1B68DE}"/>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FF31F1B7-10D1-F21B-ABE8-790501C94AF3}"/>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287C4ACA-109F-96AE-2F29-B4D7D9B15E91}"/>
              </a:ext>
            </a:extLst>
          </p:cNvPr>
          <p:cNvSpPr txBox="1"/>
          <p:nvPr/>
        </p:nvSpPr>
        <p:spPr>
          <a:xfrm>
            <a:off x="527869" y="401666"/>
            <a:ext cx="11030623" cy="495200"/>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endParaRPr kumimoji="0" lang="fr-FR" sz="2400" b="0" i="0" u="none" strike="noStrike" kern="1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4924092C-C026-6F08-234C-008BF5D74676}"/>
              </a:ext>
            </a:extLst>
          </p:cNvPr>
          <p:cNvSpPr txBox="1"/>
          <p:nvPr/>
        </p:nvSpPr>
        <p:spPr>
          <a:xfrm>
            <a:off x="569908" y="392771"/>
            <a:ext cx="8784297" cy="492122"/>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1</a:t>
            </a:r>
            <a:r>
              <a:rPr lang="fr-FR" sz="2400" b="1" kern="0" dirty="0">
                <a:solidFill>
                  <a:prstClr val="black"/>
                </a:solidFill>
                <a:ea typeface="Times New Roman" panose="02020603050405020304" pitchFamily="18" charset="0"/>
                <a:cs typeface="Times New Roman" panose="02020603050405020304" pitchFamily="18" charset="0"/>
              </a:rPr>
              <a:t> -</a:t>
            </a:r>
            <a:r>
              <a:rPr kumimoji="0" lang="fr-FR" sz="2400" b="1" i="0" u="none" strike="noStrike" kern="0" cap="none" spc="0" normalizeH="0" noProof="0" dirty="0">
                <a:ln>
                  <a:noFill/>
                </a:ln>
                <a:solidFill>
                  <a:prstClr val="black"/>
                </a:solidFill>
                <a:effectLst/>
                <a:uLnTx/>
                <a:uFillTx/>
                <a:ea typeface="Times New Roman" panose="02020603050405020304" pitchFamily="18" charset="0"/>
                <a:cs typeface="Times New Roman" panose="02020603050405020304" pitchFamily="18" charset="0"/>
              </a:rPr>
              <a:t> </a:t>
            </a:r>
            <a:r>
              <a:rPr lang="fr-FR" sz="2400" b="1" kern="0" noProof="0" dirty="0">
                <a:ea typeface="Times New Roman" panose="02020603050405020304" pitchFamily="18" charset="0"/>
                <a:cs typeface="Times New Roman" panose="02020603050405020304" pitchFamily="18" charset="0"/>
              </a:rPr>
              <a:t>Purger l</a:t>
            </a:r>
            <a:r>
              <a:rPr lang="fr-FR" sz="2400" b="1" kern="0" dirty="0">
                <a:ea typeface="Times New Roman" panose="02020603050405020304" pitchFamily="18" charset="0"/>
                <a:cs typeface="Aptos" panose="020B0004020202020204" pitchFamily="34" charset="0"/>
              </a:rPr>
              <a:t>a menace des GES</a:t>
            </a:r>
            <a:endParaRPr lang="fr-FR" sz="2400" b="1"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903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478714-8BB9-50F7-3734-B480AD7E7CD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BA28AB3-160B-8434-EA6E-CE0341510DF6}"/>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D370EC3D-172E-4D25-6A02-29C5A28F392A}"/>
              </a:ext>
            </a:extLst>
          </p:cNvPr>
          <p:cNvPicPr>
            <a:picLocks noChangeAspect="1"/>
          </p:cNvPicPr>
          <p:nvPr/>
        </p:nvPicPr>
        <p:blipFill>
          <a:blip r:embed="rId3"/>
          <a:stretch>
            <a:fillRect/>
          </a:stretch>
        </p:blipFill>
        <p:spPr>
          <a:xfrm>
            <a:off x="527869" y="5633547"/>
            <a:ext cx="1892276" cy="759727"/>
          </a:xfrm>
          <a:prstGeom prst="rect">
            <a:avLst/>
          </a:prstGeom>
        </p:spPr>
      </p:pic>
      <p:sp>
        <p:nvSpPr>
          <p:cNvPr id="2" name="ZoneTexte 1">
            <a:extLst>
              <a:ext uri="{FF2B5EF4-FFF2-40B4-BE49-F238E27FC236}">
                <a16:creationId xmlns:a16="http://schemas.microsoft.com/office/drawing/2014/main" id="{22289F1E-6E2F-0DCB-3C48-184E85A04DEC}"/>
              </a:ext>
            </a:extLst>
          </p:cNvPr>
          <p:cNvSpPr txBox="1"/>
          <p:nvPr/>
        </p:nvSpPr>
        <p:spPr>
          <a:xfrm>
            <a:off x="460030" y="399576"/>
            <a:ext cx="84971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libri" panose="020F0502020204030204"/>
              </a:rPr>
              <a:t>Extraction des Prix</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par la Comptabilité nationale monétaire </a:t>
            </a:r>
          </a:p>
        </p:txBody>
      </p:sp>
      <p:sp>
        <p:nvSpPr>
          <p:cNvPr id="6" name="ZoneTexte 5">
            <a:extLst>
              <a:ext uri="{FF2B5EF4-FFF2-40B4-BE49-F238E27FC236}">
                <a16:creationId xmlns:a16="http://schemas.microsoft.com/office/drawing/2014/main" id="{1024D82E-5288-7AF9-D71C-6EAF962560B8}"/>
              </a:ext>
            </a:extLst>
          </p:cNvPr>
          <p:cNvSpPr txBox="1"/>
          <p:nvPr/>
        </p:nvSpPr>
        <p:spPr>
          <a:xfrm>
            <a:off x="9245977" y="935772"/>
            <a:ext cx="191501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Diffusion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de Prix moyens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de référence</a:t>
            </a:r>
            <a:endPar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522DFEA1-27BF-BEAA-3C2A-4D473F76994A}"/>
              </a:ext>
            </a:extLst>
          </p:cNvPr>
          <p:cNvSpPr txBox="1"/>
          <p:nvPr/>
        </p:nvSpPr>
        <p:spPr>
          <a:xfrm>
            <a:off x="3594534" y="1041241"/>
            <a:ext cx="1919564" cy="923330"/>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Valeur ajoutée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Valeur fournitures</a:t>
            </a:r>
          </a:p>
        </p:txBody>
      </p:sp>
      <p:sp>
        <p:nvSpPr>
          <p:cNvPr id="8" name="ZoneTexte 7">
            <a:extLst>
              <a:ext uri="{FF2B5EF4-FFF2-40B4-BE49-F238E27FC236}">
                <a16:creationId xmlns:a16="http://schemas.microsoft.com/office/drawing/2014/main" id="{FD9E0B6B-A3CD-4707-0B8F-15825646FD78}"/>
              </a:ext>
            </a:extLst>
          </p:cNvPr>
          <p:cNvSpPr txBox="1"/>
          <p:nvPr/>
        </p:nvSpPr>
        <p:spPr>
          <a:xfrm>
            <a:off x="5514098" y="1041241"/>
            <a:ext cx="1621807" cy="923330"/>
          </a:xfrm>
          <a:prstGeom prst="rect">
            <a:avLst/>
          </a:prstGeom>
          <a:solidFill>
            <a:schemeClr val="accent6">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Matrices de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black"/>
                </a:solidFill>
                <a:latin typeface="Calibri" panose="020F0502020204030204"/>
              </a:rPr>
              <a:t>v</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entilation</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black"/>
                </a:solidFill>
                <a:latin typeface="Calibri" panose="020F0502020204030204"/>
              </a:rPr>
              <a:t>par intrants</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BC27506A-C958-DF66-F9AA-A1B412F0507B}"/>
              </a:ext>
            </a:extLst>
          </p:cNvPr>
          <p:cNvSpPr txBox="1"/>
          <p:nvPr/>
        </p:nvSpPr>
        <p:spPr>
          <a:xfrm>
            <a:off x="7099115" y="1041241"/>
            <a:ext cx="1361709" cy="923330"/>
          </a:xfrm>
          <a:prstGeom prst="rect">
            <a:avLst/>
          </a:prstGeom>
          <a:solidFill>
            <a:schemeClr val="accent6">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Valeur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Ventes</a:t>
            </a:r>
          </a:p>
        </p:txBody>
      </p:sp>
      <p:sp>
        <p:nvSpPr>
          <p:cNvPr id="10" name="ZoneTexte 9">
            <a:extLst>
              <a:ext uri="{FF2B5EF4-FFF2-40B4-BE49-F238E27FC236}">
                <a16:creationId xmlns:a16="http://schemas.microsoft.com/office/drawing/2014/main" id="{D5B34526-505A-CB3F-2435-6EF799A1B6AB}"/>
              </a:ext>
            </a:extLst>
          </p:cNvPr>
          <p:cNvSpPr txBox="1"/>
          <p:nvPr/>
        </p:nvSpPr>
        <p:spPr>
          <a:xfrm>
            <a:off x="3950682" y="1964571"/>
            <a:ext cx="39939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Compta Générale + Compta analytique des matrices Entrées/Sorties</a:t>
            </a:r>
          </a:p>
        </p:txBody>
      </p:sp>
      <p:sp>
        <p:nvSpPr>
          <p:cNvPr id="14" name="ZoneTexte 13">
            <a:extLst>
              <a:ext uri="{FF2B5EF4-FFF2-40B4-BE49-F238E27FC236}">
                <a16:creationId xmlns:a16="http://schemas.microsoft.com/office/drawing/2014/main" id="{17062890-5456-F54E-A6F0-FCA3AA0D4ACA}"/>
              </a:ext>
            </a:extLst>
          </p:cNvPr>
          <p:cNvSpPr txBox="1"/>
          <p:nvPr/>
        </p:nvSpPr>
        <p:spPr>
          <a:xfrm>
            <a:off x="662978" y="2568203"/>
            <a:ext cx="110953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Extraction des Facteurs d’émission par la Comptabilité nationale carbone  </a:t>
            </a:r>
          </a:p>
        </p:txBody>
      </p:sp>
      <p:sp>
        <p:nvSpPr>
          <p:cNvPr id="15" name="ZoneTexte 14">
            <a:extLst>
              <a:ext uri="{FF2B5EF4-FFF2-40B4-BE49-F238E27FC236}">
                <a16:creationId xmlns:a16="http://schemas.microsoft.com/office/drawing/2014/main" id="{A330EE3D-2EE4-4910-3130-D5C5705F4179}"/>
              </a:ext>
            </a:extLst>
          </p:cNvPr>
          <p:cNvSpPr txBox="1"/>
          <p:nvPr/>
        </p:nvSpPr>
        <p:spPr>
          <a:xfrm>
            <a:off x="734350" y="3946260"/>
            <a:ext cx="2732953"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prstClr val="black"/>
                </a:solidFill>
                <a:effectLst/>
                <a:uLnTx/>
                <a:uFillTx/>
                <a:latin typeface="Calibri" panose="020F0502020204030204"/>
                <a:ea typeface="+mn-ea"/>
                <a:cs typeface="+mn-cs"/>
              </a:rPr>
              <a:t>Manquent les données carbone des entreprises</a:t>
            </a:r>
          </a:p>
        </p:txBody>
      </p:sp>
      <p:sp>
        <p:nvSpPr>
          <p:cNvPr id="16" name="ZoneTexte 15">
            <a:extLst>
              <a:ext uri="{FF2B5EF4-FFF2-40B4-BE49-F238E27FC236}">
                <a16:creationId xmlns:a16="http://schemas.microsoft.com/office/drawing/2014/main" id="{C15184E4-A86A-1665-4DF5-1BC719E26DA9}"/>
              </a:ext>
            </a:extLst>
          </p:cNvPr>
          <p:cNvSpPr txBox="1"/>
          <p:nvPr/>
        </p:nvSpPr>
        <p:spPr>
          <a:xfrm>
            <a:off x="9282625" y="3147148"/>
            <a:ext cx="23313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Diffusion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d</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fr-FR" sz="2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Facteurs d’émis.</a:t>
            </a:r>
            <a:r>
              <a:rPr lang="fr-FR" sz="2000" b="1" dirty="0">
                <a:solidFill>
                  <a:prstClr val="black"/>
                </a:solidFill>
                <a:latin typeface="Calibri" panose="020F0502020204030204"/>
              </a:rPr>
              <a:t> moyen de référence</a:t>
            </a:r>
            <a:endPar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a:extLst>
              <a:ext uri="{FF2B5EF4-FFF2-40B4-BE49-F238E27FC236}">
                <a16:creationId xmlns:a16="http://schemas.microsoft.com/office/drawing/2014/main" id="{E2B4844F-C720-77FB-872F-7DF203AA66A4}"/>
              </a:ext>
            </a:extLst>
          </p:cNvPr>
          <p:cNvSpPr txBox="1"/>
          <p:nvPr/>
        </p:nvSpPr>
        <p:spPr>
          <a:xfrm>
            <a:off x="3714240" y="3222137"/>
            <a:ext cx="1837811" cy="923330"/>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Emission ajoutée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CCP </a:t>
            </a:r>
            <a:r>
              <a:rPr lang="fr-FR" b="1" dirty="0">
                <a:solidFill>
                  <a:prstClr val="black"/>
                </a:solidFill>
                <a:latin typeface="Calibri" panose="020F0502020204030204"/>
              </a:rPr>
              <a:t>importation</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s</a:t>
            </a:r>
          </a:p>
        </p:txBody>
      </p:sp>
      <p:sp>
        <p:nvSpPr>
          <p:cNvPr id="18" name="ZoneTexte 17">
            <a:extLst>
              <a:ext uri="{FF2B5EF4-FFF2-40B4-BE49-F238E27FC236}">
                <a16:creationId xmlns:a16="http://schemas.microsoft.com/office/drawing/2014/main" id="{3E343B9B-DB5E-46E1-5CC4-C279F90D05EE}"/>
              </a:ext>
            </a:extLst>
          </p:cNvPr>
          <p:cNvSpPr txBox="1"/>
          <p:nvPr/>
        </p:nvSpPr>
        <p:spPr>
          <a:xfrm>
            <a:off x="5550888" y="3222137"/>
            <a:ext cx="1585017" cy="923330"/>
          </a:xfrm>
          <a:prstGeom prst="rect">
            <a:avLst/>
          </a:prstGeom>
          <a:solidFill>
            <a:schemeClr val="accent6">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black"/>
                </a:solidFill>
                <a:latin typeface="Calibri" panose="020F0502020204030204"/>
              </a:rPr>
              <a:t>Même v</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entilation</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prstClr val="black"/>
                </a:solidFill>
                <a:latin typeface="Calibri" panose="020F0502020204030204"/>
              </a:rPr>
              <a:t>par intrants</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238358F1-5DB3-18A0-67C5-F95538F75683}"/>
              </a:ext>
            </a:extLst>
          </p:cNvPr>
          <p:cNvSpPr txBox="1"/>
          <p:nvPr/>
        </p:nvSpPr>
        <p:spPr>
          <a:xfrm>
            <a:off x="7135905" y="3222137"/>
            <a:ext cx="1361709" cy="923330"/>
          </a:xfrm>
          <a:prstGeom prst="rect">
            <a:avLst/>
          </a:prstGeom>
          <a:solidFill>
            <a:schemeClr val="accent6">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CCP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Ventes</a:t>
            </a:r>
          </a:p>
        </p:txBody>
      </p:sp>
      <p:sp>
        <p:nvSpPr>
          <p:cNvPr id="26" name="ZoneTexte 25">
            <a:extLst>
              <a:ext uri="{FF2B5EF4-FFF2-40B4-BE49-F238E27FC236}">
                <a16:creationId xmlns:a16="http://schemas.microsoft.com/office/drawing/2014/main" id="{97D12B61-8F5C-0BE8-6BC7-B9A91D62ECE8}"/>
              </a:ext>
            </a:extLst>
          </p:cNvPr>
          <p:cNvSpPr txBox="1"/>
          <p:nvPr/>
        </p:nvSpPr>
        <p:spPr>
          <a:xfrm>
            <a:off x="1126206" y="3328293"/>
            <a:ext cx="187981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Inventaires 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Imports exports</a:t>
            </a:r>
          </a:p>
        </p:txBody>
      </p:sp>
      <p:sp>
        <p:nvSpPr>
          <p:cNvPr id="27" name="Flèche : droite 26">
            <a:extLst>
              <a:ext uri="{FF2B5EF4-FFF2-40B4-BE49-F238E27FC236}">
                <a16:creationId xmlns:a16="http://schemas.microsoft.com/office/drawing/2014/main" id="{7C3A3FC3-8BA3-95A3-88D9-048086DA903E}"/>
              </a:ext>
            </a:extLst>
          </p:cNvPr>
          <p:cNvSpPr/>
          <p:nvPr/>
        </p:nvSpPr>
        <p:spPr>
          <a:xfrm>
            <a:off x="3192983" y="3580882"/>
            <a:ext cx="341580" cy="2094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lèche : droite 27">
            <a:extLst>
              <a:ext uri="{FF2B5EF4-FFF2-40B4-BE49-F238E27FC236}">
                <a16:creationId xmlns:a16="http://schemas.microsoft.com/office/drawing/2014/main" id="{0E960482-1A83-34C2-7966-5DAAF66300CA}"/>
              </a:ext>
            </a:extLst>
          </p:cNvPr>
          <p:cNvSpPr/>
          <p:nvPr/>
        </p:nvSpPr>
        <p:spPr>
          <a:xfrm>
            <a:off x="8706338" y="1351829"/>
            <a:ext cx="341580" cy="2094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èche : droite 28">
            <a:extLst>
              <a:ext uri="{FF2B5EF4-FFF2-40B4-BE49-F238E27FC236}">
                <a16:creationId xmlns:a16="http://schemas.microsoft.com/office/drawing/2014/main" id="{23C68172-75B0-C780-9A2B-E9FF1A9AB356}"/>
              </a:ext>
            </a:extLst>
          </p:cNvPr>
          <p:cNvSpPr/>
          <p:nvPr/>
        </p:nvSpPr>
        <p:spPr>
          <a:xfrm>
            <a:off x="8686018" y="3547604"/>
            <a:ext cx="341580" cy="2094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ZoneTexte 29">
            <a:extLst>
              <a:ext uri="{FF2B5EF4-FFF2-40B4-BE49-F238E27FC236}">
                <a16:creationId xmlns:a16="http://schemas.microsoft.com/office/drawing/2014/main" id="{5BD6676F-8C8F-A4EA-9B81-745B68E01479}"/>
              </a:ext>
            </a:extLst>
          </p:cNvPr>
          <p:cNvSpPr txBox="1"/>
          <p:nvPr/>
        </p:nvSpPr>
        <p:spPr>
          <a:xfrm>
            <a:off x="3623902" y="4152286"/>
            <a:ext cx="50198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Mêmes ventilations par exercice et par produit qu’en compta monétaire</a:t>
            </a:r>
          </a:p>
        </p:txBody>
      </p:sp>
      <p:sp>
        <p:nvSpPr>
          <p:cNvPr id="11" name="ZoneTexte 10">
            <a:extLst>
              <a:ext uri="{FF2B5EF4-FFF2-40B4-BE49-F238E27FC236}">
                <a16:creationId xmlns:a16="http://schemas.microsoft.com/office/drawing/2014/main" id="{A0A9EEDB-76FC-672F-0670-8DA71D8B6DD3}"/>
              </a:ext>
            </a:extLst>
          </p:cNvPr>
          <p:cNvSpPr txBox="1"/>
          <p:nvPr/>
        </p:nvSpPr>
        <p:spPr>
          <a:xfrm>
            <a:off x="1085566" y="1003728"/>
            <a:ext cx="2035377"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2000" b="1" noProof="0" dirty="0">
                <a:solidFill>
                  <a:prstClr val="black"/>
                </a:solidFill>
                <a:latin typeface="Calibri" panose="020F0502020204030204"/>
              </a:rPr>
              <a:t>Valeurs ajoutées</a:t>
            </a:r>
          </a:p>
          <a:p>
            <a:pPr marL="0" marR="0" lvl="0" indent="0"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des entreprises</a:t>
            </a:r>
            <a:endParaRPr lang="fr-FR" sz="2000" b="1" noProof="0" dirty="0">
              <a:solidFill>
                <a:prstClr val="black"/>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black"/>
                </a:solidFill>
                <a:effectLst/>
                <a:uLnTx/>
                <a:uFillTx/>
                <a:latin typeface="Calibri" panose="020F0502020204030204"/>
              </a:rPr>
              <a:t>Imports exports</a:t>
            </a:r>
            <a:endParaRPr kumimoji="0" lang="fr-FR" sz="2000" b="1" i="0" u="none" strike="noStrike" kern="1200" cap="none" spc="0" normalizeH="0" baseline="0" noProof="0" dirty="0">
              <a:ln>
                <a:noFill/>
              </a:ln>
              <a:solidFill>
                <a:prstClr val="black"/>
              </a:solidFill>
              <a:effectLst/>
              <a:uLnTx/>
              <a:uFillTx/>
              <a:latin typeface="Calibri" panose="020F0502020204030204"/>
            </a:endParaRPr>
          </a:p>
        </p:txBody>
      </p:sp>
      <p:sp>
        <p:nvSpPr>
          <p:cNvPr id="12" name="Flèche : droite 11">
            <a:extLst>
              <a:ext uri="{FF2B5EF4-FFF2-40B4-BE49-F238E27FC236}">
                <a16:creationId xmlns:a16="http://schemas.microsoft.com/office/drawing/2014/main" id="{A27E516F-62EB-B023-A975-67F08D2FC5D4}"/>
              </a:ext>
            </a:extLst>
          </p:cNvPr>
          <p:cNvSpPr/>
          <p:nvPr/>
        </p:nvSpPr>
        <p:spPr>
          <a:xfrm>
            <a:off x="3106793" y="1403662"/>
            <a:ext cx="341580" cy="2094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989665B4-E5D0-8B1F-93C1-0DB84C36D1D5}"/>
              </a:ext>
            </a:extLst>
          </p:cNvPr>
          <p:cNvSpPr txBox="1"/>
          <p:nvPr/>
        </p:nvSpPr>
        <p:spPr>
          <a:xfrm>
            <a:off x="5696056" y="5219159"/>
            <a:ext cx="4099586" cy="461665"/>
          </a:xfrm>
          <a:prstGeom prst="rect">
            <a:avLst/>
          </a:prstGeom>
          <a:solidFill>
            <a:schemeClr val="bg1"/>
          </a:solidFill>
          <a:ln w="76200">
            <a:noFill/>
          </a:ln>
        </p:spPr>
        <p:txBody>
          <a:bodyPr wrap="square" rtlCol="0">
            <a:spAutoFit/>
          </a:bodyPr>
          <a:lstStyle/>
          <a:p>
            <a:pPr lvl="0" algn="ctr">
              <a:defRPr/>
            </a:pPr>
            <a:r>
              <a:rPr lang="fr-FR" sz="2400" b="1" kern="0" dirty="0">
                <a:solidFill>
                  <a:srgbClr val="0070C0"/>
                </a:solidFill>
                <a:ea typeface="Aptos" panose="020B0004020202020204" pitchFamily="34" charset="0"/>
                <a:cs typeface="Times New Roman" panose="02020603050405020304" pitchFamily="18" charset="0"/>
              </a:rPr>
              <a:t>Question ou remarque ?</a:t>
            </a:r>
          </a:p>
        </p:txBody>
      </p:sp>
    </p:spTree>
    <p:extLst>
      <p:ext uri="{BB962C8B-B14F-4D97-AF65-F5344CB8AC3E}">
        <p14:creationId xmlns:p14="http://schemas.microsoft.com/office/powerpoint/2010/main" val="6232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animBg="1"/>
      <p:bldP spid="8" grpId="0" animBg="1"/>
      <p:bldP spid="9" grpId="0" animBg="1"/>
      <p:bldP spid="10" grpId="0"/>
      <p:bldP spid="14" grpId="0"/>
      <p:bldP spid="15" grpId="0"/>
      <p:bldP spid="16" grpId="0"/>
      <p:bldP spid="17" grpId="0" animBg="1"/>
      <p:bldP spid="18" grpId="0" animBg="1"/>
      <p:bldP spid="19" grpId="0" animBg="1"/>
      <p:bldP spid="26" grpId="0"/>
      <p:bldP spid="27" grpId="0" animBg="1"/>
      <p:bldP spid="28" grpId="0" animBg="1"/>
      <p:bldP spid="29" grpId="0" animBg="1"/>
      <p:bldP spid="30" grpId="0"/>
      <p:bldP spid="11" grpId="0"/>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DDE595-E3B9-B8A3-F092-9F048DD303D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62AD249-DB9D-E839-0F79-5C95BF2CB864}"/>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02A337BE-9558-6FD1-1DE0-31758C7E3AD7}"/>
              </a:ext>
            </a:extLst>
          </p:cNvPr>
          <p:cNvPicPr>
            <a:picLocks noChangeAspect="1"/>
          </p:cNvPicPr>
          <p:nvPr/>
        </p:nvPicPr>
        <p:blipFill>
          <a:blip r:embed="rId3"/>
          <a:stretch>
            <a:fillRect/>
          </a:stretch>
        </p:blipFill>
        <p:spPr>
          <a:xfrm>
            <a:off x="527869" y="5633547"/>
            <a:ext cx="1892276" cy="759727"/>
          </a:xfrm>
          <a:prstGeom prst="rect">
            <a:avLst/>
          </a:prstGeom>
        </p:spPr>
      </p:pic>
      <p:sp>
        <p:nvSpPr>
          <p:cNvPr id="2" name="ZoneTexte 1">
            <a:extLst>
              <a:ext uri="{FF2B5EF4-FFF2-40B4-BE49-F238E27FC236}">
                <a16:creationId xmlns:a16="http://schemas.microsoft.com/office/drawing/2014/main" id="{7917C57E-4523-968B-D473-8F3FC826F478}"/>
              </a:ext>
            </a:extLst>
          </p:cNvPr>
          <p:cNvSpPr txBox="1"/>
          <p:nvPr/>
        </p:nvSpPr>
        <p:spPr>
          <a:xfrm>
            <a:off x="676195" y="349818"/>
            <a:ext cx="109272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libri" panose="020F0502020204030204"/>
              </a:rPr>
              <a:t>L’entreprise</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part de son calcul du prix de revient du produit vendu</a:t>
            </a:r>
          </a:p>
        </p:txBody>
      </p:sp>
      <p:sp>
        <p:nvSpPr>
          <p:cNvPr id="5" name="ZoneTexte 4">
            <a:extLst>
              <a:ext uri="{FF2B5EF4-FFF2-40B4-BE49-F238E27FC236}">
                <a16:creationId xmlns:a16="http://schemas.microsoft.com/office/drawing/2014/main" id="{C51F3492-EB2A-7B59-E8F5-BE86BECD4A7C}"/>
              </a:ext>
            </a:extLst>
          </p:cNvPr>
          <p:cNvSpPr txBox="1"/>
          <p:nvPr/>
        </p:nvSpPr>
        <p:spPr>
          <a:xfrm>
            <a:off x="1828798" y="1297678"/>
            <a:ext cx="1493679" cy="707886"/>
          </a:xfrm>
          <a:prstGeom prst="rect">
            <a:avLst/>
          </a:prstGeom>
          <a:noFill/>
        </p:spPr>
        <p:txBody>
          <a:bodyPr wrap="none" rtlCol="0">
            <a:spAutoFit/>
          </a:bodyPr>
          <a:lstStyle/>
          <a:p>
            <a:pPr algn="ctr"/>
            <a:r>
              <a:rPr lang="fr-FR" sz="2000" b="1" dirty="0"/>
              <a:t>Factures </a:t>
            </a:r>
          </a:p>
          <a:p>
            <a:pPr algn="ctr"/>
            <a:r>
              <a:rPr lang="fr-FR" sz="2000" b="1" dirty="0"/>
              <a:t>fournisseurs</a:t>
            </a:r>
          </a:p>
        </p:txBody>
      </p:sp>
      <p:sp>
        <p:nvSpPr>
          <p:cNvPr id="6" name="ZoneTexte 5">
            <a:extLst>
              <a:ext uri="{FF2B5EF4-FFF2-40B4-BE49-F238E27FC236}">
                <a16:creationId xmlns:a16="http://schemas.microsoft.com/office/drawing/2014/main" id="{1CA9F091-87C6-EA13-D507-3D5CB6691A56}"/>
              </a:ext>
            </a:extLst>
          </p:cNvPr>
          <p:cNvSpPr txBox="1"/>
          <p:nvPr/>
        </p:nvSpPr>
        <p:spPr>
          <a:xfrm>
            <a:off x="9186397" y="982372"/>
            <a:ext cx="2339230" cy="707886"/>
          </a:xfrm>
          <a:prstGeom prst="rect">
            <a:avLst/>
          </a:prstGeom>
          <a:noFill/>
        </p:spPr>
        <p:txBody>
          <a:bodyPr wrap="none" rtlCol="0">
            <a:spAutoFit/>
          </a:bodyPr>
          <a:lstStyle/>
          <a:p>
            <a:pPr algn="ctr"/>
            <a:r>
              <a:rPr lang="fr-FR" sz="2000" b="1" dirty="0"/>
              <a:t>Prix de revient</a:t>
            </a:r>
          </a:p>
          <a:p>
            <a:pPr algn="ctr"/>
            <a:r>
              <a:rPr lang="fr-FR" sz="2000" b="1" dirty="0"/>
              <a:t>margé sur la facture</a:t>
            </a:r>
          </a:p>
        </p:txBody>
      </p:sp>
      <p:sp>
        <p:nvSpPr>
          <p:cNvPr id="7" name="ZoneTexte 6">
            <a:extLst>
              <a:ext uri="{FF2B5EF4-FFF2-40B4-BE49-F238E27FC236}">
                <a16:creationId xmlns:a16="http://schemas.microsoft.com/office/drawing/2014/main" id="{C34BFD90-545E-6E26-4713-B0A6299142E3}"/>
              </a:ext>
            </a:extLst>
          </p:cNvPr>
          <p:cNvSpPr txBox="1"/>
          <p:nvPr/>
        </p:nvSpPr>
        <p:spPr>
          <a:xfrm>
            <a:off x="3888824" y="915121"/>
            <a:ext cx="1919564" cy="923330"/>
          </a:xfrm>
          <a:prstGeom prst="rect">
            <a:avLst/>
          </a:prstGeom>
          <a:solidFill>
            <a:schemeClr val="accent6">
              <a:lumMod val="20000"/>
              <a:lumOff val="80000"/>
            </a:schemeClr>
          </a:solidFill>
          <a:ln w="19050">
            <a:solidFill>
              <a:schemeClr val="tx1"/>
            </a:solidFill>
          </a:ln>
        </p:spPr>
        <p:txBody>
          <a:bodyPr wrap="none" rtlCol="0">
            <a:spAutoFit/>
          </a:bodyPr>
          <a:lstStyle/>
          <a:p>
            <a:pPr algn="ctr"/>
            <a:r>
              <a:rPr lang="fr-FR" b="1" dirty="0"/>
              <a:t>Valeur ajoutée</a:t>
            </a:r>
          </a:p>
          <a:p>
            <a:pPr algn="ctr"/>
            <a:r>
              <a:rPr lang="fr-FR" b="1" dirty="0"/>
              <a:t>+</a:t>
            </a:r>
          </a:p>
          <a:p>
            <a:pPr algn="ctr"/>
            <a:r>
              <a:rPr lang="fr-FR" b="1" dirty="0"/>
              <a:t>Valeur fournitures</a:t>
            </a:r>
          </a:p>
        </p:txBody>
      </p:sp>
      <p:sp>
        <p:nvSpPr>
          <p:cNvPr id="8" name="ZoneTexte 7">
            <a:extLst>
              <a:ext uri="{FF2B5EF4-FFF2-40B4-BE49-F238E27FC236}">
                <a16:creationId xmlns:a16="http://schemas.microsoft.com/office/drawing/2014/main" id="{C89AE1EA-65C3-03AA-A15B-D174FAD6F071}"/>
              </a:ext>
            </a:extLst>
          </p:cNvPr>
          <p:cNvSpPr txBox="1"/>
          <p:nvPr/>
        </p:nvSpPr>
        <p:spPr>
          <a:xfrm>
            <a:off x="5808388" y="915121"/>
            <a:ext cx="1585017" cy="923330"/>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fr-FR" b="1" dirty="0"/>
              <a:t>Ventilation</a:t>
            </a:r>
          </a:p>
          <a:p>
            <a:pPr algn="ctr"/>
            <a:r>
              <a:rPr lang="fr-FR" b="1" dirty="0"/>
              <a:t>par intrants</a:t>
            </a:r>
          </a:p>
          <a:p>
            <a:pPr algn="ctr"/>
            <a:r>
              <a:rPr lang="fr-FR" b="1" dirty="0"/>
              <a:t>(compta anal.)</a:t>
            </a:r>
          </a:p>
        </p:txBody>
      </p:sp>
      <p:sp>
        <p:nvSpPr>
          <p:cNvPr id="9" name="ZoneTexte 8">
            <a:extLst>
              <a:ext uri="{FF2B5EF4-FFF2-40B4-BE49-F238E27FC236}">
                <a16:creationId xmlns:a16="http://schemas.microsoft.com/office/drawing/2014/main" id="{A6B63A8C-94A7-703F-D285-0C22B63B831F}"/>
              </a:ext>
            </a:extLst>
          </p:cNvPr>
          <p:cNvSpPr txBox="1"/>
          <p:nvPr/>
        </p:nvSpPr>
        <p:spPr>
          <a:xfrm>
            <a:off x="7393405" y="915121"/>
            <a:ext cx="1361709" cy="923330"/>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fr-FR" b="1" dirty="0"/>
              <a:t>Prix de revient des</a:t>
            </a:r>
          </a:p>
          <a:p>
            <a:pPr algn="ctr"/>
            <a:r>
              <a:rPr lang="fr-FR" b="1" dirty="0"/>
              <a:t>Ventes</a:t>
            </a:r>
          </a:p>
        </p:txBody>
      </p:sp>
      <p:sp>
        <p:nvSpPr>
          <p:cNvPr id="10" name="ZoneTexte 9">
            <a:extLst>
              <a:ext uri="{FF2B5EF4-FFF2-40B4-BE49-F238E27FC236}">
                <a16:creationId xmlns:a16="http://schemas.microsoft.com/office/drawing/2014/main" id="{DDCCD754-3404-CCB5-A4E9-54929B48307F}"/>
              </a:ext>
            </a:extLst>
          </p:cNvPr>
          <p:cNvSpPr txBox="1"/>
          <p:nvPr/>
        </p:nvSpPr>
        <p:spPr>
          <a:xfrm>
            <a:off x="4244972" y="1838451"/>
            <a:ext cx="3993935" cy="369332"/>
          </a:xfrm>
          <a:prstGeom prst="rect">
            <a:avLst/>
          </a:prstGeom>
          <a:noFill/>
        </p:spPr>
        <p:txBody>
          <a:bodyPr wrap="square" rtlCol="0">
            <a:spAutoFit/>
          </a:bodyPr>
          <a:lstStyle/>
          <a:p>
            <a:pPr algn="ctr"/>
            <a:r>
              <a:rPr lang="fr-FR" b="1" dirty="0"/>
              <a:t>Compta Générale + Compta analytique</a:t>
            </a:r>
          </a:p>
        </p:txBody>
      </p:sp>
      <p:sp>
        <p:nvSpPr>
          <p:cNvPr id="14" name="ZoneTexte 13">
            <a:extLst>
              <a:ext uri="{FF2B5EF4-FFF2-40B4-BE49-F238E27FC236}">
                <a16:creationId xmlns:a16="http://schemas.microsoft.com/office/drawing/2014/main" id="{69648E66-0E4C-0F12-C5E9-C66D4E907DF2}"/>
              </a:ext>
            </a:extLst>
          </p:cNvPr>
          <p:cNvSpPr txBox="1"/>
          <p:nvPr/>
        </p:nvSpPr>
        <p:spPr>
          <a:xfrm>
            <a:off x="676196" y="2475356"/>
            <a:ext cx="11095390" cy="461665"/>
          </a:xfrm>
          <a:prstGeom prst="rect">
            <a:avLst/>
          </a:prstGeom>
          <a:noFill/>
        </p:spPr>
        <p:txBody>
          <a:bodyPr wrap="square">
            <a:spAutoFit/>
          </a:bodyPr>
          <a:lstStyle/>
          <a:p>
            <a:pPr lvl="0">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Calcul du </a:t>
            </a:r>
            <a:r>
              <a:rPr lang="fr-FR" sz="2400" b="1" dirty="0">
                <a:solidFill>
                  <a:prstClr val="black"/>
                </a:solidFill>
              </a:rPr>
              <a:t>facteur d’émission et du </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Contenu carbone produit </a:t>
            </a:r>
            <a:r>
              <a:rPr lang="fr-FR" sz="2400" b="1" noProof="0" dirty="0">
                <a:solidFill>
                  <a:prstClr val="black"/>
                </a:solidFill>
                <a:latin typeface="Calibri" panose="020F0502020204030204"/>
              </a:rPr>
              <a:t>de la vente</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904F3108-9E4D-32AF-44D5-C6A842D4A697}"/>
              </a:ext>
            </a:extLst>
          </p:cNvPr>
          <p:cNvSpPr txBox="1"/>
          <p:nvPr/>
        </p:nvSpPr>
        <p:spPr>
          <a:xfrm>
            <a:off x="135435" y="3592085"/>
            <a:ext cx="3259867" cy="1015663"/>
          </a:xfrm>
          <a:prstGeom prst="rect">
            <a:avLst/>
          </a:prstGeom>
          <a:noFill/>
        </p:spPr>
        <p:txBody>
          <a:bodyPr wrap="none" rtlCol="0">
            <a:spAutoFit/>
          </a:bodyPr>
          <a:lstStyle/>
          <a:p>
            <a:pPr algn="r"/>
            <a:r>
              <a:rPr lang="fr-FR" sz="2000" b="1" dirty="0"/>
              <a:t>Quantités et FE fournisseurs</a:t>
            </a:r>
          </a:p>
          <a:p>
            <a:pPr algn="r"/>
            <a:r>
              <a:rPr lang="fr-FR" sz="2000" b="1" dirty="0"/>
              <a:t>ou FE de référence</a:t>
            </a:r>
          </a:p>
          <a:p>
            <a:pPr algn="r"/>
            <a:r>
              <a:rPr lang="fr-FR" sz="2000" b="1" dirty="0"/>
              <a:t>Comptes Carbone ou ADEME</a:t>
            </a:r>
          </a:p>
        </p:txBody>
      </p:sp>
      <p:sp>
        <p:nvSpPr>
          <p:cNvPr id="16" name="ZoneTexte 15">
            <a:extLst>
              <a:ext uri="{FF2B5EF4-FFF2-40B4-BE49-F238E27FC236}">
                <a16:creationId xmlns:a16="http://schemas.microsoft.com/office/drawing/2014/main" id="{A28A906D-8392-E371-2FC9-884EBF692A8A}"/>
              </a:ext>
            </a:extLst>
          </p:cNvPr>
          <p:cNvSpPr txBox="1"/>
          <p:nvPr/>
        </p:nvSpPr>
        <p:spPr>
          <a:xfrm>
            <a:off x="9334947" y="3173428"/>
            <a:ext cx="2477025" cy="1015663"/>
          </a:xfrm>
          <a:prstGeom prst="rect">
            <a:avLst/>
          </a:prstGeom>
          <a:noFill/>
        </p:spPr>
        <p:txBody>
          <a:bodyPr wrap="none" rtlCol="0">
            <a:spAutoFit/>
          </a:bodyPr>
          <a:lstStyle/>
          <a:p>
            <a:r>
              <a:rPr lang="fr-FR" sz="2000" b="1" dirty="0"/>
              <a:t>PCP et FE aux Clients </a:t>
            </a:r>
          </a:p>
          <a:p>
            <a:r>
              <a:rPr lang="fr-FR" sz="2000" b="1" dirty="0"/>
              <a:t>sur la facture*</a:t>
            </a:r>
          </a:p>
          <a:p>
            <a:r>
              <a:rPr lang="fr-FR" sz="2000" b="1" dirty="0"/>
              <a:t>*</a:t>
            </a:r>
            <a:r>
              <a:rPr lang="fr-FR" sz="1400" b="1" dirty="0"/>
              <a:t>pas d’émission dans la marge</a:t>
            </a:r>
          </a:p>
        </p:txBody>
      </p:sp>
      <p:sp>
        <p:nvSpPr>
          <p:cNvPr id="17" name="ZoneTexte 16">
            <a:extLst>
              <a:ext uri="{FF2B5EF4-FFF2-40B4-BE49-F238E27FC236}">
                <a16:creationId xmlns:a16="http://schemas.microsoft.com/office/drawing/2014/main" id="{BFCFA1D4-1826-D26F-2D40-FC9DC17BEB97}"/>
              </a:ext>
            </a:extLst>
          </p:cNvPr>
          <p:cNvSpPr txBox="1"/>
          <p:nvPr/>
        </p:nvSpPr>
        <p:spPr>
          <a:xfrm>
            <a:off x="4008530" y="3096017"/>
            <a:ext cx="1837811" cy="923330"/>
          </a:xfrm>
          <a:prstGeom prst="rect">
            <a:avLst/>
          </a:prstGeom>
          <a:solidFill>
            <a:schemeClr val="accent6">
              <a:lumMod val="20000"/>
              <a:lumOff val="80000"/>
            </a:schemeClr>
          </a:solidFill>
          <a:ln w="19050">
            <a:solidFill>
              <a:schemeClr val="tx1"/>
            </a:solidFill>
          </a:ln>
        </p:spPr>
        <p:txBody>
          <a:bodyPr wrap="none" rtlCol="0">
            <a:spAutoFit/>
          </a:bodyPr>
          <a:lstStyle/>
          <a:p>
            <a:pPr algn="ctr"/>
            <a:r>
              <a:rPr lang="fr-FR" b="1" dirty="0"/>
              <a:t>Emission ajoutée</a:t>
            </a:r>
          </a:p>
          <a:p>
            <a:pPr algn="ctr"/>
            <a:r>
              <a:rPr lang="fr-FR" b="1" dirty="0"/>
              <a:t>+</a:t>
            </a:r>
          </a:p>
          <a:p>
            <a:pPr algn="ctr"/>
            <a:r>
              <a:rPr lang="fr-FR" b="1" dirty="0"/>
              <a:t>CCP achats</a:t>
            </a:r>
          </a:p>
        </p:txBody>
      </p:sp>
      <p:sp>
        <p:nvSpPr>
          <p:cNvPr id="18" name="ZoneTexte 17">
            <a:extLst>
              <a:ext uri="{FF2B5EF4-FFF2-40B4-BE49-F238E27FC236}">
                <a16:creationId xmlns:a16="http://schemas.microsoft.com/office/drawing/2014/main" id="{925D4B39-C3C0-80A1-9A6E-E322D381DFE7}"/>
              </a:ext>
            </a:extLst>
          </p:cNvPr>
          <p:cNvSpPr txBox="1"/>
          <p:nvPr/>
        </p:nvSpPr>
        <p:spPr>
          <a:xfrm>
            <a:off x="5845178" y="3096017"/>
            <a:ext cx="1585017" cy="923330"/>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fr-FR" b="1" dirty="0"/>
              <a:t>Même ventilation</a:t>
            </a:r>
          </a:p>
          <a:p>
            <a:pPr algn="ctr"/>
            <a:r>
              <a:rPr lang="fr-FR" b="1" dirty="0"/>
              <a:t>par intrants</a:t>
            </a:r>
          </a:p>
        </p:txBody>
      </p:sp>
      <p:sp>
        <p:nvSpPr>
          <p:cNvPr id="19" name="ZoneTexte 18">
            <a:extLst>
              <a:ext uri="{FF2B5EF4-FFF2-40B4-BE49-F238E27FC236}">
                <a16:creationId xmlns:a16="http://schemas.microsoft.com/office/drawing/2014/main" id="{423A0EE0-7097-6CE3-0E6E-72AA6C869156}"/>
              </a:ext>
            </a:extLst>
          </p:cNvPr>
          <p:cNvSpPr txBox="1"/>
          <p:nvPr/>
        </p:nvSpPr>
        <p:spPr>
          <a:xfrm>
            <a:off x="7430195" y="3096017"/>
            <a:ext cx="1361709" cy="923330"/>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fr-FR" b="1" dirty="0"/>
              <a:t>CCP</a:t>
            </a:r>
          </a:p>
          <a:p>
            <a:pPr algn="ctr"/>
            <a:r>
              <a:rPr lang="fr-FR" b="1" dirty="0"/>
              <a:t>des</a:t>
            </a:r>
          </a:p>
          <a:p>
            <a:pPr algn="ctr"/>
            <a:r>
              <a:rPr lang="fr-FR" b="1" dirty="0"/>
              <a:t>Ventes</a:t>
            </a:r>
          </a:p>
        </p:txBody>
      </p:sp>
      <p:sp>
        <p:nvSpPr>
          <p:cNvPr id="23" name="Flèche : droite 22">
            <a:extLst>
              <a:ext uri="{FF2B5EF4-FFF2-40B4-BE49-F238E27FC236}">
                <a16:creationId xmlns:a16="http://schemas.microsoft.com/office/drawing/2014/main" id="{D3E6232C-20DB-7EE7-1188-91C18BDFC6A4}"/>
              </a:ext>
            </a:extLst>
          </p:cNvPr>
          <p:cNvSpPr/>
          <p:nvPr/>
        </p:nvSpPr>
        <p:spPr>
          <a:xfrm>
            <a:off x="3492523" y="3709335"/>
            <a:ext cx="341580" cy="2094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 droite 23">
            <a:extLst>
              <a:ext uri="{FF2B5EF4-FFF2-40B4-BE49-F238E27FC236}">
                <a16:creationId xmlns:a16="http://schemas.microsoft.com/office/drawing/2014/main" id="{9F3EFC4E-33C8-0392-4EF4-12AC63087BAA}"/>
              </a:ext>
            </a:extLst>
          </p:cNvPr>
          <p:cNvSpPr/>
          <p:nvPr/>
        </p:nvSpPr>
        <p:spPr>
          <a:xfrm>
            <a:off x="3450483" y="1546272"/>
            <a:ext cx="341580" cy="2094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6451F158-9C1F-7F16-ADD3-3486CB96B7F4}"/>
              </a:ext>
            </a:extLst>
          </p:cNvPr>
          <p:cNvSpPr txBox="1"/>
          <p:nvPr/>
        </p:nvSpPr>
        <p:spPr>
          <a:xfrm>
            <a:off x="1537614" y="3100757"/>
            <a:ext cx="1775038" cy="400110"/>
          </a:xfrm>
          <a:prstGeom prst="rect">
            <a:avLst/>
          </a:prstGeom>
          <a:noFill/>
        </p:spPr>
        <p:txBody>
          <a:bodyPr wrap="none" rtlCol="0">
            <a:spAutoFit/>
          </a:bodyPr>
          <a:lstStyle/>
          <a:p>
            <a:r>
              <a:rPr lang="fr-FR" sz="2000" b="1" dirty="0"/>
              <a:t>Protocoles GES</a:t>
            </a:r>
          </a:p>
        </p:txBody>
      </p:sp>
      <p:sp>
        <p:nvSpPr>
          <p:cNvPr id="27" name="Flèche : droite 26">
            <a:extLst>
              <a:ext uri="{FF2B5EF4-FFF2-40B4-BE49-F238E27FC236}">
                <a16:creationId xmlns:a16="http://schemas.microsoft.com/office/drawing/2014/main" id="{2101DCD4-8CC3-0D7D-6389-C1CFD7954860}"/>
              </a:ext>
            </a:extLst>
          </p:cNvPr>
          <p:cNvSpPr/>
          <p:nvPr/>
        </p:nvSpPr>
        <p:spPr>
          <a:xfrm>
            <a:off x="3487273" y="3200762"/>
            <a:ext cx="341580" cy="2094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droite 27">
            <a:extLst>
              <a:ext uri="{FF2B5EF4-FFF2-40B4-BE49-F238E27FC236}">
                <a16:creationId xmlns:a16="http://schemas.microsoft.com/office/drawing/2014/main" id="{EC7C1AD4-8CAD-6D06-70D6-D211B3E0593B}"/>
              </a:ext>
            </a:extLst>
          </p:cNvPr>
          <p:cNvSpPr/>
          <p:nvPr/>
        </p:nvSpPr>
        <p:spPr>
          <a:xfrm>
            <a:off x="8851388" y="1225709"/>
            <a:ext cx="341580" cy="2094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 droite 28">
            <a:extLst>
              <a:ext uri="{FF2B5EF4-FFF2-40B4-BE49-F238E27FC236}">
                <a16:creationId xmlns:a16="http://schemas.microsoft.com/office/drawing/2014/main" id="{561A3A9E-A2AF-EA1B-04CE-B04CE5575332}"/>
              </a:ext>
            </a:extLst>
          </p:cNvPr>
          <p:cNvSpPr/>
          <p:nvPr/>
        </p:nvSpPr>
        <p:spPr>
          <a:xfrm>
            <a:off x="8912348" y="3421484"/>
            <a:ext cx="341580" cy="2094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2EBBCB17-4582-A708-8B1B-D593E7100C91}"/>
              </a:ext>
            </a:extLst>
          </p:cNvPr>
          <p:cNvSpPr txBox="1"/>
          <p:nvPr/>
        </p:nvSpPr>
        <p:spPr>
          <a:xfrm>
            <a:off x="3903430" y="4120092"/>
            <a:ext cx="5019856" cy="707886"/>
          </a:xfrm>
          <a:prstGeom prst="rect">
            <a:avLst/>
          </a:prstGeom>
          <a:noFill/>
        </p:spPr>
        <p:txBody>
          <a:bodyPr wrap="square" rtlCol="0">
            <a:spAutoFit/>
          </a:bodyPr>
          <a:lstStyle/>
          <a:p>
            <a:pPr algn="ctr"/>
            <a:r>
              <a:rPr lang="fr-FR" sz="2000" b="1" dirty="0"/>
              <a:t>Mêmes ventilations par exercice et par produit qu’en compta monétaire</a:t>
            </a:r>
          </a:p>
        </p:txBody>
      </p:sp>
      <p:sp>
        <p:nvSpPr>
          <p:cNvPr id="32" name="ZoneTexte 31">
            <a:extLst>
              <a:ext uri="{FF2B5EF4-FFF2-40B4-BE49-F238E27FC236}">
                <a16:creationId xmlns:a16="http://schemas.microsoft.com/office/drawing/2014/main" id="{F546BF3A-A613-78E7-073F-FF459C9314E9}"/>
              </a:ext>
            </a:extLst>
          </p:cNvPr>
          <p:cNvSpPr txBox="1"/>
          <p:nvPr/>
        </p:nvSpPr>
        <p:spPr>
          <a:xfrm>
            <a:off x="3078480" y="5066533"/>
            <a:ext cx="6685280" cy="1015663"/>
          </a:xfrm>
          <a:prstGeom prst="rect">
            <a:avLst/>
          </a:prstGeom>
          <a:noFill/>
        </p:spPr>
        <p:txBody>
          <a:bodyPr wrap="square">
            <a:spAutoFit/>
          </a:bodyPr>
          <a:lstStyle/>
          <a:p>
            <a:pPr algn="ctr"/>
            <a:r>
              <a:rPr lang="fr-FR" sz="2000" dirty="0">
                <a:solidFill>
                  <a:prstClr val="black"/>
                </a:solidFill>
                <a:latin typeface="Calibri" panose="020F0502020204030204"/>
              </a:rPr>
              <a:t>Cette </a:t>
            </a:r>
            <a:r>
              <a:rPr kumimoji="0" lang="fr-FR" sz="2000" i="0" u="none" strike="noStrike" kern="1200" cap="none" spc="0" normalizeH="0" baseline="0" noProof="0" dirty="0">
                <a:ln>
                  <a:noFill/>
                </a:ln>
                <a:solidFill>
                  <a:prstClr val="black"/>
                </a:solidFill>
                <a:effectLst/>
                <a:uLnTx/>
                <a:uFillTx/>
                <a:latin typeface="Calibri" panose="020F0502020204030204"/>
              </a:rPr>
              <a:t>reprise des choix d</a:t>
            </a:r>
            <a:r>
              <a:rPr lang="fr-FR" sz="2000" dirty="0">
                <a:solidFill>
                  <a:prstClr val="black"/>
                </a:solidFill>
                <a:latin typeface="Calibri" panose="020F0502020204030204"/>
              </a:rPr>
              <a:t>es </a:t>
            </a:r>
            <a:r>
              <a:rPr kumimoji="0" lang="fr-FR" sz="2000" i="0" u="none" strike="noStrike" kern="1200" cap="none" spc="0" normalizeH="0" baseline="0" noProof="0" dirty="0">
                <a:ln>
                  <a:noFill/>
                </a:ln>
                <a:solidFill>
                  <a:prstClr val="black"/>
                </a:solidFill>
                <a:effectLst/>
                <a:uLnTx/>
                <a:uFillTx/>
                <a:latin typeface="Calibri" panose="020F0502020204030204"/>
              </a:rPr>
              <a:t>experts carbone, des comptables nationaux et du comptable monétaire</a:t>
            </a:r>
            <a:r>
              <a:rPr kumimoji="0" lang="fr-FR" sz="2000" i="0" u="none" strike="noStrike" kern="1200" cap="none" spc="0" normalizeH="0" noProof="0" dirty="0">
                <a:ln>
                  <a:noFill/>
                </a:ln>
                <a:solidFill>
                  <a:prstClr val="black"/>
                </a:solidFill>
                <a:effectLst/>
                <a:uLnTx/>
                <a:uFillTx/>
                <a:latin typeface="Calibri" panose="020F0502020204030204"/>
              </a:rPr>
              <a:t> du producteur</a:t>
            </a:r>
            <a:r>
              <a:rPr kumimoji="0" lang="fr-FR" sz="2000" i="0" u="none" strike="noStrike" kern="1200" cap="none" spc="0" normalizeH="0" baseline="0" noProof="0" dirty="0">
                <a:ln>
                  <a:noFill/>
                </a:ln>
                <a:solidFill>
                  <a:prstClr val="black"/>
                </a:solidFill>
                <a:effectLst/>
                <a:uLnTx/>
                <a:uFillTx/>
                <a:latin typeface="Calibri" panose="020F0502020204030204"/>
              </a:rPr>
              <a:t> amène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Simplicité, Rigueur, </a:t>
            </a: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rPr>
              <a:t>Auditabilité</a:t>
            </a:r>
            <a:endParaRPr lang="fr-FR" b="1" dirty="0"/>
          </a:p>
        </p:txBody>
      </p:sp>
    </p:spTree>
    <p:extLst>
      <p:ext uri="{BB962C8B-B14F-4D97-AF65-F5344CB8AC3E}">
        <p14:creationId xmlns:p14="http://schemas.microsoft.com/office/powerpoint/2010/main" val="248352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animBg="1"/>
      <p:bldP spid="8" grpId="0" animBg="1"/>
      <p:bldP spid="9" grpId="0" animBg="1"/>
      <p:bldP spid="10" grpId="0"/>
      <p:bldP spid="14" grpId="0"/>
      <p:bldP spid="15" grpId="0"/>
      <p:bldP spid="16" grpId="0"/>
      <p:bldP spid="17" grpId="0" animBg="1"/>
      <p:bldP spid="18" grpId="0" animBg="1"/>
      <p:bldP spid="19" grpId="0" animBg="1"/>
      <p:bldP spid="23" grpId="0" animBg="1"/>
      <p:bldP spid="24" grpId="0" animBg="1"/>
      <p:bldP spid="26" grpId="0"/>
      <p:bldP spid="27" grpId="0" animBg="1"/>
      <p:bldP spid="28" grpId="0" animBg="1"/>
      <p:bldP spid="29" grpId="0" animBg="1"/>
      <p:bldP spid="30" grpId="0"/>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18EC28-C5A8-7B6E-A909-AA877C7052A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C396496E-573B-782B-B5E2-F8F64BA25B6E}"/>
              </a:ext>
            </a:extLst>
          </p:cNvPr>
          <p:cNvSpPr txBox="1"/>
          <p:nvPr/>
        </p:nvSpPr>
        <p:spPr>
          <a:xfrm>
            <a:off x="656880" y="1077287"/>
            <a:ext cx="10671520" cy="4031873"/>
          </a:xfrm>
          <a:prstGeom prst="rect">
            <a:avLst/>
          </a:prstGeom>
          <a:solidFill>
            <a:schemeClr val="bg1"/>
          </a:solidFill>
          <a:ln w="76200">
            <a:noFill/>
          </a:ln>
        </p:spPr>
        <p:txBody>
          <a:bodyPr wrap="square" rtlCol="0">
            <a:spAutoFit/>
          </a:bodyPr>
          <a:lstStyle/>
          <a:p>
            <a:pPr>
              <a:defRPr/>
            </a:pPr>
            <a:r>
              <a:rPr lang="fr-FR" sz="20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La Quantité d’une transaction Q </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peut être </a:t>
            </a:r>
          </a:p>
          <a:p>
            <a:pPr marL="800100" lvl="1" indent="-342900">
              <a:buFont typeface="Wingdings" panose="05000000000000000000" pitchFamily="2" charset="2"/>
              <a:buChar char="ü"/>
              <a:defRPr/>
            </a:pPr>
            <a:r>
              <a:rPr lang="fr-FR" sz="20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physique</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(mon cabinet facture des heures et change son prix de l’heure de temps en temps)</a:t>
            </a:r>
          </a:p>
          <a:p>
            <a:pPr marL="800100" lvl="1" indent="-342900">
              <a:buFont typeface="Wingdings" panose="05000000000000000000" pitchFamily="2" charset="2"/>
              <a:buChar char="ü"/>
              <a:defRPr/>
            </a:pPr>
            <a:r>
              <a:rPr lang="fr-FR" sz="20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monétaire</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(mon cabinet facture un service annuel flat et change son prix de temps en temps)</a:t>
            </a:r>
            <a:endParaRPr lang="fr-FR" sz="20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800"/>
              </a:spcAft>
              <a:defRPr/>
            </a:pPr>
            <a:endParaRPr lang="fr-FR" sz="8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800"/>
              </a:spcAft>
              <a:defRPr/>
            </a:pPr>
            <a:r>
              <a:rPr lang="fr-FR" sz="20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Le Facteur d’Emission </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est une appellation universelle. On parle aussi </a:t>
            </a:r>
            <a:r>
              <a:rPr lang="fr-FR" sz="2000" kern="0" dirty="0">
                <a:solidFill>
                  <a:prstClr val="black"/>
                </a:solidFill>
                <a:highlight>
                  <a:srgbClr val="FFFF00"/>
                </a:highlight>
                <a:latin typeface="Calibri" panose="020F0502020204030204" pitchFamily="34" charset="0"/>
                <a:ea typeface="Times New Roman" panose="02020603050405020304" pitchFamily="18" charset="0"/>
                <a:cs typeface="Times New Roman" panose="02020603050405020304" pitchFamily="18" charset="0"/>
              </a:rPr>
              <a:t>d’</a:t>
            </a:r>
            <a:r>
              <a:rPr lang="fr-FR" sz="2000" b="1" kern="0" dirty="0">
                <a:solidFill>
                  <a:prstClr val="black"/>
                </a:solidFill>
                <a:highlight>
                  <a:srgbClr val="FFFF00"/>
                </a:highlight>
                <a:latin typeface="Calibri" panose="020F0502020204030204" pitchFamily="34" charset="0"/>
                <a:ea typeface="Times New Roman" panose="02020603050405020304" pitchFamily="18" charset="0"/>
                <a:cs typeface="Times New Roman" panose="02020603050405020304" pitchFamily="18" charset="0"/>
              </a:rPr>
              <a:t>Intensité carbone</a:t>
            </a:r>
          </a:p>
          <a:p>
            <a:pPr>
              <a:spcAft>
                <a:spcPts val="800"/>
              </a:spcAft>
              <a:defRPr/>
            </a:pPr>
            <a:endParaRPr lang="fr-FR" sz="8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800"/>
              </a:spcAft>
              <a:defRPr/>
            </a:pP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Le Contenu c</a:t>
            </a:r>
            <a:r>
              <a:rPr lang="fr-FR" sz="20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a</a:t>
            </a:r>
            <a:r>
              <a:rPr kumimoji="0" lang="fr-FR" sz="2000" b="1"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rbone</a:t>
            </a:r>
            <a:r>
              <a:rPr kumimoji="0" lang="fr-FR" sz="2000" b="1"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lang="fr-FR" sz="20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p</a:t>
            </a:r>
            <a:r>
              <a:rPr kumimoji="0" lang="fr-FR" sz="2000" b="1" i="0" u="none" strike="noStrike" kern="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roduit</a:t>
            </a:r>
            <a:r>
              <a:rPr kumimoji="0" lang="fr-FR" sz="2000" b="1" i="0" u="none"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(CCP)</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est</a:t>
            </a:r>
            <a:r>
              <a:rPr kumimoji="0" lang="fr-FR" sz="2000" b="0" i="0" u="none"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une appellation propre à la Comptabilité carbone cumulative Elle a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des synonymes à géométrie </a:t>
            </a:r>
            <a:r>
              <a:rPr kumimoji="0" lang="fr-FR" sz="20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variab</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l</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e : </a:t>
            </a:r>
          </a:p>
          <a:p>
            <a:pPr marL="800100" lvl="1" indent="-342900">
              <a:spcAft>
                <a:spcPts val="800"/>
              </a:spcAft>
              <a:buFont typeface="Wingdings" panose="05000000000000000000" pitchFamily="2" charset="2"/>
              <a:buChar char="ü"/>
              <a:defRPr/>
            </a:pPr>
            <a:r>
              <a:rPr lang="fr-FR" sz="2000" b="1" kern="0" dirty="0">
                <a:solidFill>
                  <a:prstClr val="black"/>
                </a:solidFill>
                <a:highlight>
                  <a:srgbClr val="FFFF00"/>
                </a:highlight>
                <a:latin typeface="Calibri" panose="020F0502020204030204" pitchFamily="34" charset="0"/>
                <a:ea typeface="Times New Roman" panose="02020603050405020304" pitchFamily="18" charset="0"/>
                <a:cs typeface="Times New Roman" panose="02020603050405020304" pitchFamily="18" charset="0"/>
              </a:rPr>
              <a:t>L</a:t>
            </a:r>
            <a:r>
              <a:rPr kumimoji="0" lang="fr-FR" sz="2000" b="1" i="0" u="none" strike="noStrike" kern="0" cap="none" spc="0" normalizeH="0" baseline="0" noProof="0" dirty="0">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Times New Roman" panose="02020603050405020304" pitchFamily="18" charset="0"/>
              </a:rPr>
              <a:t>’empreinte carbone</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fr-FR" sz="2000" kern="0" noProof="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utilisée pour </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l</a:t>
            </a:r>
            <a:r>
              <a:rPr lang="fr-FR" sz="2000" kern="0" noProof="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es produits </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et d’autres choses</a:t>
            </a:r>
            <a:endPar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spcAft>
                <a:spcPts val="800"/>
              </a:spcAft>
              <a:buFont typeface="Wingdings" panose="05000000000000000000" pitchFamily="2" charset="2"/>
              <a:buChar char="ü"/>
              <a:defRPr/>
            </a:pP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L</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’émission en Analyse du Cycle de Vie :</a:t>
            </a:r>
            <a:r>
              <a:rPr kumimoji="0" lang="fr-FR" sz="2000" b="0" i="0" u="none"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le CCP est l’émission </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‘de la mine à l’usine’</a:t>
            </a:r>
            <a:endPar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spcAft>
                <a:spcPts val="800"/>
              </a:spcAft>
              <a:buFont typeface="Wingdings" panose="05000000000000000000" pitchFamily="2" charset="2"/>
              <a:buChar char="ü"/>
              <a:defRPr/>
            </a:pP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Les</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scopes des protocoles de comptage</a:t>
            </a:r>
            <a:r>
              <a:rPr kumimoji="0" lang="fr-FR" sz="2000" b="0" i="0" u="none" strike="noStrike" kern="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des GES : le CCP est le contenu </a:t>
            </a:r>
            <a:r>
              <a:rPr lang="fr-FR" sz="2000"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a:t>
            </a:r>
            <a:r>
              <a:rPr kumimoji="0" lang="fr-FR" sz="2000" b="0" i="0" u="none" strike="noStrike" kern="0" cap="none" spc="0" normalizeH="0" baseline="0" noProof="0" dirty="0">
                <a:ln>
                  <a:noFill/>
                </a:ln>
                <a:solidFill>
                  <a:prstClr val="black"/>
                </a:solidFill>
                <a:effectLst/>
                <a:highlight>
                  <a:srgbClr val="FFFF00"/>
                </a:highlight>
                <a:uLnTx/>
                <a:uFillTx/>
                <a:latin typeface="Calibri" panose="020F0502020204030204" pitchFamily="34" charset="0"/>
                <a:ea typeface="Times New Roman" panose="02020603050405020304" pitchFamily="18" charset="0"/>
                <a:cs typeface="Times New Roman" panose="02020603050405020304" pitchFamily="18" charset="0"/>
              </a:rPr>
              <a:t>scopes 1, 2 et 3 amont</a:t>
            </a:r>
            <a:r>
              <a:rPr kumimoji="0" lang="fr-FR"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p>
        </p:txBody>
      </p:sp>
      <p:sp>
        <p:nvSpPr>
          <p:cNvPr id="4" name="Espace réservé du numéro de diapositive 3">
            <a:extLst>
              <a:ext uri="{FF2B5EF4-FFF2-40B4-BE49-F238E27FC236}">
                <a16:creationId xmlns:a16="http://schemas.microsoft.com/office/drawing/2014/main" id="{83B41F7A-132F-F2E2-A842-2C9573FCBEEA}"/>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ADFF8E58-1068-F4FB-FC2F-A520FEB7DB3F}"/>
              </a:ext>
            </a:extLst>
          </p:cNvPr>
          <p:cNvPicPr>
            <a:picLocks noChangeAspect="1"/>
          </p:cNvPicPr>
          <p:nvPr/>
        </p:nvPicPr>
        <p:blipFill>
          <a:blip r:embed="rId3"/>
          <a:stretch>
            <a:fillRect/>
          </a:stretch>
        </p:blipFill>
        <p:spPr>
          <a:xfrm>
            <a:off x="527869" y="5696607"/>
            <a:ext cx="1892276" cy="759727"/>
          </a:xfrm>
          <a:prstGeom prst="rect">
            <a:avLst/>
          </a:prstGeom>
        </p:spPr>
      </p:pic>
      <p:sp>
        <p:nvSpPr>
          <p:cNvPr id="5" name="ZoneTexte 4">
            <a:extLst>
              <a:ext uri="{FF2B5EF4-FFF2-40B4-BE49-F238E27FC236}">
                <a16:creationId xmlns:a16="http://schemas.microsoft.com/office/drawing/2014/main" id="{141E9E87-BBA6-186D-5C4A-A65B6105FD80}"/>
              </a:ext>
            </a:extLst>
          </p:cNvPr>
          <p:cNvSpPr txBox="1"/>
          <p:nvPr/>
        </p:nvSpPr>
        <p:spPr>
          <a:xfrm>
            <a:off x="656880" y="381607"/>
            <a:ext cx="11030623" cy="478401"/>
          </a:xfrm>
          <a:prstGeom prst="rect">
            <a:avLst/>
          </a:prstGeom>
          <a:solidFill>
            <a:schemeClr val="bg1"/>
          </a:solidFill>
          <a:ln w="76200">
            <a:noFill/>
          </a:ln>
        </p:spPr>
        <p:txBody>
          <a:bodyPr wrap="square" rtlCol="0">
            <a:spAutoFit/>
          </a:bodyPr>
          <a:lstStyle/>
          <a:p>
            <a:pPr lvl="0" algn="just">
              <a:lnSpc>
                <a:spcPct val="115000"/>
              </a:lnSpc>
              <a:spcAft>
                <a:spcPts val="800"/>
              </a:spcAft>
              <a:defRPr/>
            </a:pPr>
            <a:r>
              <a:rPr lang="fr-FR" sz="2300" b="1" kern="0"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Terminologie de l’équation clé : Contenu Carbone Produit = Quant. x Facteur d’émission </a:t>
            </a:r>
            <a:endParaRPr kumimoji="0" lang="fr-FR" sz="23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2606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A0BF26-6071-FE46-4A1B-994F6080D0C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BF0FC4F-20FA-882F-7191-40603B211A7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1A617437-55EF-6C04-45C4-1B3CC39C6697}"/>
              </a:ext>
            </a:extLst>
          </p:cNvPr>
          <p:cNvPicPr>
            <a:picLocks noChangeAspect="1"/>
          </p:cNvPicPr>
          <p:nvPr/>
        </p:nvPicPr>
        <p:blipFill>
          <a:blip r:embed="rId3"/>
          <a:stretch>
            <a:fillRect/>
          </a:stretch>
        </p:blipFill>
        <p:spPr>
          <a:xfrm>
            <a:off x="527869" y="5696607"/>
            <a:ext cx="1892276" cy="759727"/>
          </a:xfrm>
          <a:prstGeom prst="rect">
            <a:avLst/>
          </a:prstGeom>
        </p:spPr>
      </p:pic>
      <p:pic>
        <p:nvPicPr>
          <p:cNvPr id="10" name="Graphique 9" descr="Homme avec un remplissage uni">
            <a:extLst>
              <a:ext uri="{FF2B5EF4-FFF2-40B4-BE49-F238E27FC236}">
                <a16:creationId xmlns:a16="http://schemas.microsoft.com/office/drawing/2014/main" id="{529E4DA0-EF78-FB7B-B0D4-828BB322BA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4440" y="4732634"/>
            <a:ext cx="606256" cy="606256"/>
          </a:xfrm>
          <a:prstGeom prst="rect">
            <a:avLst/>
          </a:prstGeom>
        </p:spPr>
      </p:pic>
      <p:pic>
        <p:nvPicPr>
          <p:cNvPr id="12" name="Graphique 11" descr="Nuage contour">
            <a:extLst>
              <a:ext uri="{FF2B5EF4-FFF2-40B4-BE49-F238E27FC236}">
                <a16:creationId xmlns:a16="http://schemas.microsoft.com/office/drawing/2014/main" id="{2A6894FD-6466-4C07-BE68-3B0A510CCF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0223" y="3213467"/>
            <a:ext cx="1337782" cy="1337782"/>
          </a:xfrm>
          <a:prstGeom prst="rect">
            <a:avLst/>
          </a:prstGeom>
        </p:spPr>
      </p:pic>
      <p:pic>
        <p:nvPicPr>
          <p:cNvPr id="18" name="Graphique 17" descr="Arbre avec racines avec un remplissage uni">
            <a:extLst>
              <a:ext uri="{FF2B5EF4-FFF2-40B4-BE49-F238E27FC236}">
                <a16:creationId xmlns:a16="http://schemas.microsoft.com/office/drawing/2014/main" id="{0BCA730A-9C44-1AFB-F7E6-F461FFAEAA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40270" y="3034497"/>
            <a:ext cx="2955255" cy="2955255"/>
          </a:xfrm>
          <a:prstGeom prst="rect">
            <a:avLst/>
          </a:prstGeom>
        </p:spPr>
      </p:pic>
      <p:pic>
        <p:nvPicPr>
          <p:cNvPr id="20" name="Graphique 19" descr="Moulin à vent avec un remplissage uni">
            <a:extLst>
              <a:ext uri="{FF2B5EF4-FFF2-40B4-BE49-F238E27FC236}">
                <a16:creationId xmlns:a16="http://schemas.microsoft.com/office/drawing/2014/main" id="{D57A0C3C-8A92-758F-EDE8-04F45A4128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00571" y="4782088"/>
            <a:ext cx="562056" cy="562056"/>
          </a:xfrm>
          <a:prstGeom prst="rect">
            <a:avLst/>
          </a:prstGeom>
        </p:spPr>
      </p:pic>
      <p:sp>
        <p:nvSpPr>
          <p:cNvPr id="11" name="ZoneTexte 10">
            <a:extLst>
              <a:ext uri="{FF2B5EF4-FFF2-40B4-BE49-F238E27FC236}">
                <a16:creationId xmlns:a16="http://schemas.microsoft.com/office/drawing/2014/main" id="{241A806C-F373-B984-2E3E-29D51ABB0858}"/>
              </a:ext>
            </a:extLst>
          </p:cNvPr>
          <p:cNvSpPr txBox="1"/>
          <p:nvPr/>
        </p:nvSpPr>
        <p:spPr>
          <a:xfrm>
            <a:off x="510792" y="556331"/>
            <a:ext cx="8378027" cy="1384995"/>
          </a:xfrm>
          <a:prstGeom prst="rect">
            <a:avLst/>
          </a:prstGeom>
          <a:noFill/>
        </p:spPr>
        <p:txBody>
          <a:bodyPr wrap="square">
            <a:spAutoFit/>
          </a:bodyPr>
          <a:lstStyle/>
          <a:p>
            <a:pPr lvl="0">
              <a:defRPr/>
            </a:pPr>
            <a:r>
              <a:rPr lang="fr-FR" sz="2400" b="1" kern="0" dirty="0">
                <a:solidFill>
                  <a:prstClr val="black"/>
                </a:solidFill>
                <a:ea typeface="Times New Roman" panose="02020603050405020304" pitchFamily="18" charset="0"/>
                <a:cs typeface="Aptos" panose="020B0004020202020204" pitchFamily="34" charset="0"/>
              </a:rPr>
              <a:t>Depuis</a:t>
            </a:r>
            <a:r>
              <a:rPr lang="fr-FR" sz="2400" b="1" kern="0" noProof="0" dirty="0">
                <a:solidFill>
                  <a:prstClr val="black"/>
                </a:solidFill>
                <a:ea typeface="Times New Roman" panose="02020603050405020304" pitchFamily="18" charset="0"/>
                <a:cs typeface="Aptos" panose="020B0004020202020204" pitchFamily="34" charset="0"/>
              </a:rPr>
              <a:t> des millions d’années</a:t>
            </a:r>
            <a:r>
              <a:rPr lang="fr-FR" sz="2400" kern="0" noProof="0" dirty="0">
                <a:solidFill>
                  <a:prstClr val="black"/>
                </a:solidFill>
                <a:ea typeface="Times New Roman" panose="02020603050405020304" pitchFamily="18" charset="0"/>
                <a:cs typeface="Aptos" panose="020B0004020202020204" pitchFamily="34" charset="0"/>
              </a:rPr>
              <a:t>, </a:t>
            </a:r>
            <a:endParaRPr kumimoji="0" lang="fr-FR" sz="2400" i="0" u="none" strike="noStrike" kern="0" cap="none" spc="0" normalizeH="0" noProof="0" dirty="0">
              <a:ln>
                <a:noFill/>
              </a:ln>
              <a:solidFill>
                <a:prstClr val="black"/>
              </a:solidFill>
              <a:effectLst/>
              <a:uLnTx/>
              <a:uFillTx/>
              <a:ea typeface="Times New Roman" panose="02020603050405020304" pitchFamily="18" charset="0"/>
              <a:cs typeface="Aptos" panose="020B0004020202020204" pitchFamily="34" charset="0"/>
            </a:endParaRPr>
          </a:p>
          <a:p>
            <a:pPr lvl="0">
              <a:defRPr/>
            </a:pPr>
            <a:r>
              <a:rPr kumimoji="0" lang="fr-FR" sz="2000" i="0" u="none" strike="noStrike" kern="0" cap="none" spc="0" normalizeH="0" noProof="0" dirty="0">
                <a:ln>
                  <a:noFill/>
                </a:ln>
                <a:solidFill>
                  <a:prstClr val="black"/>
                </a:solidFill>
                <a:effectLst/>
                <a:uLnTx/>
                <a:uFillTx/>
                <a:ea typeface="Times New Roman" panose="02020603050405020304" pitchFamily="18" charset="0"/>
                <a:cs typeface="Aptos" panose="020B0004020202020204" pitchFamily="34" charset="0"/>
              </a:rPr>
              <a:t>La nature, </a:t>
            </a:r>
            <a:r>
              <a:rPr lang="fr-FR" sz="2000" kern="0" dirty="0">
                <a:solidFill>
                  <a:prstClr val="black"/>
                </a:solidFill>
                <a:ea typeface="Times New Roman" panose="02020603050405020304" pitchFamily="18" charset="0"/>
                <a:cs typeface="Aptos" panose="020B0004020202020204" pitchFamily="34" charset="0"/>
              </a:rPr>
              <a:t>f</a:t>
            </a:r>
            <a:r>
              <a:rPr kumimoji="0" lang="fr-FR" sz="2000" i="0" u="none" strike="noStrike" kern="0" cap="none" spc="0" normalizeH="0" noProof="0" dirty="0" err="1">
                <a:ln>
                  <a:noFill/>
                </a:ln>
                <a:solidFill>
                  <a:prstClr val="black"/>
                </a:solidFill>
                <a:effectLst/>
                <a:uLnTx/>
                <a:uFillTx/>
                <a:ea typeface="Times New Roman" panose="02020603050405020304" pitchFamily="18" charset="0"/>
                <a:cs typeface="Aptos" panose="020B0004020202020204" pitchFamily="34" charset="0"/>
              </a:rPr>
              <a:t>orêts</a:t>
            </a:r>
            <a:r>
              <a:rPr kumimoji="0" lang="fr-FR" sz="2000" i="0" u="none" strike="noStrike" kern="0" cap="none" spc="0" normalizeH="0" noProof="0" dirty="0">
                <a:ln>
                  <a:noFill/>
                </a:ln>
                <a:solidFill>
                  <a:prstClr val="black"/>
                </a:solidFill>
                <a:effectLst/>
                <a:uLnTx/>
                <a:uFillTx/>
                <a:ea typeface="Times New Roman" panose="02020603050405020304" pitchFamily="18" charset="0"/>
                <a:cs typeface="Aptos" panose="020B0004020202020204" pitchFamily="34" charset="0"/>
              </a:rPr>
              <a:t> et océans, </a:t>
            </a:r>
            <a:r>
              <a:rPr lang="fr-FR" sz="2000" kern="0" dirty="0">
                <a:solidFill>
                  <a:prstClr val="black"/>
                </a:solidFill>
                <a:ea typeface="Times New Roman" panose="02020603050405020304" pitchFamily="18" charset="0"/>
                <a:cs typeface="Aptos" panose="020B0004020202020204" pitchFamily="34" charset="0"/>
              </a:rPr>
              <a:t>régule la concentration de GES dans l’atmosphère </a:t>
            </a:r>
            <a:endParaRPr kumimoji="0" lang="fr-FR" sz="2000" i="0" u="none" strike="noStrike" kern="0" cap="none" spc="0" normalizeH="0" noProof="0" dirty="0">
              <a:ln>
                <a:noFill/>
              </a:ln>
              <a:solidFill>
                <a:prstClr val="black"/>
              </a:solidFill>
              <a:effectLst/>
              <a:uLnTx/>
              <a:uFillTx/>
              <a:ea typeface="Times New Roman" panose="02020603050405020304" pitchFamily="18" charset="0"/>
              <a:cs typeface="Aptos" panose="020B0004020202020204" pitchFamily="34" charset="0"/>
            </a:endParaRPr>
          </a:p>
          <a:p>
            <a:pPr marL="800100" lvl="1" indent="-342900">
              <a:buFont typeface="Wingdings" panose="05000000000000000000" pitchFamily="2" charset="2"/>
              <a:buChar char="ü"/>
              <a:defRPr/>
            </a:pPr>
            <a:r>
              <a:rPr lang="fr-FR" sz="2000" kern="0" dirty="0">
                <a:solidFill>
                  <a:prstClr val="black"/>
                </a:solidFill>
                <a:ea typeface="Times New Roman" panose="02020603050405020304" pitchFamily="18" charset="0"/>
                <a:cs typeface="Aptos" panose="020B0004020202020204" pitchFamily="34" charset="0"/>
              </a:rPr>
              <a:t>Elle </a:t>
            </a:r>
            <a:r>
              <a:rPr kumimoji="0" lang="fr-FR" sz="2000" i="0" u="none" strike="noStrike" kern="0" cap="none" spc="0" normalizeH="0" noProof="0" dirty="0">
                <a:ln>
                  <a:noFill/>
                </a:ln>
                <a:solidFill>
                  <a:prstClr val="black"/>
                </a:solidFill>
                <a:effectLst/>
                <a:uLnTx/>
                <a:uFillTx/>
                <a:ea typeface="Times New Roman" panose="02020603050405020304" pitchFamily="18" charset="0"/>
                <a:cs typeface="Aptos" panose="020B0004020202020204" pitchFamily="34" charset="0"/>
              </a:rPr>
              <a:t>capture </a:t>
            </a:r>
            <a:r>
              <a:rPr lang="fr-FR" sz="2000" kern="0" dirty="0">
                <a:solidFill>
                  <a:prstClr val="black"/>
                </a:solidFill>
                <a:ea typeface="Times New Roman" panose="02020603050405020304" pitchFamily="18" charset="0"/>
                <a:cs typeface="Aptos" panose="020B0004020202020204" pitchFamily="34" charset="0"/>
              </a:rPr>
              <a:t>des GES quant la concentration </a:t>
            </a:r>
            <a:r>
              <a:rPr kumimoji="0" lang="fr-FR" sz="2000" i="0" u="none" strike="noStrike" kern="0" cap="none" spc="0" normalizeH="0" noProof="0" dirty="0">
                <a:ln>
                  <a:noFill/>
                </a:ln>
                <a:solidFill>
                  <a:prstClr val="black"/>
                </a:solidFill>
                <a:effectLst/>
                <a:uLnTx/>
                <a:uFillTx/>
                <a:ea typeface="Times New Roman" panose="02020603050405020304" pitchFamily="18" charset="0"/>
                <a:cs typeface="Aptos" panose="020B0004020202020204" pitchFamily="34" charset="0"/>
              </a:rPr>
              <a:t>monte, </a:t>
            </a:r>
          </a:p>
          <a:p>
            <a:pPr marL="800100" lvl="1" indent="-342900">
              <a:buFont typeface="Wingdings" panose="05000000000000000000" pitchFamily="2" charset="2"/>
              <a:buChar char="ü"/>
              <a:defRPr/>
            </a:pPr>
            <a:r>
              <a:rPr lang="fr-FR" sz="2000" kern="0" dirty="0">
                <a:solidFill>
                  <a:prstClr val="black"/>
                </a:solidFill>
                <a:ea typeface="Times New Roman" panose="02020603050405020304" pitchFamily="18" charset="0"/>
                <a:cs typeface="Aptos" panose="020B0004020202020204" pitchFamily="34" charset="0"/>
              </a:rPr>
              <a:t>Elle </a:t>
            </a:r>
            <a:r>
              <a:rPr kumimoji="0" lang="fr-FR" sz="2000" i="0" u="none" strike="noStrike" kern="0" cap="none" spc="0" normalizeH="0" noProof="0" dirty="0">
                <a:ln>
                  <a:noFill/>
                </a:ln>
                <a:solidFill>
                  <a:prstClr val="black"/>
                </a:solidFill>
                <a:effectLst/>
                <a:uLnTx/>
                <a:uFillTx/>
                <a:ea typeface="Times New Roman" panose="02020603050405020304" pitchFamily="18" charset="0"/>
                <a:cs typeface="Aptos" panose="020B0004020202020204" pitchFamily="34" charset="0"/>
              </a:rPr>
              <a:t>émet des GES quand la concentration descend</a:t>
            </a:r>
            <a:r>
              <a:rPr lang="fr-FR" sz="2000" kern="0" dirty="0">
                <a:solidFill>
                  <a:prstClr val="black"/>
                </a:solidFill>
                <a:ea typeface="Times New Roman" panose="02020603050405020304" pitchFamily="18" charset="0"/>
                <a:cs typeface="Aptos" panose="020B0004020202020204" pitchFamily="34" charset="0"/>
              </a:rPr>
              <a:t> </a:t>
            </a:r>
            <a:endParaRPr kumimoji="0" lang="fr-FR" sz="2000" b="1" i="0" u="none" strike="noStrike" kern="0" cap="none" spc="0" normalizeH="0" baseline="0" noProof="0" dirty="0">
              <a:ln>
                <a:noFill/>
              </a:ln>
              <a:solidFill>
                <a:prstClr val="black"/>
              </a:solidFill>
              <a:effectLst/>
              <a:uLnTx/>
              <a:uFillTx/>
              <a:ea typeface="Times New Roman" panose="02020603050405020304" pitchFamily="18" charset="0"/>
              <a:cs typeface="Aptos" panose="020B0004020202020204" pitchFamily="34" charset="0"/>
            </a:endParaRPr>
          </a:p>
        </p:txBody>
      </p:sp>
      <p:sp>
        <p:nvSpPr>
          <p:cNvPr id="13" name="Flèche : droite 12">
            <a:extLst>
              <a:ext uri="{FF2B5EF4-FFF2-40B4-BE49-F238E27FC236}">
                <a16:creationId xmlns:a16="http://schemas.microsoft.com/office/drawing/2014/main" id="{E6B1C708-09D9-5104-926A-8750AD4D6037}"/>
              </a:ext>
            </a:extLst>
          </p:cNvPr>
          <p:cNvSpPr/>
          <p:nvPr/>
        </p:nvSpPr>
        <p:spPr>
          <a:xfrm>
            <a:off x="4519467" y="4723631"/>
            <a:ext cx="2006070" cy="177753"/>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3BF59DAE-7FFA-E721-C6AC-53AD79B64E5E}"/>
              </a:ext>
            </a:extLst>
          </p:cNvPr>
          <p:cNvSpPr txBox="1"/>
          <p:nvPr/>
        </p:nvSpPr>
        <p:spPr>
          <a:xfrm>
            <a:off x="4216595" y="5035762"/>
            <a:ext cx="2659126" cy="461665"/>
          </a:xfrm>
          <a:prstGeom prst="rect">
            <a:avLst/>
          </a:prstGeom>
          <a:noFill/>
        </p:spPr>
        <p:txBody>
          <a:bodyPr wrap="none" rtlCol="0">
            <a:spAutoFit/>
          </a:bodyPr>
          <a:lstStyle/>
          <a:p>
            <a:r>
              <a:rPr lang="fr-FR" sz="2400" b="1" dirty="0"/>
              <a:t>GES et destructions</a:t>
            </a:r>
          </a:p>
        </p:txBody>
      </p:sp>
      <p:pic>
        <p:nvPicPr>
          <p:cNvPr id="5" name="Graphique 4" descr="Scène de crépuscule avec un remplissage uni">
            <a:extLst>
              <a:ext uri="{FF2B5EF4-FFF2-40B4-BE49-F238E27FC236}">
                <a16:creationId xmlns:a16="http://schemas.microsoft.com/office/drawing/2014/main" id="{F0B19A13-287E-5A94-B87B-4B3C9A2E35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72320" y="4166730"/>
            <a:ext cx="2001520" cy="2001520"/>
          </a:xfrm>
          <a:prstGeom prst="rect">
            <a:avLst/>
          </a:prstGeom>
        </p:spPr>
      </p:pic>
      <p:sp>
        <p:nvSpPr>
          <p:cNvPr id="7" name="ZoneTexte 6">
            <a:extLst>
              <a:ext uri="{FF2B5EF4-FFF2-40B4-BE49-F238E27FC236}">
                <a16:creationId xmlns:a16="http://schemas.microsoft.com/office/drawing/2014/main" id="{796D98EE-71C7-868C-18FF-CFFBE6C5BD52}"/>
              </a:ext>
            </a:extLst>
          </p:cNvPr>
          <p:cNvSpPr txBox="1"/>
          <p:nvPr/>
        </p:nvSpPr>
        <p:spPr>
          <a:xfrm>
            <a:off x="458243" y="2216340"/>
            <a:ext cx="6783382"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Pendant 12.000 générations</a:t>
            </a:r>
            <a:r>
              <a:rPr kumimoji="0" lang="fr-FR" sz="24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kern="0" dirty="0">
                <a:solidFill>
                  <a:prstClr val="black"/>
                </a:solidFill>
                <a:latin typeface="Calibri" panose="020F0502020204030204"/>
                <a:ea typeface="Times New Roman" panose="02020603050405020304" pitchFamily="18" charset="0"/>
                <a:cs typeface="Aptos" panose="020B0004020202020204" pitchFamily="34" charset="0"/>
              </a:rPr>
              <a:t>L</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’humanité </a:t>
            </a:r>
            <a:r>
              <a:rPr kumimoji="0" lang="fr-FR" sz="200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a émis</a:t>
            </a:r>
            <a:r>
              <a:rPr kumimoji="0" lang="fr-FR" sz="2000" i="0" u="none" strike="noStrike" kern="1200" cap="none" spc="0" normalizeH="0" baseline="0" noProof="0" dirty="0">
                <a:ln>
                  <a:noFill/>
                </a:ln>
                <a:solidFill>
                  <a:prstClr val="black"/>
                </a:solidFill>
                <a:effectLst/>
                <a:uLnTx/>
                <a:uFillTx/>
                <a:latin typeface="Calibri" panose="020F0502020204030204"/>
                <a:ea typeface="+mn-ea"/>
                <a:cs typeface="+mn-cs"/>
              </a:rPr>
              <a:t> des GES (peu) et détruit la nature (peu aussi)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dirty="0">
                <a:solidFill>
                  <a:prstClr val="black"/>
                </a:solidFill>
                <a:latin typeface="Calibri" panose="020F0502020204030204"/>
              </a:rPr>
              <a:t>L</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a nature régule toujours la concentration</a:t>
            </a:r>
            <a:endPar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4229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7487D9-E251-04FF-2316-8B57ACE6478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C0BFB22-A52F-3897-2E63-72A78369FFBB}"/>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BA30AAB4-22B8-73F8-EA44-D8FFFB8F471F}"/>
              </a:ext>
            </a:extLst>
          </p:cNvPr>
          <p:cNvPicPr>
            <a:picLocks noChangeAspect="1"/>
          </p:cNvPicPr>
          <p:nvPr/>
        </p:nvPicPr>
        <p:blipFill>
          <a:blip r:embed="rId3"/>
          <a:stretch>
            <a:fillRect/>
          </a:stretch>
        </p:blipFill>
        <p:spPr>
          <a:xfrm>
            <a:off x="527869" y="5696607"/>
            <a:ext cx="1892276" cy="759727"/>
          </a:xfrm>
          <a:prstGeom prst="rect">
            <a:avLst/>
          </a:prstGeom>
        </p:spPr>
      </p:pic>
      <p:pic>
        <p:nvPicPr>
          <p:cNvPr id="10" name="Graphique 9" descr="Homme avec un remplissage uni">
            <a:extLst>
              <a:ext uri="{FF2B5EF4-FFF2-40B4-BE49-F238E27FC236}">
                <a16:creationId xmlns:a16="http://schemas.microsoft.com/office/drawing/2014/main" id="{37BA87CB-774A-0BF9-96A4-1145AB7D21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26912" y="3893344"/>
            <a:ext cx="1688026" cy="1688026"/>
          </a:xfrm>
          <a:prstGeom prst="rect">
            <a:avLst/>
          </a:prstGeom>
        </p:spPr>
      </p:pic>
      <p:pic>
        <p:nvPicPr>
          <p:cNvPr id="18" name="Graphique 17" descr="Arbre avec racines avec un remplissage uni">
            <a:extLst>
              <a:ext uri="{FF2B5EF4-FFF2-40B4-BE49-F238E27FC236}">
                <a16:creationId xmlns:a16="http://schemas.microsoft.com/office/drawing/2014/main" id="{30BE1BB7-ABA5-CA10-44C8-93F3714D53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3385" y="3376380"/>
            <a:ext cx="2285326" cy="2285326"/>
          </a:xfrm>
          <a:prstGeom prst="rect">
            <a:avLst/>
          </a:prstGeom>
        </p:spPr>
      </p:pic>
      <p:sp>
        <p:nvSpPr>
          <p:cNvPr id="11" name="ZoneTexte 10">
            <a:extLst>
              <a:ext uri="{FF2B5EF4-FFF2-40B4-BE49-F238E27FC236}">
                <a16:creationId xmlns:a16="http://schemas.microsoft.com/office/drawing/2014/main" id="{AA7F235D-A714-4A02-B127-151F680979E2}"/>
              </a:ext>
            </a:extLst>
          </p:cNvPr>
          <p:cNvSpPr txBox="1"/>
          <p:nvPr/>
        </p:nvSpPr>
        <p:spPr>
          <a:xfrm>
            <a:off x="525010" y="412068"/>
            <a:ext cx="11294826" cy="1918474"/>
          </a:xfrm>
          <a:prstGeom prst="rect">
            <a:avLst/>
          </a:prstGeom>
          <a:noFill/>
        </p:spPr>
        <p:txBody>
          <a:bodyPr wrap="square">
            <a:spAutoFit/>
          </a:bodyPr>
          <a:lstStyle/>
          <a:p>
            <a:pPr lvl="0">
              <a:spcAft>
                <a:spcPts val="800"/>
              </a:spcAft>
              <a:defRPr/>
            </a:pPr>
            <a:r>
              <a:rPr lang="fr-FR" sz="2400" b="1" kern="0" dirty="0">
                <a:solidFill>
                  <a:prstClr val="black"/>
                </a:solidFill>
                <a:ea typeface="Times New Roman" panose="02020603050405020304" pitchFamily="18" charset="0"/>
                <a:cs typeface="Aptos" panose="020B0004020202020204" pitchFamily="34" charset="0"/>
              </a:rPr>
              <a:t>Depuis 10 générations </a:t>
            </a:r>
          </a:p>
          <a:p>
            <a:pPr lvl="0">
              <a:spcAft>
                <a:spcPts val="800"/>
              </a:spcAft>
              <a:defRPr/>
            </a:pPr>
            <a:endParaRPr kumimoji="0" lang="fr-FR" sz="80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endParaRPr>
          </a:p>
          <a:p>
            <a:pPr lvl="0">
              <a:spcAft>
                <a:spcPts val="800"/>
              </a:spcAft>
              <a:defRPr/>
            </a:pPr>
            <a:r>
              <a:rPr lang="fr-FR" sz="2000" kern="100" dirty="0">
                <a:solidFill>
                  <a:prstClr val="black"/>
                </a:solidFill>
                <a:ea typeface="Aptos" panose="020B0004020202020204" pitchFamily="34" charset="0"/>
                <a:cs typeface="Times New Roman" panose="02020603050405020304" pitchFamily="18" charset="0"/>
              </a:rPr>
              <a:t>L’é</a:t>
            </a:r>
            <a:r>
              <a:rPr kumimoji="0" lang="fr-FR" sz="200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mission de GES et la destruction de la nature par l’humanité </a:t>
            </a:r>
            <a:r>
              <a:rPr lang="fr-FR" sz="2000" kern="100" dirty="0">
                <a:solidFill>
                  <a:prstClr val="black"/>
                </a:solidFill>
                <a:ea typeface="Aptos" panose="020B0004020202020204" pitchFamily="34" charset="0"/>
                <a:cs typeface="Times New Roman" panose="02020603050405020304" pitchFamily="18" charset="0"/>
              </a:rPr>
              <a:t>a</a:t>
            </a:r>
            <a:r>
              <a:rPr kumimoji="0" lang="fr-FR" sz="200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 beaucoup augmenté</a:t>
            </a:r>
          </a:p>
          <a:p>
            <a:pPr lvl="0">
              <a:spcAft>
                <a:spcPts val="800"/>
              </a:spcAft>
              <a:defRPr/>
            </a:pPr>
            <a:r>
              <a:rPr lang="fr-FR" sz="2000" b="1" kern="100" dirty="0">
                <a:solidFill>
                  <a:prstClr val="black"/>
                </a:solidFill>
                <a:ea typeface="Aptos" panose="020B0004020202020204" pitchFamily="34" charset="0"/>
                <a:cs typeface="Times New Roman" panose="02020603050405020304" pitchFamily="18" charset="0"/>
              </a:rPr>
              <a:t>La nature ne régule plus </a:t>
            </a:r>
            <a:r>
              <a:rPr lang="fr-FR" sz="2000" kern="100" dirty="0">
                <a:solidFill>
                  <a:prstClr val="black"/>
                </a:solidFill>
                <a:ea typeface="Aptos" panose="020B0004020202020204" pitchFamily="34" charset="0"/>
                <a:cs typeface="Times New Roman" panose="02020603050405020304" pitchFamily="18" charset="0"/>
              </a:rPr>
              <a:t>et les GES en trop créent un excès croissant dans l’atmosphère </a:t>
            </a:r>
          </a:p>
          <a:p>
            <a:pPr lvl="0">
              <a:spcAft>
                <a:spcPts val="800"/>
              </a:spcAft>
              <a:defRPr/>
            </a:pPr>
            <a:r>
              <a:rPr lang="fr-FR" sz="2000" b="1" kern="100" dirty="0">
                <a:solidFill>
                  <a:prstClr val="black"/>
                </a:solidFill>
                <a:ea typeface="Aptos" panose="020B0004020202020204" pitchFamily="34" charset="0"/>
                <a:cs typeface="Times New Roman" panose="02020603050405020304" pitchFamily="18" charset="0"/>
              </a:rPr>
              <a:t>L’excès dégrade les équilibres, en boucle </a:t>
            </a:r>
            <a:endParaRPr kumimoji="0" lang="fr-FR" sz="2000" b="1"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endParaRPr>
          </a:p>
        </p:txBody>
      </p:sp>
      <p:sp>
        <p:nvSpPr>
          <p:cNvPr id="2" name="Flèche : droite 1">
            <a:extLst>
              <a:ext uri="{FF2B5EF4-FFF2-40B4-BE49-F238E27FC236}">
                <a16:creationId xmlns:a16="http://schemas.microsoft.com/office/drawing/2014/main" id="{7581FEA7-5738-F33A-8F25-489DDF0BEA1E}"/>
              </a:ext>
            </a:extLst>
          </p:cNvPr>
          <p:cNvSpPr/>
          <p:nvPr/>
        </p:nvSpPr>
        <p:spPr>
          <a:xfrm>
            <a:off x="4793149" y="4427240"/>
            <a:ext cx="2006070" cy="69334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 droite 4">
            <a:extLst>
              <a:ext uri="{FF2B5EF4-FFF2-40B4-BE49-F238E27FC236}">
                <a16:creationId xmlns:a16="http://schemas.microsoft.com/office/drawing/2014/main" id="{A5633D3A-3B4B-E5AC-EF33-BD2708C168CF}"/>
              </a:ext>
            </a:extLst>
          </p:cNvPr>
          <p:cNvSpPr/>
          <p:nvPr/>
        </p:nvSpPr>
        <p:spPr>
          <a:xfrm rot="16200000">
            <a:off x="5299588" y="3832681"/>
            <a:ext cx="993192" cy="606256"/>
          </a:xfrm>
          <a:prstGeom prst="rightArrow">
            <a:avLst>
              <a:gd name="adj1" fmla="val 50000"/>
              <a:gd name="adj2" fmla="val 57877"/>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Graphique 5" descr="Usine avec un remplissage uni">
            <a:extLst>
              <a:ext uri="{FF2B5EF4-FFF2-40B4-BE49-F238E27FC236}">
                <a16:creationId xmlns:a16="http://schemas.microsoft.com/office/drawing/2014/main" id="{9AC2EF70-48AC-43A6-6F79-C025DF3BF2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45495" y="4243529"/>
            <a:ext cx="1552525" cy="1552525"/>
          </a:xfrm>
          <a:prstGeom prst="rect">
            <a:avLst/>
          </a:prstGeom>
        </p:spPr>
      </p:pic>
      <p:pic>
        <p:nvPicPr>
          <p:cNvPr id="7" name="Graphique 6" descr="Nuage avec éclairs et pluie avec un remplissage uni">
            <a:extLst>
              <a:ext uri="{FF2B5EF4-FFF2-40B4-BE49-F238E27FC236}">
                <a16:creationId xmlns:a16="http://schemas.microsoft.com/office/drawing/2014/main" id="{03D5B215-34C6-C2DA-1E97-6BCA4EC9764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66593" y="1491341"/>
            <a:ext cx="2500931" cy="2500931"/>
          </a:xfrm>
          <a:prstGeom prst="rect">
            <a:avLst/>
          </a:prstGeom>
        </p:spPr>
      </p:pic>
      <p:pic>
        <p:nvPicPr>
          <p:cNvPr id="13" name="Graphique 12" descr="Répéter avec un remplissage uni">
            <a:extLst>
              <a:ext uri="{FF2B5EF4-FFF2-40B4-BE49-F238E27FC236}">
                <a16:creationId xmlns:a16="http://schemas.microsoft.com/office/drawing/2014/main" id="{64D7E4AB-F7D3-4D04-3EFE-FB2F7CB0028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9574289">
            <a:off x="4135115" y="3071998"/>
            <a:ext cx="953735" cy="953735"/>
          </a:xfrm>
          <a:prstGeom prst="rect">
            <a:avLst/>
          </a:prstGeom>
        </p:spPr>
      </p:pic>
      <p:pic>
        <p:nvPicPr>
          <p:cNvPr id="20" name="Graphique 19" descr="Répéter avec un remplissage uni">
            <a:extLst>
              <a:ext uri="{FF2B5EF4-FFF2-40B4-BE49-F238E27FC236}">
                <a16:creationId xmlns:a16="http://schemas.microsoft.com/office/drawing/2014/main" id="{7CF1B986-D67F-2B32-DC35-626F7D26A9C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4132702">
            <a:off x="6629228" y="3140587"/>
            <a:ext cx="953735" cy="953735"/>
          </a:xfrm>
          <a:prstGeom prst="rect">
            <a:avLst/>
          </a:prstGeom>
        </p:spPr>
      </p:pic>
      <p:pic>
        <p:nvPicPr>
          <p:cNvPr id="12" name="Graphique 11" descr="Scène de crépuscule avec un remplissage uni">
            <a:extLst>
              <a:ext uri="{FF2B5EF4-FFF2-40B4-BE49-F238E27FC236}">
                <a16:creationId xmlns:a16="http://schemas.microsoft.com/office/drawing/2014/main" id="{887D0067-7CEC-D9D2-8ACA-AD3145B5321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565670" y="4038364"/>
            <a:ext cx="1797759" cy="1797759"/>
          </a:xfrm>
          <a:prstGeom prst="rect">
            <a:avLst/>
          </a:prstGeom>
        </p:spPr>
      </p:pic>
      <p:sp>
        <p:nvSpPr>
          <p:cNvPr id="17" name="ZoneTexte 16">
            <a:extLst>
              <a:ext uri="{FF2B5EF4-FFF2-40B4-BE49-F238E27FC236}">
                <a16:creationId xmlns:a16="http://schemas.microsoft.com/office/drawing/2014/main" id="{8DF47F9B-63D3-240B-E000-B0ACFC18E2A0}"/>
              </a:ext>
            </a:extLst>
          </p:cNvPr>
          <p:cNvSpPr txBox="1"/>
          <p:nvPr/>
        </p:nvSpPr>
        <p:spPr>
          <a:xfrm>
            <a:off x="4539104" y="5294575"/>
            <a:ext cx="2659126" cy="461665"/>
          </a:xfrm>
          <a:prstGeom prst="rect">
            <a:avLst/>
          </a:prstGeom>
          <a:noFill/>
        </p:spPr>
        <p:txBody>
          <a:bodyPr wrap="none" rtlCol="0">
            <a:spAutoFit/>
          </a:bodyPr>
          <a:lstStyle/>
          <a:p>
            <a:r>
              <a:rPr lang="fr-FR" sz="2400" b="1" dirty="0"/>
              <a:t>GES et destructions</a:t>
            </a:r>
          </a:p>
        </p:txBody>
      </p:sp>
    </p:spTree>
    <p:extLst>
      <p:ext uri="{BB962C8B-B14F-4D97-AF65-F5344CB8AC3E}">
        <p14:creationId xmlns:p14="http://schemas.microsoft.com/office/powerpoint/2010/main" val="126732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43281F-8ABA-BA67-E1DA-5235124899B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4B3B643E-1C42-3949-66D3-156D137755E1}"/>
              </a:ext>
            </a:extLst>
          </p:cNvPr>
          <p:cNvSpPr txBox="1"/>
          <p:nvPr/>
        </p:nvSpPr>
        <p:spPr>
          <a:xfrm>
            <a:off x="527869" y="1008286"/>
            <a:ext cx="11007251" cy="4529445"/>
          </a:xfrm>
          <a:prstGeom prst="rect">
            <a:avLst/>
          </a:prstGeom>
          <a:solidFill>
            <a:schemeClr val="bg1"/>
          </a:solidFill>
          <a:ln w="76200">
            <a:noFill/>
          </a:ln>
        </p:spPr>
        <p:txBody>
          <a:bodyPr wrap="square" rtlCol="0">
            <a:spAutoFit/>
          </a:bodyPr>
          <a:lstStyle/>
          <a:p>
            <a:pPr lvl="0" algn="just"/>
            <a:r>
              <a:rPr lang="fr-FR" sz="2000" b="1" kern="100" dirty="0">
                <a:latin typeface="Calibri" panose="020F0502020204030204" pitchFamily="34" charset="0"/>
                <a:ea typeface="Aptos" panose="020B0004020202020204" pitchFamily="34" charset="0"/>
                <a:cs typeface="Times New Roman" panose="02020603050405020304" pitchFamily="18" charset="0"/>
              </a:rPr>
              <a:t>… l’efficacité du travail humain </a:t>
            </a:r>
          </a:p>
          <a:p>
            <a:pPr marL="800100" lvl="1" indent="-342900" algn="just">
              <a:buFont typeface="Wingdings" panose="05000000000000000000" pitchFamily="2" charset="2"/>
              <a:buChar char="ü"/>
            </a:pPr>
            <a:r>
              <a:rPr lang="fr-FR" sz="2000" kern="100" dirty="0">
                <a:latin typeface="Calibri" panose="020F0502020204030204" pitchFamily="34" charset="0"/>
                <a:ea typeface="Aptos" panose="020B0004020202020204" pitchFamily="34" charset="0"/>
                <a:cs typeface="Times New Roman" panose="02020603050405020304" pitchFamily="18" charset="0"/>
              </a:rPr>
              <a:t>Travail moins efficace : baisse des rendements agricoles, besoin d’air conditionné …</a:t>
            </a:r>
            <a:endParaRPr lang="fr-FR" sz="2400" kern="100" dirty="0">
              <a:latin typeface="Aptos" panose="020B0004020202020204" pitchFamily="34" charset="0"/>
              <a:ea typeface="Aptos" panose="020B0004020202020204" pitchFamily="34" charset="0"/>
              <a:cs typeface="Times New Roman" panose="02020603050405020304" pitchFamily="18" charset="0"/>
            </a:endParaRPr>
          </a:p>
          <a:p>
            <a:pPr marL="800100" lvl="1" indent="-342900" algn="just">
              <a:buFont typeface="Wingdings" panose="05000000000000000000" pitchFamily="2" charset="2"/>
              <a:buChar char="ü"/>
            </a:pPr>
            <a:r>
              <a:rPr lang="fr-FR" sz="2000" kern="100" dirty="0">
                <a:latin typeface="Calibri" panose="020F0502020204030204" pitchFamily="34" charset="0"/>
                <a:ea typeface="Aptos" panose="020B0004020202020204" pitchFamily="34" charset="0"/>
                <a:cs typeface="Times New Roman" panose="02020603050405020304" pitchFamily="18" charset="0"/>
              </a:rPr>
              <a:t>Travail ‘pour rien’ : reconstruction après catastrophe naturelle, relocalisation de migrants climatiques, digues … </a:t>
            </a:r>
          </a:p>
          <a:p>
            <a:pPr lvl="0" algn="just"/>
            <a:r>
              <a:rPr lang="fr-FR" sz="2000" b="1" kern="100" dirty="0">
                <a:latin typeface="Calibri" panose="020F0502020204030204" pitchFamily="34" charset="0"/>
                <a:ea typeface="Aptos" panose="020B0004020202020204" pitchFamily="34" charset="0"/>
                <a:cs typeface="Times New Roman" panose="02020603050405020304" pitchFamily="18" charset="0"/>
              </a:rPr>
              <a:t>… l’efficacité de capture de la nature </a:t>
            </a:r>
          </a:p>
          <a:p>
            <a:pPr marL="800100" lvl="1" indent="-342900" algn="just">
              <a:buFont typeface="Wingdings" panose="05000000000000000000" pitchFamily="2" charset="2"/>
              <a:buChar char="ü"/>
            </a:pPr>
            <a:r>
              <a:rPr lang="fr-FR" sz="2000" kern="100" dirty="0">
                <a:latin typeface="Calibri" panose="020F0502020204030204" pitchFamily="34" charset="0"/>
                <a:ea typeface="Aptos" panose="020B0004020202020204" pitchFamily="34" charset="0"/>
                <a:cs typeface="Times New Roman" panose="02020603050405020304" pitchFamily="18" charset="0"/>
              </a:rPr>
              <a:t>Stress hydrique et thermique du vivant …</a:t>
            </a:r>
          </a:p>
          <a:p>
            <a:pPr marL="800100" lvl="1" indent="-342900" algn="just">
              <a:buFont typeface="Wingdings" panose="05000000000000000000" pitchFamily="2" charset="2"/>
              <a:buChar char="ü"/>
            </a:pPr>
            <a:r>
              <a:rPr lang="fr-FR" sz="2000" kern="100" dirty="0">
                <a:latin typeface="Calibri" panose="020F0502020204030204" pitchFamily="34" charset="0"/>
                <a:ea typeface="Aptos" panose="020B0004020202020204" pitchFamily="34" charset="0"/>
                <a:cs typeface="Times New Roman" panose="02020603050405020304" pitchFamily="18" charset="0"/>
              </a:rPr>
              <a:t>Acidification des océans …</a:t>
            </a:r>
          </a:p>
          <a:p>
            <a:pPr marL="800100" lvl="1" indent="-342900" algn="just">
              <a:buFont typeface="Wingdings" panose="05000000000000000000" pitchFamily="2" charset="2"/>
              <a:buChar char="ü"/>
            </a:pPr>
            <a:endParaRPr lang="fr-FR" sz="800" kern="100" dirty="0">
              <a:latin typeface="Aptos" panose="020B0004020202020204" pitchFamily="34" charset="0"/>
              <a:ea typeface="Aptos" panose="020B0004020202020204" pitchFamily="34" charset="0"/>
              <a:cs typeface="Times New Roman" panose="02020603050405020304" pitchFamily="18" charset="0"/>
            </a:endParaRPr>
          </a:p>
          <a:p>
            <a:pPr>
              <a:spcAft>
                <a:spcPts val="800"/>
              </a:spcAft>
              <a:defRPr/>
            </a:pPr>
            <a:r>
              <a:rPr lang="fr-FR" sz="2400" b="1" dirty="0">
                <a:solidFill>
                  <a:srgbClr val="000000"/>
                </a:solidFill>
                <a:latin typeface="Calibri" panose="020F0502020204030204" pitchFamily="34" charset="0"/>
                <a:cs typeface="Times New Roman" panose="02020603050405020304" pitchFamily="18" charset="0"/>
              </a:rPr>
              <a:t>Ce sont des boucles qui s’aggravent elles-mêmes</a:t>
            </a:r>
            <a:endParaRPr kumimoji="0" lang="fr-FR" sz="2400" b="1"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ü"/>
              <a:defRPr/>
            </a:pP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Le</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lang="fr-FR" sz="2000" kern="0" dirty="0">
                <a:solidFill>
                  <a:prstClr val="black"/>
                </a:solidFill>
                <a:latin typeface="Calibri" panose="020F0502020204030204"/>
                <a:ea typeface="Times New Roman" panose="02020603050405020304" pitchFamily="18" charset="0"/>
                <a:cs typeface="Times New Roman" panose="02020603050405020304" pitchFamily="18" charset="0"/>
              </a:rPr>
              <a:t>s</a:t>
            </a:r>
            <a:r>
              <a:rPr kumimoji="0" lang="fr-FR" sz="2000" b="0" i="0" u="none" strike="noStrike" kern="0" cap="none" spc="0" normalizeH="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tock</a:t>
            </a:r>
            <a:r>
              <a:rPr kumimoji="0" lang="fr-FR" sz="2000" b="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de GES en excédent dans l’atmosphère </a:t>
            </a:r>
            <a:r>
              <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alimente les boucles, qui alimentent le stock, qui alimente les boucles, …</a:t>
            </a:r>
          </a:p>
          <a:p>
            <a:pPr marL="800100" lvl="1" indent="-342900">
              <a:spcAft>
                <a:spcPts val="800"/>
              </a:spcAft>
              <a:buFont typeface="Wingdings" panose="05000000000000000000" pitchFamily="2" charset="2"/>
              <a:buChar char="ü"/>
              <a:defRPr/>
            </a:pPr>
            <a:endParaRPr kumimoji="0" lang="fr-FR" sz="2000" b="0" i="0" u="none" strike="noStrike" kern="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a:p>
            <a:pPr algn="ctr">
              <a:defRPr/>
            </a:pPr>
            <a:r>
              <a:rPr lang="fr-FR" sz="2000" dirty="0">
                <a:solidFill>
                  <a:srgbClr val="000000"/>
                </a:solidFill>
                <a:ea typeface="Times New Roman" panose="02020603050405020304" pitchFamily="18" charset="0"/>
              </a:rPr>
              <a:t>D’où  la nécessité de 1) ramener à zéro </a:t>
            </a:r>
            <a:r>
              <a:rPr lang="fr-FR" sz="2000" kern="0" dirty="0">
                <a:solidFill>
                  <a:prstClr val="black"/>
                </a:solidFill>
                <a:latin typeface="Aptos" panose="020B0004020202020204" pitchFamily="34" charset="0"/>
                <a:ea typeface="Times New Roman" panose="02020603050405020304" pitchFamily="18" charset="0"/>
                <a:cs typeface="Aptos" panose="020B0004020202020204" pitchFamily="34" charset="0"/>
              </a:rPr>
              <a:t>le flux GES vers l’atmosphère </a:t>
            </a:r>
            <a:r>
              <a:rPr lang="fr-FR" sz="2000" kern="0" dirty="0">
                <a:solidFill>
                  <a:prstClr val="black"/>
                </a:solidFill>
                <a:latin typeface="Aptos" panose="020B0004020202020204" pitchFamily="34" charset="0"/>
                <a:ea typeface="Aptos" panose="020B0004020202020204" pitchFamily="34" charset="0"/>
                <a:cs typeface="Times New Roman" panose="02020603050405020304" pitchFamily="18" charset="0"/>
              </a:rPr>
              <a:t>(</a:t>
            </a:r>
            <a:r>
              <a:rPr lang="fr-FR" sz="2000" b="1" kern="0" dirty="0">
                <a:solidFill>
                  <a:prstClr val="black"/>
                </a:solidFill>
                <a:highlight>
                  <a:srgbClr val="FFFF00"/>
                </a:highlight>
                <a:latin typeface="Aptos" panose="020B0004020202020204" pitchFamily="34" charset="0"/>
                <a:ea typeface="Aptos" panose="020B0004020202020204" pitchFamily="34" charset="0"/>
                <a:cs typeface="Times New Roman" panose="02020603050405020304" pitchFamily="18" charset="0"/>
              </a:rPr>
              <a:t>équilibre</a:t>
            </a:r>
            <a:r>
              <a:rPr lang="fr-FR" sz="2000" kern="0" dirty="0">
                <a:solidFill>
                  <a:prstClr val="black"/>
                </a:solidFill>
                <a:highlight>
                  <a:srgbClr val="FFFF00"/>
                </a:highlight>
                <a:latin typeface="Aptos" panose="020B0004020202020204" pitchFamily="34" charset="0"/>
                <a:ea typeface="Aptos" panose="020B0004020202020204" pitchFamily="34" charset="0"/>
                <a:cs typeface="Times New Roman" panose="02020603050405020304" pitchFamily="18" charset="0"/>
              </a:rPr>
              <a:t> </a:t>
            </a:r>
            <a:r>
              <a:rPr lang="fr-FR" sz="2000" b="1" kern="0" dirty="0">
                <a:solidFill>
                  <a:prstClr val="black"/>
                </a:solidFill>
                <a:highlight>
                  <a:srgbClr val="FFFF00"/>
                </a:highlight>
                <a:latin typeface="Aptos" panose="020B0004020202020204" pitchFamily="34" charset="0"/>
                <a:ea typeface="Aptos" panose="020B0004020202020204" pitchFamily="34" charset="0"/>
                <a:cs typeface="Times New Roman" panose="02020603050405020304" pitchFamily="18" charset="0"/>
              </a:rPr>
              <a:t>Net Zéro</a:t>
            </a:r>
            <a:r>
              <a:rPr lang="fr-FR" sz="2000" kern="0" dirty="0">
                <a:solidFill>
                  <a:prstClr val="black"/>
                </a:solidFill>
                <a:latin typeface="Aptos" panose="020B0004020202020204" pitchFamily="34" charset="0"/>
                <a:ea typeface="Aptos" panose="020B0004020202020204" pitchFamily="34" charset="0"/>
                <a:cs typeface="Times New Roman" panose="02020603050405020304" pitchFamily="18" charset="0"/>
              </a:rPr>
              <a:t>)</a:t>
            </a:r>
            <a:endParaRPr lang="fr-FR" sz="20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lvl="0" algn="ctr">
              <a:defRPr/>
            </a:pPr>
            <a:r>
              <a:rPr lang="fr-FR" sz="2000" dirty="0">
                <a:solidFill>
                  <a:srgbClr val="000000"/>
                </a:solidFill>
                <a:ea typeface="Times New Roman" panose="02020603050405020304" pitchFamily="18" charset="0"/>
              </a:rPr>
              <a:t>2) avant que les boucles rendent l’atmosphère invivable </a:t>
            </a:r>
            <a:r>
              <a:rPr lang="fr-FR" sz="2000" b="1" dirty="0">
                <a:solidFill>
                  <a:srgbClr val="000000"/>
                </a:solidFill>
                <a:ea typeface="Times New Roman" panose="02020603050405020304" pitchFamily="18" charset="0"/>
              </a:rPr>
              <a:t>(</a:t>
            </a:r>
            <a:r>
              <a:rPr lang="fr-FR" sz="2000" b="1" dirty="0">
                <a:solidFill>
                  <a:srgbClr val="000000"/>
                </a:solidFill>
                <a:highlight>
                  <a:srgbClr val="FFFF00"/>
                </a:highlight>
                <a:ea typeface="Times New Roman" panose="02020603050405020304" pitchFamily="18" charset="0"/>
              </a:rPr>
              <a:t>date prudente du Net Zéro)</a:t>
            </a:r>
            <a:endParaRPr lang="fr-FR" sz="2000" b="1" kern="0" dirty="0">
              <a:solidFill>
                <a:prstClr val="black"/>
              </a:solidFill>
              <a:ea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D41AAD74-6ED7-1B56-F5A6-D1DE5A3F82D2}"/>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8502BDAB-70C7-33C0-1BA9-A86E54BD21BA}"/>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56529578-07A8-D1D0-6473-36242585E04A}"/>
              </a:ext>
            </a:extLst>
          </p:cNvPr>
          <p:cNvSpPr txBox="1"/>
          <p:nvPr/>
        </p:nvSpPr>
        <p:spPr>
          <a:xfrm>
            <a:off x="527869" y="401666"/>
            <a:ext cx="11030623" cy="461665"/>
          </a:xfrm>
          <a:prstGeom prst="rect">
            <a:avLst/>
          </a:prstGeom>
          <a:solidFill>
            <a:schemeClr val="bg1"/>
          </a:solidFill>
          <a:ln w="76200">
            <a:noFill/>
          </a:ln>
        </p:spPr>
        <p:txBody>
          <a:bodyPr wrap="square" rtlCol="0">
            <a:spAutoFit/>
          </a:bodyPr>
          <a:lstStyle/>
          <a:p>
            <a:pPr lvl="0" algn="just">
              <a:lnSpc>
                <a:spcPct val="115000"/>
              </a:lnSpc>
              <a:spcAft>
                <a:spcPts val="800"/>
              </a:spcAft>
              <a:defRPr/>
            </a:pPr>
            <a:r>
              <a:rPr lang="fr-FR" sz="2200" b="1" dirty="0">
                <a:solidFill>
                  <a:srgbClr val="000000"/>
                </a:solidFill>
                <a:latin typeface="Calibri" panose="020F0502020204030204" pitchFamily="34" charset="0"/>
                <a:cs typeface="Times New Roman" panose="02020603050405020304" pitchFamily="18" charset="0"/>
              </a:rPr>
              <a:t>Les</a:t>
            </a:r>
            <a:r>
              <a:rPr kumimoji="0" lang="fr-FR"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Times New Roman" panose="02020603050405020304" pitchFamily="18" charset="0"/>
              </a:rPr>
              <a:t> </a:t>
            </a:r>
            <a:r>
              <a:rPr lang="fr-FR" sz="2200" b="1" dirty="0">
                <a:solidFill>
                  <a:srgbClr val="000000"/>
                </a:solidFill>
                <a:latin typeface="Calibri" panose="020F0502020204030204" pitchFamily="34" charset="0"/>
                <a:cs typeface="Times New Roman" panose="02020603050405020304" pitchFamily="18" charset="0"/>
              </a:rPr>
              <a:t>GES vont dégrader de plus en plus l’efficacité de l’humanité et de la nature</a:t>
            </a:r>
            <a:endParaRPr kumimoji="0" lang="fr-FR" sz="2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02569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17E1B8-AEF1-999C-C19A-AC8C2157005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5D0A82B-0C3A-C7D3-0EA8-578F2DA0EB80}"/>
              </a:ext>
            </a:extLst>
          </p:cNvPr>
          <p:cNvSpPr txBox="1"/>
          <p:nvPr/>
        </p:nvSpPr>
        <p:spPr>
          <a:xfrm>
            <a:off x="509200" y="1199394"/>
            <a:ext cx="11007251" cy="3908762"/>
          </a:xfrm>
          <a:prstGeom prst="rect">
            <a:avLst/>
          </a:prstGeom>
          <a:solidFill>
            <a:schemeClr val="bg1"/>
          </a:solidFill>
          <a:ln w="76200">
            <a:noFill/>
          </a:ln>
        </p:spPr>
        <p:txBody>
          <a:bodyPr wrap="square" rtlCol="0">
            <a:spAutoFit/>
          </a:bodyPr>
          <a:lstStyle/>
          <a:p>
            <a:pPr lvl="0">
              <a:defRPr/>
            </a:pPr>
            <a:r>
              <a:rPr lang="fr-FR" sz="2000" b="1" kern="0" dirty="0">
                <a:solidFill>
                  <a:prstClr val="black"/>
                </a:solidFill>
                <a:ea typeface="Times New Roman" panose="02020603050405020304" pitchFamily="18" charset="0"/>
                <a:cs typeface="Times New Roman" panose="02020603050405020304" pitchFamily="18" charset="0"/>
              </a:rPr>
              <a:t>Toute l’humanité a un nouveau besoin à satisfaire … </a:t>
            </a:r>
            <a:endParaRPr lang="fr-FR" sz="2000" kern="0" dirty="0">
              <a:solidFill>
                <a:prstClr val="black"/>
              </a:solidFill>
              <a:ea typeface="Times New Roman" panose="02020603050405020304" pitchFamily="18" charset="0"/>
              <a:cs typeface="Times New Roman" panose="02020603050405020304" pitchFamily="18" charset="0"/>
            </a:endParaRPr>
          </a:p>
          <a:p>
            <a:pPr lvl="0">
              <a:defRPr/>
            </a:pPr>
            <a:r>
              <a:rPr lang="fr-FR" sz="2000" kern="0" dirty="0">
                <a:solidFill>
                  <a:prstClr val="black"/>
                </a:solidFill>
                <a:ea typeface="Times New Roman" panose="02020603050405020304" pitchFamily="18" charset="0"/>
                <a:cs typeface="Times New Roman" panose="02020603050405020304" pitchFamily="18" charset="0"/>
              </a:rPr>
              <a:t>	Une atmosphère viable, donc un flux d’émission zéro vers l’atmosphère dans un délai prudent</a:t>
            </a:r>
          </a:p>
          <a:p>
            <a:pPr lvl="0">
              <a:defRPr/>
            </a:pPr>
            <a:endParaRPr lang="fr-FR" sz="800" kern="0" dirty="0">
              <a:solidFill>
                <a:prstClr val="black"/>
              </a:solidFill>
              <a:ea typeface="Times New Roman" panose="02020603050405020304" pitchFamily="18" charset="0"/>
              <a:cs typeface="Times New Roman" panose="02020603050405020304" pitchFamily="18" charset="0"/>
            </a:endParaRPr>
          </a:p>
          <a:p>
            <a:pPr lvl="0">
              <a:defRPr/>
            </a:pPr>
            <a:r>
              <a:rPr lang="fr-FR" sz="2000" b="1" kern="0" dirty="0">
                <a:solidFill>
                  <a:prstClr val="black"/>
                </a:solidFill>
                <a:ea typeface="Times New Roman" panose="02020603050405020304" pitchFamily="18" charset="0"/>
                <a:cs typeface="Times New Roman" panose="02020603050405020304" pitchFamily="18" charset="0"/>
              </a:rPr>
              <a:t>Sans trop sacrifier tous les autres besoins …</a:t>
            </a:r>
            <a:endParaRPr lang="fr-FR" sz="2000" kern="0" dirty="0">
              <a:solidFill>
                <a:prstClr val="black"/>
              </a:solidFill>
              <a:ea typeface="Times New Roman" panose="02020603050405020304" pitchFamily="18" charset="0"/>
              <a:cs typeface="Times New Roman" panose="02020603050405020304" pitchFamily="18" charset="0"/>
            </a:endParaRPr>
          </a:p>
          <a:p>
            <a:pPr lvl="0">
              <a:defRPr/>
            </a:pPr>
            <a:r>
              <a:rPr kumimoji="0" lang="fr-FR" sz="2000" b="0" i="0" u="none" strike="noStrike" kern="0" cap="none" spc="0" normalizeH="0" baseline="0" noProof="0" dirty="0">
                <a:ln>
                  <a:noFill/>
                </a:ln>
                <a:solidFill>
                  <a:prstClr val="black"/>
                </a:solidFill>
                <a:effectLst/>
                <a:uLnTx/>
                <a:uFillTx/>
                <a:ea typeface="Times New Roman" panose="02020603050405020304" pitchFamily="18" charset="0"/>
                <a:cs typeface="Times New Roman" panose="02020603050405020304" pitchFamily="18" charset="0"/>
              </a:rPr>
              <a:t>	Alimentation, Santé, Logement, Défense, …</a:t>
            </a:r>
            <a:endParaRPr lang="fr-FR" sz="2000" kern="0" noProof="0" dirty="0">
              <a:solidFill>
                <a:prstClr val="black"/>
              </a:solidFill>
              <a:ea typeface="Times New Roman" panose="02020603050405020304" pitchFamily="18" charset="0"/>
              <a:cs typeface="Times New Roman" panose="02020603050405020304" pitchFamily="18" charset="0"/>
            </a:endParaRPr>
          </a:p>
          <a:p>
            <a:pPr lvl="0">
              <a:defRPr/>
            </a:pPr>
            <a:endParaRPr lang="fr-FR" sz="2000" kern="0" dirty="0">
              <a:solidFill>
                <a:prstClr val="black"/>
              </a:solidFill>
              <a:ea typeface="Times New Roman" panose="02020603050405020304" pitchFamily="18" charset="0"/>
              <a:cs typeface="Times New Roman" panose="02020603050405020304" pitchFamily="18" charset="0"/>
            </a:endParaRPr>
          </a:p>
          <a:p>
            <a:pPr lvl="0">
              <a:defRPr/>
            </a:pPr>
            <a:r>
              <a:rPr lang="fr-FR" sz="2000" b="1" kern="0" dirty="0">
                <a:solidFill>
                  <a:prstClr val="black"/>
                </a:solidFill>
                <a:ea typeface="Times New Roman" panose="02020603050405020304" pitchFamily="18" charset="0"/>
                <a:cs typeface="Times New Roman" panose="02020603050405020304" pitchFamily="18" charset="0"/>
              </a:rPr>
              <a:t>Mais</a:t>
            </a:r>
            <a:r>
              <a:rPr lang="fr-FR" sz="2000" kern="0" dirty="0">
                <a:solidFill>
                  <a:prstClr val="black"/>
                </a:solidFill>
                <a:ea typeface="Times New Roman" panose="02020603050405020304" pitchFamily="18" charset="0"/>
                <a:cs typeface="Times New Roman" panose="02020603050405020304" pitchFamily="18" charset="0"/>
              </a:rPr>
              <a:t> </a:t>
            </a:r>
            <a:r>
              <a:rPr lang="fr-FR" sz="2000" b="1" kern="0" dirty="0">
                <a:solidFill>
                  <a:prstClr val="black"/>
                </a:solidFill>
                <a:ea typeface="Times New Roman" panose="02020603050405020304" pitchFamily="18" charset="0"/>
                <a:cs typeface="Times New Roman" panose="02020603050405020304" pitchFamily="18" charset="0"/>
              </a:rPr>
              <a:t>TOUTES les décisions économiques </a:t>
            </a:r>
            <a:r>
              <a:rPr lang="fr-FR" sz="2000" kern="0" dirty="0">
                <a:solidFill>
                  <a:prstClr val="black"/>
                </a:solidFill>
                <a:ea typeface="Times New Roman" panose="02020603050405020304" pitchFamily="18" charset="0"/>
                <a:cs typeface="Times New Roman" panose="02020603050405020304" pitchFamily="18" charset="0"/>
              </a:rPr>
              <a:t>(de consommation, de production, de financement…) </a:t>
            </a:r>
            <a:r>
              <a:rPr lang="fr-FR" sz="2000" b="1" kern="0" dirty="0">
                <a:solidFill>
                  <a:prstClr val="black"/>
                </a:solidFill>
                <a:ea typeface="Times New Roman" panose="02020603050405020304" pitchFamily="18" charset="0"/>
                <a:cs typeface="Times New Roman" panose="02020603050405020304" pitchFamily="18" charset="0"/>
              </a:rPr>
              <a:t>impactent le besoin ‘Atmosphère’</a:t>
            </a:r>
            <a:r>
              <a:rPr lang="fr-FR" sz="2000" kern="0" dirty="0">
                <a:solidFill>
                  <a:prstClr val="black"/>
                </a:solidFill>
                <a:ea typeface="Times New Roman" panose="02020603050405020304" pitchFamily="18" charset="0"/>
                <a:cs typeface="Times New Roman" panose="02020603050405020304" pitchFamily="18" charset="0"/>
              </a:rPr>
              <a:t>, de façon extrêmement variable</a:t>
            </a:r>
          </a:p>
          <a:p>
            <a:pPr lvl="0">
              <a:defRPr/>
            </a:pPr>
            <a:endParaRPr lang="fr-FR" sz="2000" kern="0" dirty="0">
              <a:solidFill>
                <a:prstClr val="black"/>
              </a:solidFill>
              <a:ea typeface="Times New Roman" panose="02020603050405020304" pitchFamily="18" charset="0"/>
              <a:cs typeface="Times New Roman" panose="02020603050405020304" pitchFamily="18" charset="0"/>
            </a:endParaRPr>
          </a:p>
          <a:p>
            <a:pPr marL="800100" lvl="1" indent="-342900">
              <a:buFont typeface="Wingdings" panose="05000000000000000000" pitchFamily="2" charset="2"/>
              <a:buChar char="ü"/>
              <a:defRPr/>
            </a:pPr>
            <a:r>
              <a:rPr lang="fr-FR" sz="2000" kern="0" dirty="0">
                <a:solidFill>
                  <a:prstClr val="black"/>
                </a:solidFill>
                <a:ea typeface="Times New Roman" panose="02020603050405020304" pitchFamily="18" charset="0"/>
                <a:cs typeface="Times New Roman" panose="02020603050405020304" pitchFamily="18" charset="0"/>
              </a:rPr>
              <a:t>Chaque acteur sait calculer </a:t>
            </a:r>
            <a:r>
              <a:rPr lang="fr-FR" sz="2000" b="1" kern="0" dirty="0">
                <a:solidFill>
                  <a:prstClr val="black"/>
                </a:solidFill>
                <a:ea typeface="Times New Roman" panose="02020603050405020304" pitchFamily="18" charset="0"/>
                <a:cs typeface="Times New Roman" panose="02020603050405020304" pitchFamily="18" charset="0"/>
              </a:rPr>
              <a:t>l’impact en argent </a:t>
            </a:r>
            <a:r>
              <a:rPr lang="fr-FR" sz="2000" kern="0" dirty="0">
                <a:solidFill>
                  <a:prstClr val="black"/>
                </a:solidFill>
                <a:ea typeface="Times New Roman" panose="02020603050405020304" pitchFamily="18" charset="0"/>
                <a:cs typeface="Times New Roman" panose="02020603050405020304" pitchFamily="18" charset="0"/>
              </a:rPr>
              <a:t>de sa décision</a:t>
            </a:r>
          </a:p>
          <a:p>
            <a:pPr marL="800100" lvl="1" indent="-342900">
              <a:buFont typeface="Wingdings" panose="05000000000000000000" pitchFamily="2" charset="2"/>
              <a:buChar char="ü"/>
              <a:defRPr/>
            </a:pPr>
            <a:r>
              <a:rPr lang="fr-FR" sz="2000" kern="0" dirty="0">
                <a:solidFill>
                  <a:prstClr val="black"/>
                </a:solidFill>
                <a:ea typeface="Times New Roman" panose="02020603050405020304" pitchFamily="18" charset="0"/>
                <a:cs typeface="Times New Roman" panose="02020603050405020304" pitchFamily="18" charset="0"/>
              </a:rPr>
              <a:t>Comment l’aider à calculer </a:t>
            </a:r>
            <a:r>
              <a:rPr lang="fr-FR" sz="2000" b="1" kern="0" dirty="0">
                <a:solidFill>
                  <a:prstClr val="black"/>
                </a:solidFill>
                <a:ea typeface="Times New Roman" panose="02020603050405020304" pitchFamily="18" charset="0"/>
                <a:cs typeface="Times New Roman" panose="02020603050405020304" pitchFamily="18" charset="0"/>
              </a:rPr>
              <a:t>l’impact en émission </a:t>
            </a:r>
            <a:r>
              <a:rPr lang="fr-FR" sz="2000" kern="0" dirty="0">
                <a:solidFill>
                  <a:prstClr val="black"/>
                </a:solidFill>
                <a:ea typeface="Times New Roman" panose="02020603050405020304" pitchFamily="18" charset="0"/>
                <a:cs typeface="Times New Roman" panose="02020603050405020304" pitchFamily="18" charset="0"/>
              </a:rPr>
              <a:t>de cette décision ?</a:t>
            </a:r>
          </a:p>
          <a:p>
            <a:pPr algn="ctr">
              <a:defRPr/>
            </a:pPr>
            <a:endParaRPr lang="fr-FR" sz="2000" b="1" kern="0" dirty="0">
              <a:solidFill>
                <a:prstClr val="black"/>
              </a:solidFill>
              <a:ea typeface="Times New Roman" panose="02020603050405020304" pitchFamily="18" charset="0"/>
              <a:cs typeface="Times New Roman" panose="02020603050405020304" pitchFamily="18" charset="0"/>
            </a:endParaRPr>
          </a:p>
          <a:p>
            <a:pPr>
              <a:defRPr/>
            </a:pPr>
            <a:endParaRPr kumimoji="0" lang="fr-FR" sz="2000" i="0" u="none" strike="noStrike" kern="0" cap="none" spc="0" normalizeH="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593540B8-03D7-7FCC-C7DC-CB88517AA728}"/>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46C1880A-75CC-B4B9-5581-9BB192056C87}"/>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EFA73D17-43DE-BCF1-C97D-8723FA772226}"/>
              </a:ext>
            </a:extLst>
          </p:cNvPr>
          <p:cNvSpPr txBox="1"/>
          <p:nvPr/>
        </p:nvSpPr>
        <p:spPr>
          <a:xfrm>
            <a:off x="527869" y="401666"/>
            <a:ext cx="11030623" cy="461665"/>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2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Times New Roman" panose="02020603050405020304" pitchFamily="18" charset="0"/>
              </a:rPr>
              <a:t>Le problème des GES </a:t>
            </a:r>
            <a:r>
              <a:rPr lang="fr-FR" sz="2200" b="1" kern="100" dirty="0">
                <a:solidFill>
                  <a:srgbClr val="000000"/>
                </a:solidFill>
                <a:latin typeface="Calibri" panose="020F0502020204030204" pitchFamily="34" charset="0"/>
                <a:ea typeface="Aptos" panose="020B0004020202020204" pitchFamily="34" charset="0"/>
                <a:cs typeface="Times New Roman" panose="02020603050405020304" pitchFamily="18" charset="0"/>
              </a:rPr>
              <a:t>est un problème généralisé d’arbitrage entre argent et émission</a:t>
            </a:r>
            <a:endParaRPr kumimoji="0" lang="fr-FR" sz="2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D0202755-24DF-33F8-72AF-40C8B3EA2313}"/>
              </a:ext>
            </a:extLst>
          </p:cNvPr>
          <p:cNvSpPr txBox="1"/>
          <p:nvPr/>
        </p:nvSpPr>
        <p:spPr>
          <a:xfrm>
            <a:off x="6031494" y="5492053"/>
            <a:ext cx="4099586" cy="461665"/>
          </a:xfrm>
          <a:prstGeom prst="rect">
            <a:avLst/>
          </a:prstGeom>
          <a:solidFill>
            <a:schemeClr val="bg1"/>
          </a:solidFill>
          <a:ln w="76200">
            <a:noFill/>
          </a:ln>
        </p:spPr>
        <p:txBody>
          <a:bodyPr wrap="square" rtlCol="0">
            <a:spAutoFit/>
          </a:bodyPr>
          <a:lstStyle/>
          <a:p>
            <a:pPr lvl="0" algn="ctr">
              <a:defRPr/>
            </a:pPr>
            <a:r>
              <a:rPr lang="fr-FR" sz="2400" b="1" kern="0" dirty="0">
                <a:solidFill>
                  <a:srgbClr val="0070C0"/>
                </a:solidFill>
                <a:ea typeface="Aptos" panose="020B0004020202020204" pitchFamily="34" charset="0"/>
                <a:cs typeface="Times New Roman" panose="02020603050405020304" pitchFamily="18" charset="0"/>
              </a:rPr>
              <a:t>Question ou remarque ?</a:t>
            </a:r>
          </a:p>
        </p:txBody>
      </p:sp>
    </p:spTree>
    <p:extLst>
      <p:ext uri="{BB962C8B-B14F-4D97-AF65-F5344CB8AC3E}">
        <p14:creationId xmlns:p14="http://schemas.microsoft.com/office/powerpoint/2010/main" val="406601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404E55-7BE4-B37C-61BB-6769DFB42964}"/>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8E421940-048A-0A55-4542-653B72093B5C}"/>
              </a:ext>
            </a:extLst>
          </p:cNvPr>
          <p:cNvSpPr txBox="1"/>
          <p:nvPr/>
        </p:nvSpPr>
        <p:spPr>
          <a:xfrm>
            <a:off x="551241" y="1483463"/>
            <a:ext cx="11136262" cy="4031873"/>
          </a:xfrm>
          <a:prstGeom prst="rect">
            <a:avLst/>
          </a:prstGeom>
          <a:solidFill>
            <a:schemeClr val="bg1"/>
          </a:solidFill>
          <a:ln w="76200">
            <a:noFill/>
          </a:ln>
        </p:spPr>
        <p:txBody>
          <a:bodyPr wrap="square" rtlCol="0">
            <a:spAutoFit/>
          </a:bodyPr>
          <a:lstStyle/>
          <a:p>
            <a:pPr lvl="0">
              <a:defRPr/>
            </a:pPr>
            <a:r>
              <a:rPr lang="fr-FR" sz="2400" b="1" kern="0" dirty="0">
                <a:solidFill>
                  <a:srgbClr val="0070C0"/>
                </a:solidFill>
                <a:ea typeface="Aptos" panose="020B0004020202020204" pitchFamily="34" charset="0"/>
                <a:cs typeface="Times New Roman" panose="02020603050405020304" pitchFamily="18" charset="0"/>
              </a:rPr>
              <a:t>L’Economie carbone donne l’impact en émission d’un produit : son facteur d’émission</a:t>
            </a:r>
          </a:p>
          <a:p>
            <a:pPr lvl="0">
              <a:defRPr/>
            </a:pPr>
            <a:endParaRPr lang="fr-FR" sz="800" b="1" kern="0" dirty="0">
              <a:solidFill>
                <a:srgbClr val="0070C0"/>
              </a:solidFill>
              <a:ea typeface="Aptos" panose="020B0004020202020204" pitchFamily="34" charset="0"/>
              <a:cs typeface="Times New Roman" panose="02020603050405020304" pitchFamily="18" charset="0"/>
            </a:endParaRPr>
          </a:p>
          <a:p>
            <a:pPr lvl="0">
              <a:defRPr/>
            </a:pPr>
            <a:r>
              <a:rPr lang="fr-FR" sz="2400" b="1" kern="0" dirty="0">
                <a:solidFill>
                  <a:srgbClr val="0070C0"/>
                </a:solidFill>
                <a:ea typeface="Aptos" panose="020B0004020202020204" pitchFamily="34" charset="0"/>
                <a:cs typeface="Times New Roman" panose="02020603050405020304" pitchFamily="18" charset="0"/>
              </a:rPr>
              <a:t>Elle donne la façon de le calculer à partir de la comptabilité en argent</a:t>
            </a:r>
          </a:p>
          <a:p>
            <a:pPr marL="800100" lvl="1" indent="-342900">
              <a:buFont typeface="Wingdings" panose="05000000000000000000" pitchFamily="2" charset="2"/>
              <a:buChar char="ü"/>
              <a:defRPr/>
            </a:pPr>
            <a:r>
              <a:rPr lang="fr-FR" sz="2400" b="1" kern="0" dirty="0">
                <a:solidFill>
                  <a:srgbClr val="0070C0"/>
                </a:solidFill>
                <a:ea typeface="Aptos" panose="020B0004020202020204" pitchFamily="34" charset="0"/>
                <a:cs typeface="Times New Roman" panose="02020603050405020304" pitchFamily="18" charset="0"/>
              </a:rPr>
              <a:t>Cette comptabilité calcule le prix du produit, cumul des valeurs ajoutées par sa production</a:t>
            </a:r>
          </a:p>
          <a:p>
            <a:pPr marL="800100" lvl="1" indent="-342900">
              <a:buFont typeface="Wingdings" panose="05000000000000000000" pitchFamily="2" charset="2"/>
              <a:buChar char="ü"/>
              <a:defRPr/>
            </a:pPr>
            <a:r>
              <a:rPr lang="fr-FR" sz="2400" b="1" kern="0" dirty="0">
                <a:solidFill>
                  <a:srgbClr val="0070C0"/>
                </a:solidFill>
                <a:ea typeface="Aptos" panose="020B0004020202020204" pitchFamily="34" charset="0"/>
                <a:cs typeface="Times New Roman" panose="02020603050405020304" pitchFamily="18" charset="0"/>
              </a:rPr>
              <a:t>Transposée, elle calcule le facteur d’émission, cumul des émissions ajoutées </a:t>
            </a:r>
          </a:p>
          <a:p>
            <a:pPr lvl="0">
              <a:defRPr/>
            </a:pPr>
            <a:endParaRPr lang="fr-FR" sz="800" b="1" kern="0" dirty="0">
              <a:solidFill>
                <a:srgbClr val="0070C0"/>
              </a:solidFill>
              <a:ea typeface="Aptos" panose="020B0004020202020204" pitchFamily="34" charset="0"/>
              <a:cs typeface="Times New Roman" panose="02020603050405020304" pitchFamily="18" charset="0"/>
            </a:endParaRPr>
          </a:p>
          <a:p>
            <a:pPr lvl="0">
              <a:defRPr/>
            </a:pPr>
            <a:r>
              <a:rPr lang="fr-FR" sz="2400" b="1" kern="0" dirty="0">
                <a:solidFill>
                  <a:srgbClr val="0070C0"/>
                </a:solidFill>
                <a:ea typeface="Aptos" panose="020B0004020202020204" pitchFamily="34" charset="0"/>
                <a:cs typeface="Times New Roman" panose="02020603050405020304" pitchFamily="18" charset="0"/>
              </a:rPr>
              <a:t>Cette ‘qualité carbone’ déclenche une ‘concurrence carbone’ à côté de la ‘concurrence prix’, la seule qualité universelle mesurable à ce jour d’un produit</a:t>
            </a:r>
          </a:p>
          <a:p>
            <a:pPr lvl="0">
              <a:defRPr/>
            </a:pPr>
            <a:endParaRPr lang="fr-FR" sz="2400" b="1" kern="0" dirty="0">
              <a:solidFill>
                <a:srgbClr val="0070C0"/>
              </a:solidFill>
              <a:ea typeface="Aptos" panose="020B0004020202020204" pitchFamily="34" charset="0"/>
              <a:cs typeface="Times New Roman" panose="02020603050405020304" pitchFamily="18" charset="0"/>
            </a:endParaRPr>
          </a:p>
          <a:p>
            <a:pPr lvl="0">
              <a:defRPr/>
            </a:pPr>
            <a:r>
              <a:rPr lang="fr-FR" sz="2400" b="1" kern="0" dirty="0">
                <a:solidFill>
                  <a:srgbClr val="0070C0"/>
                </a:solidFill>
                <a:latin typeface="Calibri" panose="020F0502020204030204"/>
                <a:ea typeface="Aptos" panose="020B0004020202020204" pitchFamily="34" charset="0"/>
                <a:cs typeface="Times New Roman" panose="02020603050405020304" pitchFamily="18" charset="0"/>
              </a:rPr>
              <a:t>(Restera à le calculer pour chaque produit puis à calculer l’impact en émission d’un financement)</a:t>
            </a:r>
          </a:p>
        </p:txBody>
      </p:sp>
      <p:sp>
        <p:nvSpPr>
          <p:cNvPr id="4" name="Espace réservé du numéro de diapositive 3">
            <a:extLst>
              <a:ext uri="{FF2B5EF4-FFF2-40B4-BE49-F238E27FC236}">
                <a16:creationId xmlns:a16="http://schemas.microsoft.com/office/drawing/2014/main" id="{0A1E529F-60EF-D0E9-87BB-E294B9702BBC}"/>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82192176-69C3-E773-F9D6-A805CA29608D}"/>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A748829E-AE76-2407-BBB0-2EB66C8235D8}"/>
              </a:ext>
            </a:extLst>
          </p:cNvPr>
          <p:cNvSpPr txBox="1"/>
          <p:nvPr/>
        </p:nvSpPr>
        <p:spPr>
          <a:xfrm>
            <a:off x="527869" y="951012"/>
            <a:ext cx="11030623" cy="495200"/>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Times New Roman" panose="02020603050405020304" pitchFamily="18" charset="0"/>
              </a:rPr>
              <a:t>Résumé</a:t>
            </a:r>
            <a:endParaRPr kumimoji="0" lang="fr-FR" sz="2400" b="0" i="0" u="none" strike="noStrike" kern="1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7FCCBBEE-1796-253D-767C-FF255B82508F}"/>
              </a:ext>
            </a:extLst>
          </p:cNvPr>
          <p:cNvSpPr txBox="1"/>
          <p:nvPr/>
        </p:nvSpPr>
        <p:spPr>
          <a:xfrm>
            <a:off x="527869" y="401666"/>
            <a:ext cx="11030623" cy="461665"/>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fr-FR" sz="2200" b="1"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rPr>
              <a:t>2. L’Economie Carbone et le facteur d’émission de chaque produit </a:t>
            </a:r>
            <a:endParaRPr kumimoji="0" lang="fr-FR" sz="2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3571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11b42e21-0980-4b78-a495-b69f5cacdee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3EFEC054CC034F8EDB76F1A360ED82" ma:contentTypeVersion="13" ma:contentTypeDescription="Crée un document." ma:contentTypeScope="" ma:versionID="4d1f7843dafbaf7060fbb41923145e75">
  <xsd:schema xmlns:xsd="http://www.w3.org/2001/XMLSchema" xmlns:xs="http://www.w3.org/2001/XMLSchema" xmlns:p="http://schemas.microsoft.com/office/2006/metadata/properties" xmlns:ns3="11b42e21-0980-4b78-a495-b69f5cacdeea" targetNamespace="http://schemas.microsoft.com/office/2006/metadata/properties" ma:root="true" ma:fieldsID="88687c60a19a4cb56067ce16b3b1454c" ns3:_="">
    <xsd:import namespace="11b42e21-0980-4b78-a495-b69f5cacdee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b42e21-0980-4b78-a495-b69f5cacd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149262-1E94-4753-9D6B-9371F5F510F8}">
  <ds:schemaRefs>
    <ds:schemaRef ds:uri="http://schemas.microsoft.com/sharepoint/v3/contenttype/forms"/>
  </ds:schemaRefs>
</ds:datastoreItem>
</file>

<file path=customXml/itemProps2.xml><?xml version="1.0" encoding="utf-8"?>
<ds:datastoreItem xmlns:ds="http://schemas.openxmlformats.org/officeDocument/2006/customXml" ds:itemID="{D95634BB-7CB3-4A41-8390-05AA61720E8B}">
  <ds:schemaRefs>
    <ds:schemaRef ds:uri="http://purl.org/dc/terms/"/>
    <ds:schemaRef ds:uri="http://purl.org/dc/dcmitype/"/>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11b42e21-0980-4b78-a495-b69f5cacdeea"/>
    <ds:schemaRef ds:uri="http://purl.org/dc/elements/1.1/"/>
    <ds:schemaRef ds:uri="http://schemas.microsoft.com/office/infopath/2007/PartnerControls"/>
  </ds:schemaRefs>
</ds:datastoreItem>
</file>

<file path=customXml/itemProps3.xml><?xml version="1.0" encoding="utf-8"?>
<ds:datastoreItem xmlns:ds="http://schemas.openxmlformats.org/officeDocument/2006/customXml" ds:itemID="{247E3C8F-5B60-4E66-B17E-556AA263F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b42e21-0980-4b78-a495-b69f5cacde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563582</TotalTime>
  <Words>4351</Words>
  <Application>Microsoft Office PowerPoint</Application>
  <PresentationFormat>Grand écran</PresentationFormat>
  <Paragraphs>551</Paragraphs>
  <Slides>42</Slides>
  <Notes>42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42</vt:i4>
      </vt:variant>
    </vt:vector>
  </HeadingPairs>
  <TitlesOfParts>
    <vt:vector size="49" baseType="lpstr">
      <vt:lpstr>Aptos</vt:lpstr>
      <vt:lpstr>Arial</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jerome cazes</dc:creator>
  <cp:lastModifiedBy>Valérie Vanwormhoudt</cp:lastModifiedBy>
  <cp:revision>151</cp:revision>
  <cp:lastPrinted>2023-04-26T08:42:08Z</cp:lastPrinted>
  <dcterms:created xsi:type="dcterms:W3CDTF">2022-02-11T16:14:50Z</dcterms:created>
  <dcterms:modified xsi:type="dcterms:W3CDTF">2025-11-03T11:22:23Z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0x010100E73EFEC054CC034F8EDB76F1A360ED82</vt:lpwstr>
  </property>
</Properties>
</file>