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1.xml" ContentType="application/vnd.openxmlformats-officedocument.themeOverride+xml"/>
  <Override PartName="/ppt/notesSlides/notesSlide24.xml" ContentType="application/vnd.openxmlformats-officedocument.presentationml.notesSlide+xml"/>
  <Override PartName="/ppt/theme/themeOverride2.xml" ContentType="application/vnd.openxmlformats-officedocument.themeOverride+xml"/>
  <Override PartName="/ppt/notesSlides/notesSlide25.xml" ContentType="application/vnd.openxmlformats-officedocument.presentationml.notesSlide+xml"/>
  <Override PartName="/ppt/theme/themeOverride3.xml" ContentType="application/vnd.openxmlformats-officedocument.themeOverride+xml"/>
  <Override PartName="/ppt/notesSlides/notesSlide26.xml" ContentType="application/vnd.openxmlformats-officedocument.presentationml.notesSlide+xml"/>
  <Override PartName="/ppt/theme/themeOverride4.xml" ContentType="application/vnd.openxmlformats-officedocument.themeOverride+xml"/>
  <Override PartName="/ppt/notesSlides/notesSlide27.xml" ContentType="application/vnd.openxmlformats-officedocument.presentationml.notesSlide+xml"/>
  <Override PartName="/ppt/theme/themeOverride5.xml" ContentType="application/vnd.openxmlformats-officedocument.themeOverride+xml"/>
  <Override PartName="/ppt/notesSlides/notesSlide28.xml" ContentType="application/vnd.openxmlformats-officedocument.presentationml.notesSlide+xml"/>
  <Override PartName="/ppt/theme/themeOverride6.xml" ContentType="application/vnd.openxmlformats-officedocument.themeOverride+xml"/>
  <Override PartName="/ppt/notesSlides/notesSlide29.xml" ContentType="application/vnd.openxmlformats-officedocument.presentationml.notesSlide+xml"/>
  <Override PartName="/ppt/theme/themeOverride7.xml" ContentType="application/vnd.openxmlformats-officedocument.themeOverride+xml"/>
  <Override PartName="/ppt/notesSlides/notesSlide30.xml" ContentType="application/vnd.openxmlformats-officedocument.presentationml.notesSlide+xml"/>
  <Override PartName="/ppt/theme/themeOverride8.xml" ContentType="application/vnd.openxmlformats-officedocument.themeOverride+xml"/>
  <Override PartName="/ppt/notesSlides/notesSlide31.xml" ContentType="application/vnd.openxmlformats-officedocument.presentationml.notesSlide+xml"/>
  <Override PartName="/ppt/theme/themeOverride9.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9"/>
  </p:notesMasterIdLst>
  <p:sldIdLst>
    <p:sldId id="346" r:id="rId5"/>
    <p:sldId id="706" r:id="rId6"/>
    <p:sldId id="669" r:id="rId7"/>
    <p:sldId id="670" r:id="rId8"/>
    <p:sldId id="671" r:id="rId9"/>
    <p:sldId id="688" r:id="rId10"/>
    <p:sldId id="707" r:id="rId11"/>
    <p:sldId id="708" r:id="rId12"/>
    <p:sldId id="709" r:id="rId13"/>
    <p:sldId id="710" r:id="rId14"/>
    <p:sldId id="687" r:id="rId15"/>
    <p:sldId id="673" r:id="rId16"/>
    <p:sldId id="683" r:id="rId17"/>
    <p:sldId id="678" r:id="rId18"/>
    <p:sldId id="712" r:id="rId19"/>
    <p:sldId id="649" r:id="rId20"/>
    <p:sldId id="713" r:id="rId21"/>
    <p:sldId id="703" r:id="rId22"/>
    <p:sldId id="647" r:id="rId23"/>
    <p:sldId id="714" r:id="rId24"/>
    <p:sldId id="715" r:id="rId25"/>
    <p:sldId id="648" r:id="rId26"/>
    <p:sldId id="711" r:id="rId27"/>
    <p:sldId id="646" r:id="rId28"/>
    <p:sldId id="635" r:id="rId29"/>
    <p:sldId id="641" r:id="rId30"/>
    <p:sldId id="637" r:id="rId31"/>
    <p:sldId id="644" r:id="rId32"/>
    <p:sldId id="643" r:id="rId33"/>
    <p:sldId id="640" r:id="rId34"/>
    <p:sldId id="645" r:id="rId35"/>
    <p:sldId id="638" r:id="rId36"/>
    <p:sldId id="704" r:id="rId37"/>
    <p:sldId id="716" r:id="rId38"/>
  </p:sldIdLst>
  <p:sldSz cx="12192000" cy="6858000"/>
  <p:notesSz cx="6858000" cy="994568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B9DD2F-5B8F-83D2-F465-CD50FAF371E9}" name="Valérie Vanwormhoudt" initials="VV" userId="S::valerie.vanwormhoudt@MyCercleSAS.onmicrosoft.com::27052b32-0483-4417-b39c-dddf7ab9136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0CF34"/>
    <a:srgbClr val="FF0000"/>
    <a:srgbClr val="FFFFFF"/>
    <a:srgbClr val="5B876B"/>
    <a:srgbClr val="F1C717"/>
    <a:srgbClr val="008F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D6D06B-D0B3-4E57-8948-A188747FDBB0}" v="12" dt="2025-09-15T10:03:22.761"/>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79" autoAdjust="0"/>
    <p:restoredTop sz="92941" autoAdjust="0"/>
  </p:normalViewPr>
  <p:slideViewPr>
    <p:cSldViewPr snapToGrid="0">
      <p:cViewPr varScale="1">
        <p:scale>
          <a:sx n="60" d="100"/>
          <a:sy n="60" d="100"/>
        </p:scale>
        <p:origin x="1100" y="40"/>
      </p:cViewPr>
      <p:guideLst/>
    </p:cSldViewPr>
  </p:slideViewPr>
  <p:notesTextViewPr>
    <p:cViewPr>
      <p:scale>
        <a:sx n="400" d="100"/>
        <a:sy n="400" d="100"/>
      </p:scale>
      <p:origin x="0" y="0"/>
    </p:cViewPr>
  </p:notesTextViewPr>
  <p:notesViewPr>
    <p:cSldViewPr snapToGrid="0">
      <p:cViewPr varScale="1">
        <p:scale>
          <a:sx n="58" d="100"/>
          <a:sy n="58" d="100"/>
        </p:scale>
        <p:origin x="3317" y="43"/>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lérie Vanwormhoudt" userId="27052b32-0483-4417-b39c-dddf7ab91363" providerId="ADAL" clId="{2A9B00F8-7FED-446D-B01D-7A234D60BA0C}"/>
    <pc:docChg chg="undo custSel addSld delSld modSld sldOrd">
      <pc:chgData name="Valérie Vanwormhoudt" userId="27052b32-0483-4417-b39c-dddf7ab91363" providerId="ADAL" clId="{2A9B00F8-7FED-446D-B01D-7A234D60BA0C}" dt="2025-09-15T10:03:40.678" v="19"/>
      <pc:docMkLst>
        <pc:docMk/>
      </pc:docMkLst>
      <pc:sldChg chg="add del setBg">
        <pc:chgData name="Valérie Vanwormhoudt" userId="27052b32-0483-4417-b39c-dddf7ab91363" providerId="ADAL" clId="{2A9B00F8-7FED-446D-B01D-7A234D60BA0C}" dt="2025-09-15T10:03:06.949" v="9"/>
        <pc:sldMkLst>
          <pc:docMk/>
          <pc:sldMk cId="3039733829" sldId="635"/>
        </pc:sldMkLst>
      </pc:sldChg>
      <pc:sldChg chg="add del setBg">
        <pc:chgData name="Valérie Vanwormhoudt" userId="27052b32-0483-4417-b39c-dddf7ab91363" providerId="ADAL" clId="{2A9B00F8-7FED-446D-B01D-7A234D60BA0C}" dt="2025-09-15T10:03:11.244" v="11"/>
        <pc:sldMkLst>
          <pc:docMk/>
          <pc:sldMk cId="1703272145" sldId="637"/>
        </pc:sldMkLst>
      </pc:sldChg>
      <pc:sldChg chg="add del setBg">
        <pc:chgData name="Valérie Vanwormhoudt" userId="27052b32-0483-4417-b39c-dddf7ab91363" providerId="ADAL" clId="{2A9B00F8-7FED-446D-B01D-7A234D60BA0C}" dt="2025-09-15T10:03:22.761" v="16"/>
        <pc:sldMkLst>
          <pc:docMk/>
          <pc:sldMk cId="2700857294" sldId="638"/>
        </pc:sldMkLst>
      </pc:sldChg>
      <pc:sldChg chg="add del setBg">
        <pc:chgData name="Valérie Vanwormhoudt" userId="27052b32-0483-4417-b39c-dddf7ab91363" providerId="ADAL" clId="{2A9B00F8-7FED-446D-B01D-7A234D60BA0C}" dt="2025-09-15T10:03:18.892" v="14"/>
        <pc:sldMkLst>
          <pc:docMk/>
          <pc:sldMk cId="2831962611" sldId="640"/>
        </pc:sldMkLst>
      </pc:sldChg>
      <pc:sldChg chg="add del setBg">
        <pc:chgData name="Valérie Vanwormhoudt" userId="27052b32-0483-4417-b39c-dddf7ab91363" providerId="ADAL" clId="{2A9B00F8-7FED-446D-B01D-7A234D60BA0C}" dt="2025-09-15T10:03:09.364" v="10"/>
        <pc:sldMkLst>
          <pc:docMk/>
          <pc:sldMk cId="3490990684" sldId="641"/>
        </pc:sldMkLst>
      </pc:sldChg>
      <pc:sldChg chg="add del setBg">
        <pc:chgData name="Valérie Vanwormhoudt" userId="27052b32-0483-4417-b39c-dddf7ab91363" providerId="ADAL" clId="{2A9B00F8-7FED-446D-B01D-7A234D60BA0C}" dt="2025-09-15T10:03:17.030" v="13"/>
        <pc:sldMkLst>
          <pc:docMk/>
          <pc:sldMk cId="2684938988" sldId="643"/>
        </pc:sldMkLst>
      </pc:sldChg>
      <pc:sldChg chg="add del setBg">
        <pc:chgData name="Valérie Vanwormhoudt" userId="27052b32-0483-4417-b39c-dddf7ab91363" providerId="ADAL" clId="{2A9B00F8-7FED-446D-B01D-7A234D60BA0C}" dt="2025-09-15T10:03:13.396" v="12"/>
        <pc:sldMkLst>
          <pc:docMk/>
          <pc:sldMk cId="3497396608" sldId="644"/>
        </pc:sldMkLst>
      </pc:sldChg>
      <pc:sldChg chg="add del setBg">
        <pc:chgData name="Valérie Vanwormhoudt" userId="27052b32-0483-4417-b39c-dddf7ab91363" providerId="ADAL" clId="{2A9B00F8-7FED-446D-B01D-7A234D60BA0C}" dt="2025-09-15T10:03:20.941" v="15"/>
        <pc:sldMkLst>
          <pc:docMk/>
          <pc:sldMk cId="3778878573" sldId="645"/>
        </pc:sldMkLst>
      </pc:sldChg>
      <pc:sldChg chg="add del setBg">
        <pc:chgData name="Valérie Vanwormhoudt" userId="27052b32-0483-4417-b39c-dddf7ab91363" providerId="ADAL" clId="{2A9B00F8-7FED-446D-B01D-7A234D60BA0C}" dt="2025-09-15T10:03:03.435" v="8"/>
        <pc:sldMkLst>
          <pc:docMk/>
          <pc:sldMk cId="4142293818" sldId="646"/>
        </pc:sldMkLst>
      </pc:sldChg>
      <pc:sldChg chg="ord">
        <pc:chgData name="Valérie Vanwormhoudt" userId="27052b32-0483-4417-b39c-dddf7ab91363" providerId="ADAL" clId="{2A9B00F8-7FED-446D-B01D-7A234D60BA0C}" dt="2025-09-15T10:03:40.678" v="19"/>
        <pc:sldMkLst>
          <pc:docMk/>
          <pc:sldMk cId="1861971481" sldId="704"/>
        </pc:sldMkLst>
      </pc:sldChg>
      <pc:sldChg chg="delSp add del mod delAnim">
        <pc:chgData name="Valérie Vanwormhoudt" userId="27052b32-0483-4417-b39c-dddf7ab91363" providerId="ADAL" clId="{2A9B00F8-7FED-446D-B01D-7A234D60BA0C}" dt="2025-09-15T10:03:27.112" v="17" actId="47"/>
        <pc:sldMkLst>
          <pc:docMk/>
          <pc:sldMk cId="1336422125" sldId="717"/>
        </pc:sldMkLst>
        <pc:spChg chg="del">
          <ac:chgData name="Valérie Vanwormhoudt" userId="27052b32-0483-4417-b39c-dddf7ab91363" providerId="ADAL" clId="{2A9B00F8-7FED-446D-B01D-7A234D60BA0C}" dt="2025-09-15T10:02:18.953" v="6" actId="478"/>
          <ac:spMkLst>
            <pc:docMk/>
            <pc:sldMk cId="1336422125" sldId="717"/>
            <ac:spMk id="2" creationId="{59292135-2E81-F430-12E3-1A68282D1237}"/>
          </ac:spMkLst>
        </pc:spChg>
        <pc:spChg chg="del">
          <ac:chgData name="Valérie Vanwormhoudt" userId="27052b32-0483-4417-b39c-dddf7ab91363" providerId="ADAL" clId="{2A9B00F8-7FED-446D-B01D-7A234D60BA0C}" dt="2025-09-15T10:02:17.236" v="5" actId="478"/>
          <ac:spMkLst>
            <pc:docMk/>
            <pc:sldMk cId="1336422125" sldId="717"/>
            <ac:spMk id="7" creationId="{217B3A4D-D310-2F80-E09E-9FC5350AE978}"/>
          </ac:spMkLst>
        </pc:spChg>
      </pc:sldChg>
      <pc:sldChg chg="new del">
        <pc:chgData name="Valérie Vanwormhoudt" userId="27052b32-0483-4417-b39c-dddf7ab91363" providerId="ADAL" clId="{2A9B00F8-7FED-446D-B01D-7A234D60BA0C}" dt="2025-09-15T10:02:03.522" v="3" actId="680"/>
        <pc:sldMkLst>
          <pc:docMk/>
          <pc:sldMk cId="2910423937" sldId="71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2E70C8A2-606E-4D0F-91FA-AD097BAFC76D}" type="datetimeFigureOut">
              <a:rPr lang="fr-FR" smtClean="0"/>
              <a:t>15/09/2025</a:t>
            </a:fld>
            <a:endParaRPr lang="fr-FR" dirty="0"/>
          </a:p>
        </p:txBody>
      </p:sp>
      <p:sp>
        <p:nvSpPr>
          <p:cNvPr id="4" name="Espace réservé de l'image des diapositives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notes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46679"/>
            <a:ext cx="2971800" cy="499011"/>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9446679"/>
            <a:ext cx="2971800" cy="499011"/>
          </a:xfrm>
          <a:prstGeom prst="rect">
            <a:avLst/>
          </a:prstGeom>
        </p:spPr>
        <p:txBody>
          <a:bodyPr vert="horz" lIns="91440" tIns="45720" rIns="91440" bIns="45720" rtlCol="0" anchor="b"/>
          <a:lstStyle>
            <a:lvl1pPr algn="r">
              <a:defRPr sz="1200"/>
            </a:lvl1pPr>
          </a:lstStyle>
          <a:p>
            <a:fld id="{211E4FA2-2A4B-4FC2-8859-7A03DDA177EC}" type="slidenum">
              <a:rPr lang="fr-FR" smtClean="0"/>
              <a:t>‹N°›</a:t>
            </a:fld>
            <a:endParaRPr lang="fr-FR" dirty="0"/>
          </a:p>
        </p:txBody>
      </p:sp>
    </p:spTree>
    <p:extLst>
      <p:ext uri="{BB962C8B-B14F-4D97-AF65-F5344CB8AC3E}">
        <p14:creationId xmlns:p14="http://schemas.microsoft.com/office/powerpoint/2010/main" val="1518388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11E4FA2-2A4B-4FC2-8859-7A03DDA177EC}" type="slidenum">
              <a:rPr lang="fr-FR" smtClean="0"/>
              <a:t>1</a:t>
            </a:fld>
            <a:endParaRPr lang="fr-FR" dirty="0"/>
          </a:p>
        </p:txBody>
      </p:sp>
    </p:spTree>
    <p:extLst>
      <p:ext uri="{BB962C8B-B14F-4D97-AF65-F5344CB8AC3E}">
        <p14:creationId xmlns:p14="http://schemas.microsoft.com/office/powerpoint/2010/main" val="3451086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692F3-27F6-3058-BC80-7B5F93888B9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A85F410-6382-E8D9-1D13-E4A9A97A495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17F831A-6719-CB9B-7294-28926BF84F5C}"/>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BC744E45-7AA1-3E4F-3F0C-62F9E80D9C1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62202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7D40A-5C77-2820-BA19-05C36F46243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259917C-2718-A4F2-F92A-4A2657CC851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235B8E8-D274-8DE1-D359-5B16F9256D92}"/>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962CC69D-23DF-0097-CD4B-346D533B6DE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49703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619A3-2443-5827-56F1-6B197A6DD11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E5BAB5B-14A5-E5E2-870A-4C4189BCCAC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9E48069-3455-7F6E-ADD5-C6F943BC065C}"/>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DCE56817-A0CC-4CF3-7527-32246CFF679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78250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26FC0-C5A7-15BC-0AA4-615304ABB23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A53BB67-9473-219C-5124-2C5BBE2E98F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B00A10F-82C6-25CC-ABB6-49C8D1A3B6C3}"/>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B456F243-95FD-D36E-93F9-248A87D15A3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62042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890EB-08B8-4FD0-CEC0-DA65DA04F65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4A9C474-12FA-EEC8-F20C-ECA73DF422D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D197052-1E2C-1320-8143-A37508A24902}"/>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A7F27157-1E8F-6173-0B6D-0DD2B78AE5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4194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AF852-71E1-8886-42A7-E57EE4FAE75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057BC56-1AFF-4DC3-4A4D-488363A5000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A4C0F6E-0B86-7297-02E7-D25D965E8CB7}"/>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5B3C3A45-E75D-5DA4-56FA-0AED565995B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0518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C7117-6F64-90F2-5A77-2860814EAE3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0560F7E-12A2-201C-5C41-2D9A5695B79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FE1DAEC-8979-D81A-7B7D-093524C9586C}"/>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B9C6117A-B467-79C2-4844-8B9F27DDDC0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70153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2953F-B7D8-DCB3-E802-7D52DDCF5CE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9C79C05-28AA-FF6C-97CF-39696D438C6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0DEF89F-B61E-6DED-C171-B5FACE937362}"/>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9A83DBA6-A245-4C4B-35A4-55933A36D71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68416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EA031-6DCD-8D67-5A1F-42A64B54D9C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68A7E9D-18D5-4E1F-F511-E0D04A3E6B8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B3D3098-B16F-8F29-38E5-B99AF5FC8231}"/>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1FDE49A1-4DE5-EBD7-D19D-641A1E69B0C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03410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02062-F9AE-FD9C-FDFE-1C120632AD2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2E6D542-9E66-204E-EB8D-0893C71888D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6D7E153-429F-B287-0C2B-5DBC03F51BC2}"/>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6242328E-FE3F-92C3-C974-BB656BE6B0D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922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5BFEE-0296-8103-B851-FB1C83FDAC5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BFF6FC3-352B-A007-62DF-52738939A2B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263D45B-CE3B-DA89-8E9C-04B7E5E46ADB}"/>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E7402A5A-343A-18D1-2270-4497DB58433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87146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C8D23-04F6-6250-298D-01573388AEF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AFED704-E841-BF08-579B-A48D0775DB2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6B469EB-BE0F-E84E-4F80-5B106C3A75AE}"/>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D86BA2BB-DA69-8233-424C-62849D6D818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29469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6EB99-6FB7-3C9C-C6CB-A60FE08AAB2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C08838A-9FC9-62EA-5879-6BBB86F86A5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47DD43D-7B7D-4B89-8C3C-4352AB4EC85C}"/>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4BBAA07F-003B-C377-6CD7-4E2A09EFEA5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81787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64F6C-293F-B338-9D07-D5FB4359736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0EEAE48-668D-0DEC-2A98-6965B6755CA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C0C7295-50C6-09CD-EC06-DFA147E7332B}"/>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2A65211A-81FD-BA62-E51E-4030065401F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45519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22CB6-28FE-CCE3-AD67-3A8A38C876E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2CCA632-97B6-E97A-C6A6-8F2315C9C71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4FC5D00-E9C3-51C9-90BC-0FB6D208BD8E}"/>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AF59CCC8-3581-B692-FD33-BC6E5E04596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3089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C0CF5-1864-BFB2-861C-243C36A29ED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E915F6B-4D07-4D1C-67AC-D97AACCED8A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9FFAC31-E3ED-05D5-82E5-01BA968D4AC7}"/>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82AD9019-A6F7-B759-6DBF-FDA7E5CB74E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16277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05E09-E087-2E80-1955-BE3057F549A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178FD4F-D7AD-BD93-F747-1DE6B57A672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213EC92-138B-2999-7137-6CF311FEC44F}"/>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9353A6B8-18EE-2F1E-54CE-B8D94EE6DDE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90864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C29F4-CBAE-9FD3-400E-30A931793D1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F11D096-BE44-C9E9-67CB-33B803510B2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1A665E3-58D9-C0B6-2DD3-72773F82B9F6}"/>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77065C82-36CF-8261-6AF7-8EEB2B768BB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90382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0A637-A32C-D48B-B20D-354E4ADA52A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3306208-08A6-C039-275C-E923D023CCD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FEEE496-1B22-1F79-3617-52DBD09188AF}"/>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D09A8FC2-628E-6D2F-2C03-27127C9CB23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44713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0FB23-1F77-FBEA-EDE1-2AA2FCF59A1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F4B5050-33A2-ED9B-0FE3-BAA70641EFB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5AB8771-5D11-CC49-217F-85863A529611}"/>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393695DF-28E5-FD4C-997C-58E448205BF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590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BEA44-F2FE-BDB7-4CA4-CCE9981B37B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E04FD61-9019-96B0-4711-3C04E6DDE44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D19F54D-4DFC-F892-79E6-98CE2F13AF23}"/>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C5C57728-965C-DD20-AAAE-CDD55432E7E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070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FA4BB-5A3B-C998-722F-06D8721D2CF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6ADB253-09C7-EE23-D667-9180DA10AAB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CFA35BB-5B18-C97E-7B98-361FF20E9C14}"/>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4A10642F-C518-807E-281C-330BD404282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60450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ECDB3-8C46-AC77-1A3F-C16A0238CF4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A0976EE-737F-E1AF-7562-4A244F0846C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DA965ED-57EE-E87C-E00C-FB40A71F9DCB}"/>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B55D147D-0369-B93F-06A6-B215CBCDA6C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37134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88515-8083-6236-8CB5-2F6CA22154B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8071F90-A4D4-3257-9D84-E28DC3AF94A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CE22975-8585-1CFC-EEA0-C213ED6E8619}"/>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C75402E2-FC79-1709-75AF-6180F1223B2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42971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221DE-AEF1-B26D-0DE5-CBD3783D364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7275E3D-FB90-5BF8-D131-5F731652D6E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29868A6-0B40-640E-1425-C8746B381608}"/>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6B6F6C43-F72F-14A1-3CDD-4EE4AA51EFF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97237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7D1DB-50D4-83F5-63DE-124C20911C0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E1178E1-8F8A-3CD6-E963-50588CB3C2C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FB9B844-134E-E9E4-3C1C-2FD579CAF000}"/>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D72B2C8B-919B-D9C0-A1F8-DC83DB0B284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2010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D0D2A-D0AB-5459-C4A3-1BAEEE7B725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ECBCF2C-3C3E-010C-2004-F60C657E61D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282CC9E-AC88-4CDE-08D4-A30D30B9A22C}"/>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945D0F43-A54D-F498-968A-A42DA46EA7A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9874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F925D-AFF7-93C7-B50E-87134AD952C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F6A329E-7628-2C35-78DD-70B22EAC06A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00A098F-0798-27A1-5551-685A2B0CDE7B}"/>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1881E5D8-EB7F-E9DD-7216-A8084B86FA6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5845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3BD57-F253-4C08-EFA6-E0E3BED755F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26A6E48-AA85-B93E-2673-3C31FB61E69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6CDEA28-468E-DD09-7993-CA2CE6E5B356}"/>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A3C06060-72E0-8F3B-1D14-DC81DA1CEAF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5477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CFD7A-A57B-3213-9479-4580B47BCFF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1DF86CD-7940-72FA-CA18-0C6C1B2A833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F828528-B80E-C61C-C4A2-E7296E8C5FEB}"/>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36547431-C27B-0A85-FB22-760A885FF06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3769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3B9EB-A445-620A-41EE-268B749E64B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16344A6-B3FF-9593-6796-E45F3C0BF1D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3A6390A-1C96-A747-FAAE-4B023BA2BEF2}"/>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308C3F4E-B8D1-53DE-3319-704EC0E1391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4505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D811D-F6BF-F40A-0044-AE57B8EB23C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8A99BB5-446B-46C4-7EA7-FFCA3506307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FA55F12-4390-89E9-EC72-67DAFF0CF533}"/>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9262CE91-CC2C-9C36-4F42-05221A15D85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437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AF7E5-E8F7-844A-F98C-4327E8BC185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2140284-A932-2075-CA7C-C7EBAB6E104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3B29A24-847A-7CB9-15C8-2A92FFE27161}"/>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8D7E6922-EDB8-2986-4AC4-716A657FD45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19695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723C32-9411-4D89-B479-1422F396A9E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27A85DF5-FC0B-4AB9-A8EE-CA17A04A88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58019AC0-34A7-4929-B1E8-F155595CD1DB}"/>
              </a:ext>
            </a:extLst>
          </p:cNvPr>
          <p:cNvSpPr>
            <a:spLocks noGrp="1"/>
          </p:cNvSpPr>
          <p:nvPr>
            <p:ph type="dt" sz="half" idx="10"/>
          </p:nvPr>
        </p:nvSpPr>
        <p:spPr/>
        <p:txBody>
          <a:bodyPr/>
          <a:lstStyle/>
          <a:p>
            <a:fld id="{5DBCDE1C-52F2-40DD-9448-DF7D6B392807}" type="datetime1">
              <a:rPr lang="fr-FR" smtClean="0"/>
              <a:t>15/09/2025</a:t>
            </a:fld>
            <a:endParaRPr lang="fr-FR" dirty="0"/>
          </a:p>
        </p:txBody>
      </p:sp>
      <p:sp>
        <p:nvSpPr>
          <p:cNvPr id="5" name="Espace réservé du pied de page 4">
            <a:extLst>
              <a:ext uri="{FF2B5EF4-FFF2-40B4-BE49-F238E27FC236}">
                <a16:creationId xmlns:a16="http://schemas.microsoft.com/office/drawing/2014/main" id="{D1902486-63B5-44C3-BAE8-28FC3CCFBDB0}"/>
              </a:ext>
            </a:extLst>
          </p:cNvPr>
          <p:cNvSpPr>
            <a:spLocks noGrp="1"/>
          </p:cNvSpPr>
          <p:nvPr>
            <p:ph type="ftr" sz="quarter" idx="11"/>
          </p:nvPr>
        </p:nvSpPr>
        <p:spPr/>
        <p:txBody>
          <a:bodyPr/>
          <a:lstStyle/>
          <a:p>
            <a:r>
              <a:rPr lang="fr-FR" dirty="0"/>
              <a:t>Libre de droits</a:t>
            </a:r>
          </a:p>
        </p:txBody>
      </p:sp>
      <p:sp>
        <p:nvSpPr>
          <p:cNvPr id="6" name="Espace réservé du numéro de diapositive 5">
            <a:extLst>
              <a:ext uri="{FF2B5EF4-FFF2-40B4-BE49-F238E27FC236}">
                <a16:creationId xmlns:a16="http://schemas.microsoft.com/office/drawing/2014/main" id="{C93E115F-E443-4937-AE2E-B6F0FF0A0900}"/>
              </a:ext>
            </a:extLst>
          </p:cNvPr>
          <p:cNvSpPr>
            <a:spLocks noGrp="1"/>
          </p:cNvSpPr>
          <p:nvPr>
            <p:ph type="sldNum" sz="quarter" idx="12"/>
          </p:nvPr>
        </p:nvSpPr>
        <p:spPr/>
        <p:txBody>
          <a:bodyPr/>
          <a:lstStyle/>
          <a:p>
            <a:fld id="{4DF7D97E-71B9-4DB7-9BC9-BF255CF45BEE}" type="slidenum">
              <a:rPr lang="fr-FR" smtClean="0"/>
              <a:t>‹N°›</a:t>
            </a:fld>
            <a:endParaRPr lang="fr-FR" dirty="0"/>
          </a:p>
        </p:txBody>
      </p:sp>
    </p:spTree>
    <p:extLst>
      <p:ext uri="{BB962C8B-B14F-4D97-AF65-F5344CB8AC3E}">
        <p14:creationId xmlns:p14="http://schemas.microsoft.com/office/powerpoint/2010/main" val="2147997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83AB01-2DE8-4E6A-B27C-B1AE5ACCE1E4}"/>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AC72AF9D-6885-4D22-8782-8A0D02FE6743}"/>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4994B64-EF13-49EA-A09D-6CA623CD1F53}"/>
              </a:ext>
            </a:extLst>
          </p:cNvPr>
          <p:cNvSpPr>
            <a:spLocks noGrp="1"/>
          </p:cNvSpPr>
          <p:nvPr>
            <p:ph type="dt" sz="half" idx="10"/>
          </p:nvPr>
        </p:nvSpPr>
        <p:spPr/>
        <p:txBody>
          <a:bodyPr/>
          <a:lstStyle/>
          <a:p>
            <a:fld id="{3E6DB506-DC14-4021-9044-340B97488E29}" type="datetime1">
              <a:rPr lang="fr-FR" smtClean="0"/>
              <a:t>15/09/2025</a:t>
            </a:fld>
            <a:endParaRPr lang="fr-FR" dirty="0"/>
          </a:p>
        </p:txBody>
      </p:sp>
      <p:sp>
        <p:nvSpPr>
          <p:cNvPr id="5" name="Espace réservé du pied de page 4">
            <a:extLst>
              <a:ext uri="{FF2B5EF4-FFF2-40B4-BE49-F238E27FC236}">
                <a16:creationId xmlns:a16="http://schemas.microsoft.com/office/drawing/2014/main" id="{DAA0DDA1-4934-4CDC-A8A9-0B85126820A7}"/>
              </a:ext>
            </a:extLst>
          </p:cNvPr>
          <p:cNvSpPr>
            <a:spLocks noGrp="1"/>
          </p:cNvSpPr>
          <p:nvPr>
            <p:ph type="ftr" sz="quarter" idx="11"/>
          </p:nvPr>
        </p:nvSpPr>
        <p:spPr/>
        <p:txBody>
          <a:bodyPr/>
          <a:lstStyle/>
          <a:p>
            <a:r>
              <a:rPr lang="fr-FR" dirty="0"/>
              <a:t>Libre de droits</a:t>
            </a:r>
          </a:p>
        </p:txBody>
      </p:sp>
      <p:sp>
        <p:nvSpPr>
          <p:cNvPr id="6" name="Espace réservé du numéro de diapositive 5">
            <a:extLst>
              <a:ext uri="{FF2B5EF4-FFF2-40B4-BE49-F238E27FC236}">
                <a16:creationId xmlns:a16="http://schemas.microsoft.com/office/drawing/2014/main" id="{EFEF93B7-444A-433B-AA85-C5869607999C}"/>
              </a:ext>
            </a:extLst>
          </p:cNvPr>
          <p:cNvSpPr>
            <a:spLocks noGrp="1"/>
          </p:cNvSpPr>
          <p:nvPr>
            <p:ph type="sldNum" sz="quarter" idx="12"/>
          </p:nvPr>
        </p:nvSpPr>
        <p:spPr/>
        <p:txBody>
          <a:bodyPr/>
          <a:lstStyle/>
          <a:p>
            <a:fld id="{4DF7D97E-71B9-4DB7-9BC9-BF255CF45BEE}" type="slidenum">
              <a:rPr lang="fr-FR" smtClean="0"/>
              <a:t>‹N°›</a:t>
            </a:fld>
            <a:endParaRPr lang="fr-FR" dirty="0"/>
          </a:p>
        </p:txBody>
      </p:sp>
    </p:spTree>
    <p:extLst>
      <p:ext uri="{BB962C8B-B14F-4D97-AF65-F5344CB8AC3E}">
        <p14:creationId xmlns:p14="http://schemas.microsoft.com/office/powerpoint/2010/main" val="510629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F83C7AF-2B80-4DA7-B2D9-4D96A293F8B9}"/>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961B7944-38CC-43B9-A9F6-063137C00437}"/>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5237942-1A0F-4AF7-A7D9-041015479361}"/>
              </a:ext>
            </a:extLst>
          </p:cNvPr>
          <p:cNvSpPr>
            <a:spLocks noGrp="1"/>
          </p:cNvSpPr>
          <p:nvPr>
            <p:ph type="dt" sz="half" idx="10"/>
          </p:nvPr>
        </p:nvSpPr>
        <p:spPr/>
        <p:txBody>
          <a:bodyPr/>
          <a:lstStyle/>
          <a:p>
            <a:fld id="{41C1E139-7F08-4FBD-B3EA-8BA434EB2F22}" type="datetime1">
              <a:rPr lang="fr-FR" smtClean="0"/>
              <a:t>15/09/2025</a:t>
            </a:fld>
            <a:endParaRPr lang="fr-FR" dirty="0"/>
          </a:p>
        </p:txBody>
      </p:sp>
      <p:sp>
        <p:nvSpPr>
          <p:cNvPr id="5" name="Espace réservé du pied de page 4">
            <a:extLst>
              <a:ext uri="{FF2B5EF4-FFF2-40B4-BE49-F238E27FC236}">
                <a16:creationId xmlns:a16="http://schemas.microsoft.com/office/drawing/2014/main" id="{2F212996-26E3-4989-B209-D4F3611326D5}"/>
              </a:ext>
            </a:extLst>
          </p:cNvPr>
          <p:cNvSpPr>
            <a:spLocks noGrp="1"/>
          </p:cNvSpPr>
          <p:nvPr>
            <p:ph type="ftr" sz="quarter" idx="11"/>
          </p:nvPr>
        </p:nvSpPr>
        <p:spPr/>
        <p:txBody>
          <a:bodyPr/>
          <a:lstStyle/>
          <a:p>
            <a:r>
              <a:rPr lang="fr-FR" dirty="0"/>
              <a:t>Libre de droits</a:t>
            </a:r>
          </a:p>
        </p:txBody>
      </p:sp>
      <p:sp>
        <p:nvSpPr>
          <p:cNvPr id="6" name="Espace réservé du numéro de diapositive 5">
            <a:extLst>
              <a:ext uri="{FF2B5EF4-FFF2-40B4-BE49-F238E27FC236}">
                <a16:creationId xmlns:a16="http://schemas.microsoft.com/office/drawing/2014/main" id="{2856E13B-9C1F-4B9C-AEEF-1CA777C11617}"/>
              </a:ext>
            </a:extLst>
          </p:cNvPr>
          <p:cNvSpPr>
            <a:spLocks noGrp="1"/>
          </p:cNvSpPr>
          <p:nvPr>
            <p:ph type="sldNum" sz="quarter" idx="12"/>
          </p:nvPr>
        </p:nvSpPr>
        <p:spPr/>
        <p:txBody>
          <a:bodyPr/>
          <a:lstStyle/>
          <a:p>
            <a:fld id="{4DF7D97E-71B9-4DB7-9BC9-BF255CF45BEE}" type="slidenum">
              <a:rPr lang="fr-FR" smtClean="0"/>
              <a:t>‹N°›</a:t>
            </a:fld>
            <a:endParaRPr lang="fr-FR" dirty="0"/>
          </a:p>
        </p:txBody>
      </p:sp>
    </p:spTree>
    <p:extLst>
      <p:ext uri="{BB962C8B-B14F-4D97-AF65-F5344CB8AC3E}">
        <p14:creationId xmlns:p14="http://schemas.microsoft.com/office/powerpoint/2010/main" val="561137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DA2911-01F7-43AC-BD9B-F854BE2B6AF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E8AD944-0B0E-4E74-80C0-3409E7112BB7}"/>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68F63BE-2762-4062-AAFC-3F9F06C6F051}"/>
              </a:ext>
            </a:extLst>
          </p:cNvPr>
          <p:cNvSpPr>
            <a:spLocks noGrp="1"/>
          </p:cNvSpPr>
          <p:nvPr>
            <p:ph type="dt" sz="half" idx="10"/>
          </p:nvPr>
        </p:nvSpPr>
        <p:spPr/>
        <p:txBody>
          <a:bodyPr/>
          <a:lstStyle/>
          <a:p>
            <a:fld id="{540D6844-A2FD-4037-BC54-BC3BEA0E0ADE}" type="datetime1">
              <a:rPr lang="fr-FR" smtClean="0"/>
              <a:t>15/09/2025</a:t>
            </a:fld>
            <a:endParaRPr lang="fr-FR" dirty="0"/>
          </a:p>
        </p:txBody>
      </p:sp>
      <p:sp>
        <p:nvSpPr>
          <p:cNvPr id="5" name="Espace réservé du pied de page 4">
            <a:extLst>
              <a:ext uri="{FF2B5EF4-FFF2-40B4-BE49-F238E27FC236}">
                <a16:creationId xmlns:a16="http://schemas.microsoft.com/office/drawing/2014/main" id="{FFE68A13-0CCD-4A44-AAEF-A78A700E913A}"/>
              </a:ext>
            </a:extLst>
          </p:cNvPr>
          <p:cNvSpPr>
            <a:spLocks noGrp="1"/>
          </p:cNvSpPr>
          <p:nvPr>
            <p:ph type="ftr" sz="quarter" idx="11"/>
          </p:nvPr>
        </p:nvSpPr>
        <p:spPr/>
        <p:txBody>
          <a:bodyPr/>
          <a:lstStyle/>
          <a:p>
            <a:r>
              <a:rPr lang="fr-FR" dirty="0"/>
              <a:t>Libre de droits</a:t>
            </a:r>
          </a:p>
        </p:txBody>
      </p:sp>
      <p:sp>
        <p:nvSpPr>
          <p:cNvPr id="6" name="Espace réservé du numéro de diapositive 5">
            <a:extLst>
              <a:ext uri="{FF2B5EF4-FFF2-40B4-BE49-F238E27FC236}">
                <a16:creationId xmlns:a16="http://schemas.microsoft.com/office/drawing/2014/main" id="{753B70B5-A0A9-4E5D-B1E5-387854E2A8D8}"/>
              </a:ext>
            </a:extLst>
          </p:cNvPr>
          <p:cNvSpPr>
            <a:spLocks noGrp="1"/>
          </p:cNvSpPr>
          <p:nvPr>
            <p:ph type="sldNum" sz="quarter" idx="12"/>
          </p:nvPr>
        </p:nvSpPr>
        <p:spPr/>
        <p:txBody>
          <a:bodyPr/>
          <a:lstStyle/>
          <a:p>
            <a:fld id="{4DF7D97E-71B9-4DB7-9BC9-BF255CF45BEE}" type="slidenum">
              <a:rPr lang="fr-FR" smtClean="0"/>
              <a:t>‹N°›</a:t>
            </a:fld>
            <a:endParaRPr lang="fr-FR" dirty="0"/>
          </a:p>
        </p:txBody>
      </p:sp>
    </p:spTree>
    <p:extLst>
      <p:ext uri="{BB962C8B-B14F-4D97-AF65-F5344CB8AC3E}">
        <p14:creationId xmlns:p14="http://schemas.microsoft.com/office/powerpoint/2010/main" val="679936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1EE2D1-4A34-426B-A217-25B18F96094C}"/>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D6D5F6AF-56DB-4674-B175-66287F1717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DAAD4865-0B2B-4046-8253-2F42A2230CA7}"/>
              </a:ext>
            </a:extLst>
          </p:cNvPr>
          <p:cNvSpPr>
            <a:spLocks noGrp="1"/>
          </p:cNvSpPr>
          <p:nvPr>
            <p:ph type="dt" sz="half" idx="10"/>
          </p:nvPr>
        </p:nvSpPr>
        <p:spPr/>
        <p:txBody>
          <a:bodyPr/>
          <a:lstStyle/>
          <a:p>
            <a:fld id="{C9C12CC7-43C4-488C-9FD0-07302704C5A2}" type="datetime1">
              <a:rPr lang="fr-FR" smtClean="0"/>
              <a:t>15/09/2025</a:t>
            </a:fld>
            <a:endParaRPr lang="fr-FR" dirty="0"/>
          </a:p>
        </p:txBody>
      </p:sp>
      <p:sp>
        <p:nvSpPr>
          <p:cNvPr id="5" name="Espace réservé du pied de page 4">
            <a:extLst>
              <a:ext uri="{FF2B5EF4-FFF2-40B4-BE49-F238E27FC236}">
                <a16:creationId xmlns:a16="http://schemas.microsoft.com/office/drawing/2014/main" id="{48D8A742-00E8-45AC-844D-5B55AC2088E5}"/>
              </a:ext>
            </a:extLst>
          </p:cNvPr>
          <p:cNvSpPr>
            <a:spLocks noGrp="1"/>
          </p:cNvSpPr>
          <p:nvPr>
            <p:ph type="ftr" sz="quarter" idx="11"/>
          </p:nvPr>
        </p:nvSpPr>
        <p:spPr/>
        <p:txBody>
          <a:bodyPr/>
          <a:lstStyle/>
          <a:p>
            <a:r>
              <a:rPr lang="fr-FR" dirty="0"/>
              <a:t>Libre de droits</a:t>
            </a:r>
          </a:p>
        </p:txBody>
      </p:sp>
      <p:sp>
        <p:nvSpPr>
          <p:cNvPr id="6" name="Espace réservé du numéro de diapositive 5">
            <a:extLst>
              <a:ext uri="{FF2B5EF4-FFF2-40B4-BE49-F238E27FC236}">
                <a16:creationId xmlns:a16="http://schemas.microsoft.com/office/drawing/2014/main" id="{D159E82D-64C5-4AB9-92B7-A12EB5C69701}"/>
              </a:ext>
            </a:extLst>
          </p:cNvPr>
          <p:cNvSpPr>
            <a:spLocks noGrp="1"/>
          </p:cNvSpPr>
          <p:nvPr>
            <p:ph type="sldNum" sz="quarter" idx="12"/>
          </p:nvPr>
        </p:nvSpPr>
        <p:spPr/>
        <p:txBody>
          <a:bodyPr/>
          <a:lstStyle/>
          <a:p>
            <a:fld id="{4DF7D97E-71B9-4DB7-9BC9-BF255CF45BEE}" type="slidenum">
              <a:rPr lang="fr-FR" smtClean="0"/>
              <a:t>‹N°›</a:t>
            </a:fld>
            <a:endParaRPr lang="fr-FR" dirty="0"/>
          </a:p>
        </p:txBody>
      </p:sp>
    </p:spTree>
    <p:extLst>
      <p:ext uri="{BB962C8B-B14F-4D97-AF65-F5344CB8AC3E}">
        <p14:creationId xmlns:p14="http://schemas.microsoft.com/office/powerpoint/2010/main" val="744543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CF4668-67E2-4836-A33A-C7865812845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53D29DB-3B88-4A5D-BF9A-0214508D0FF0}"/>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732FC6A8-36AF-4745-9E4F-A00AE322ABC8}"/>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3183D983-5293-4F8B-B346-597C5A583B32}"/>
              </a:ext>
            </a:extLst>
          </p:cNvPr>
          <p:cNvSpPr>
            <a:spLocks noGrp="1"/>
          </p:cNvSpPr>
          <p:nvPr>
            <p:ph type="dt" sz="half" idx="10"/>
          </p:nvPr>
        </p:nvSpPr>
        <p:spPr/>
        <p:txBody>
          <a:bodyPr/>
          <a:lstStyle/>
          <a:p>
            <a:fld id="{30A5696B-6E9B-40CA-B96F-C4B1D16628BB}" type="datetime1">
              <a:rPr lang="fr-FR" smtClean="0"/>
              <a:t>15/09/2025</a:t>
            </a:fld>
            <a:endParaRPr lang="fr-FR" dirty="0"/>
          </a:p>
        </p:txBody>
      </p:sp>
      <p:sp>
        <p:nvSpPr>
          <p:cNvPr id="6" name="Espace réservé du pied de page 5">
            <a:extLst>
              <a:ext uri="{FF2B5EF4-FFF2-40B4-BE49-F238E27FC236}">
                <a16:creationId xmlns:a16="http://schemas.microsoft.com/office/drawing/2014/main" id="{81C5E59B-69E9-4F86-B7F0-9C5970112356}"/>
              </a:ext>
            </a:extLst>
          </p:cNvPr>
          <p:cNvSpPr>
            <a:spLocks noGrp="1"/>
          </p:cNvSpPr>
          <p:nvPr>
            <p:ph type="ftr" sz="quarter" idx="11"/>
          </p:nvPr>
        </p:nvSpPr>
        <p:spPr/>
        <p:txBody>
          <a:bodyPr/>
          <a:lstStyle/>
          <a:p>
            <a:r>
              <a:rPr lang="fr-FR" dirty="0"/>
              <a:t>Libre de droits</a:t>
            </a:r>
          </a:p>
        </p:txBody>
      </p:sp>
      <p:sp>
        <p:nvSpPr>
          <p:cNvPr id="7" name="Espace réservé du numéro de diapositive 6">
            <a:extLst>
              <a:ext uri="{FF2B5EF4-FFF2-40B4-BE49-F238E27FC236}">
                <a16:creationId xmlns:a16="http://schemas.microsoft.com/office/drawing/2014/main" id="{CDEC24C8-9AC6-4247-A51F-D3DABDE0DB73}"/>
              </a:ext>
            </a:extLst>
          </p:cNvPr>
          <p:cNvSpPr>
            <a:spLocks noGrp="1"/>
          </p:cNvSpPr>
          <p:nvPr>
            <p:ph type="sldNum" sz="quarter" idx="12"/>
          </p:nvPr>
        </p:nvSpPr>
        <p:spPr/>
        <p:txBody>
          <a:bodyPr/>
          <a:lstStyle/>
          <a:p>
            <a:fld id="{4DF7D97E-71B9-4DB7-9BC9-BF255CF45BEE}" type="slidenum">
              <a:rPr lang="fr-FR" smtClean="0"/>
              <a:t>‹N°›</a:t>
            </a:fld>
            <a:endParaRPr lang="fr-FR" dirty="0"/>
          </a:p>
        </p:txBody>
      </p:sp>
    </p:spTree>
    <p:extLst>
      <p:ext uri="{BB962C8B-B14F-4D97-AF65-F5344CB8AC3E}">
        <p14:creationId xmlns:p14="http://schemas.microsoft.com/office/powerpoint/2010/main" val="3971121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3079B-88B6-4BE4-BBE9-97C42C88A0FC}"/>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889042C0-572E-4DA2-B1DB-5C023B9670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4D436812-8300-44FC-84E1-082BE7884C0B}"/>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FC1EDF78-AAE4-4DE9-9608-89BD528D0D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F05F8C1F-6DA0-4432-8E10-47B4638AF77C}"/>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985524C6-83CD-431D-A107-68D00AF7AA9E}"/>
              </a:ext>
            </a:extLst>
          </p:cNvPr>
          <p:cNvSpPr>
            <a:spLocks noGrp="1"/>
          </p:cNvSpPr>
          <p:nvPr>
            <p:ph type="dt" sz="half" idx="10"/>
          </p:nvPr>
        </p:nvSpPr>
        <p:spPr/>
        <p:txBody>
          <a:bodyPr/>
          <a:lstStyle/>
          <a:p>
            <a:fld id="{F8141974-D0CE-4C01-A82E-AB60533AB66A}" type="datetime1">
              <a:rPr lang="fr-FR" smtClean="0"/>
              <a:t>15/09/2025</a:t>
            </a:fld>
            <a:endParaRPr lang="fr-FR" dirty="0"/>
          </a:p>
        </p:txBody>
      </p:sp>
      <p:sp>
        <p:nvSpPr>
          <p:cNvPr id="8" name="Espace réservé du pied de page 7">
            <a:extLst>
              <a:ext uri="{FF2B5EF4-FFF2-40B4-BE49-F238E27FC236}">
                <a16:creationId xmlns:a16="http://schemas.microsoft.com/office/drawing/2014/main" id="{F784FC64-464A-40DF-A18E-06C100742C39}"/>
              </a:ext>
            </a:extLst>
          </p:cNvPr>
          <p:cNvSpPr>
            <a:spLocks noGrp="1"/>
          </p:cNvSpPr>
          <p:nvPr>
            <p:ph type="ftr" sz="quarter" idx="11"/>
          </p:nvPr>
        </p:nvSpPr>
        <p:spPr/>
        <p:txBody>
          <a:bodyPr/>
          <a:lstStyle/>
          <a:p>
            <a:r>
              <a:rPr lang="fr-FR" dirty="0"/>
              <a:t>Libre de droits</a:t>
            </a:r>
          </a:p>
        </p:txBody>
      </p:sp>
      <p:sp>
        <p:nvSpPr>
          <p:cNvPr id="9" name="Espace réservé du numéro de diapositive 8">
            <a:extLst>
              <a:ext uri="{FF2B5EF4-FFF2-40B4-BE49-F238E27FC236}">
                <a16:creationId xmlns:a16="http://schemas.microsoft.com/office/drawing/2014/main" id="{273B1D5C-17C0-452C-BD3B-5FAA560AB6B0}"/>
              </a:ext>
            </a:extLst>
          </p:cNvPr>
          <p:cNvSpPr>
            <a:spLocks noGrp="1"/>
          </p:cNvSpPr>
          <p:nvPr>
            <p:ph type="sldNum" sz="quarter" idx="12"/>
          </p:nvPr>
        </p:nvSpPr>
        <p:spPr/>
        <p:txBody>
          <a:bodyPr/>
          <a:lstStyle/>
          <a:p>
            <a:fld id="{4DF7D97E-71B9-4DB7-9BC9-BF255CF45BEE}" type="slidenum">
              <a:rPr lang="fr-FR" smtClean="0"/>
              <a:t>‹N°›</a:t>
            </a:fld>
            <a:endParaRPr lang="fr-FR" dirty="0"/>
          </a:p>
        </p:txBody>
      </p:sp>
    </p:spTree>
    <p:extLst>
      <p:ext uri="{BB962C8B-B14F-4D97-AF65-F5344CB8AC3E}">
        <p14:creationId xmlns:p14="http://schemas.microsoft.com/office/powerpoint/2010/main" val="2689400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094F26-B5D4-4CE7-8A85-CD57723A3E18}"/>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5E17748B-F52F-496C-BD11-3394822C5881}"/>
              </a:ext>
            </a:extLst>
          </p:cNvPr>
          <p:cNvSpPr>
            <a:spLocks noGrp="1"/>
          </p:cNvSpPr>
          <p:nvPr>
            <p:ph type="dt" sz="half" idx="10"/>
          </p:nvPr>
        </p:nvSpPr>
        <p:spPr/>
        <p:txBody>
          <a:bodyPr/>
          <a:lstStyle/>
          <a:p>
            <a:fld id="{57061D21-A788-4B8D-9CD0-78CC583B12AB}" type="datetime1">
              <a:rPr lang="fr-FR" smtClean="0"/>
              <a:t>15/09/2025</a:t>
            </a:fld>
            <a:endParaRPr lang="fr-FR" dirty="0"/>
          </a:p>
        </p:txBody>
      </p:sp>
      <p:sp>
        <p:nvSpPr>
          <p:cNvPr id="4" name="Espace réservé du pied de page 3">
            <a:extLst>
              <a:ext uri="{FF2B5EF4-FFF2-40B4-BE49-F238E27FC236}">
                <a16:creationId xmlns:a16="http://schemas.microsoft.com/office/drawing/2014/main" id="{5DCD1313-09E9-41BE-AB16-5FA664C65C42}"/>
              </a:ext>
            </a:extLst>
          </p:cNvPr>
          <p:cNvSpPr>
            <a:spLocks noGrp="1"/>
          </p:cNvSpPr>
          <p:nvPr>
            <p:ph type="ftr" sz="quarter" idx="11"/>
          </p:nvPr>
        </p:nvSpPr>
        <p:spPr/>
        <p:txBody>
          <a:bodyPr/>
          <a:lstStyle/>
          <a:p>
            <a:r>
              <a:rPr lang="fr-FR" dirty="0"/>
              <a:t>Libre de droits</a:t>
            </a:r>
          </a:p>
        </p:txBody>
      </p:sp>
      <p:sp>
        <p:nvSpPr>
          <p:cNvPr id="5" name="Espace réservé du numéro de diapositive 4">
            <a:extLst>
              <a:ext uri="{FF2B5EF4-FFF2-40B4-BE49-F238E27FC236}">
                <a16:creationId xmlns:a16="http://schemas.microsoft.com/office/drawing/2014/main" id="{225B3157-8A44-4564-B5B7-6F254C21AC34}"/>
              </a:ext>
            </a:extLst>
          </p:cNvPr>
          <p:cNvSpPr>
            <a:spLocks noGrp="1"/>
          </p:cNvSpPr>
          <p:nvPr>
            <p:ph type="sldNum" sz="quarter" idx="12"/>
          </p:nvPr>
        </p:nvSpPr>
        <p:spPr/>
        <p:txBody>
          <a:bodyPr/>
          <a:lstStyle/>
          <a:p>
            <a:fld id="{4DF7D97E-71B9-4DB7-9BC9-BF255CF45BEE}" type="slidenum">
              <a:rPr lang="fr-FR" smtClean="0"/>
              <a:t>‹N°›</a:t>
            </a:fld>
            <a:endParaRPr lang="fr-FR" dirty="0"/>
          </a:p>
        </p:txBody>
      </p:sp>
    </p:spTree>
    <p:extLst>
      <p:ext uri="{BB962C8B-B14F-4D97-AF65-F5344CB8AC3E}">
        <p14:creationId xmlns:p14="http://schemas.microsoft.com/office/powerpoint/2010/main" val="706936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087DE60-70B3-4D6B-838F-389F16A739C8}"/>
              </a:ext>
            </a:extLst>
          </p:cNvPr>
          <p:cNvSpPr>
            <a:spLocks noGrp="1"/>
          </p:cNvSpPr>
          <p:nvPr>
            <p:ph type="dt" sz="half" idx="10"/>
          </p:nvPr>
        </p:nvSpPr>
        <p:spPr/>
        <p:txBody>
          <a:bodyPr/>
          <a:lstStyle/>
          <a:p>
            <a:fld id="{7200E9BD-24E9-4538-BFB7-8BC796593A73}" type="datetime1">
              <a:rPr lang="fr-FR" smtClean="0"/>
              <a:t>15/09/2025</a:t>
            </a:fld>
            <a:endParaRPr lang="fr-FR" dirty="0"/>
          </a:p>
        </p:txBody>
      </p:sp>
      <p:sp>
        <p:nvSpPr>
          <p:cNvPr id="3" name="Espace réservé du pied de page 2">
            <a:extLst>
              <a:ext uri="{FF2B5EF4-FFF2-40B4-BE49-F238E27FC236}">
                <a16:creationId xmlns:a16="http://schemas.microsoft.com/office/drawing/2014/main" id="{7F55B05E-1377-4789-82D3-1F35AA2C5159}"/>
              </a:ext>
            </a:extLst>
          </p:cNvPr>
          <p:cNvSpPr>
            <a:spLocks noGrp="1"/>
          </p:cNvSpPr>
          <p:nvPr>
            <p:ph type="ftr" sz="quarter" idx="11"/>
          </p:nvPr>
        </p:nvSpPr>
        <p:spPr/>
        <p:txBody>
          <a:bodyPr/>
          <a:lstStyle/>
          <a:p>
            <a:r>
              <a:rPr lang="fr-FR" dirty="0"/>
              <a:t>Libre de droits</a:t>
            </a:r>
          </a:p>
        </p:txBody>
      </p:sp>
      <p:sp>
        <p:nvSpPr>
          <p:cNvPr id="4" name="Espace réservé du numéro de diapositive 3">
            <a:extLst>
              <a:ext uri="{FF2B5EF4-FFF2-40B4-BE49-F238E27FC236}">
                <a16:creationId xmlns:a16="http://schemas.microsoft.com/office/drawing/2014/main" id="{32F7FB97-6BB1-4E0B-831F-B9E43CF49703}"/>
              </a:ext>
            </a:extLst>
          </p:cNvPr>
          <p:cNvSpPr>
            <a:spLocks noGrp="1"/>
          </p:cNvSpPr>
          <p:nvPr>
            <p:ph type="sldNum" sz="quarter" idx="12"/>
          </p:nvPr>
        </p:nvSpPr>
        <p:spPr/>
        <p:txBody>
          <a:bodyPr/>
          <a:lstStyle/>
          <a:p>
            <a:fld id="{4DF7D97E-71B9-4DB7-9BC9-BF255CF45BEE}" type="slidenum">
              <a:rPr lang="fr-FR" smtClean="0"/>
              <a:t>‹N°›</a:t>
            </a:fld>
            <a:endParaRPr lang="fr-FR" dirty="0"/>
          </a:p>
        </p:txBody>
      </p:sp>
    </p:spTree>
    <p:extLst>
      <p:ext uri="{BB962C8B-B14F-4D97-AF65-F5344CB8AC3E}">
        <p14:creationId xmlns:p14="http://schemas.microsoft.com/office/powerpoint/2010/main" val="3586511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B6F2BD-0C0A-4755-B732-D4C33993CE5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5D0899A8-A6B9-46F4-9F49-D49820015D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BF2DE54C-C417-4070-A6D3-BB8628DFEC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297D756-88E0-42E5-AD04-F789A81A2A24}"/>
              </a:ext>
            </a:extLst>
          </p:cNvPr>
          <p:cNvSpPr>
            <a:spLocks noGrp="1"/>
          </p:cNvSpPr>
          <p:nvPr>
            <p:ph type="dt" sz="half" idx="10"/>
          </p:nvPr>
        </p:nvSpPr>
        <p:spPr/>
        <p:txBody>
          <a:bodyPr/>
          <a:lstStyle/>
          <a:p>
            <a:fld id="{A002B423-8784-4560-97EE-08FEB3D3E942}" type="datetime1">
              <a:rPr lang="fr-FR" smtClean="0"/>
              <a:t>15/09/2025</a:t>
            </a:fld>
            <a:endParaRPr lang="fr-FR" dirty="0"/>
          </a:p>
        </p:txBody>
      </p:sp>
      <p:sp>
        <p:nvSpPr>
          <p:cNvPr id="6" name="Espace réservé du pied de page 5">
            <a:extLst>
              <a:ext uri="{FF2B5EF4-FFF2-40B4-BE49-F238E27FC236}">
                <a16:creationId xmlns:a16="http://schemas.microsoft.com/office/drawing/2014/main" id="{DD0BA53A-0D1C-4EE6-9023-242A327F75F6}"/>
              </a:ext>
            </a:extLst>
          </p:cNvPr>
          <p:cNvSpPr>
            <a:spLocks noGrp="1"/>
          </p:cNvSpPr>
          <p:nvPr>
            <p:ph type="ftr" sz="quarter" idx="11"/>
          </p:nvPr>
        </p:nvSpPr>
        <p:spPr/>
        <p:txBody>
          <a:bodyPr/>
          <a:lstStyle/>
          <a:p>
            <a:r>
              <a:rPr lang="fr-FR" dirty="0"/>
              <a:t>Libre de droits</a:t>
            </a:r>
          </a:p>
        </p:txBody>
      </p:sp>
      <p:sp>
        <p:nvSpPr>
          <p:cNvPr id="7" name="Espace réservé du numéro de diapositive 6">
            <a:extLst>
              <a:ext uri="{FF2B5EF4-FFF2-40B4-BE49-F238E27FC236}">
                <a16:creationId xmlns:a16="http://schemas.microsoft.com/office/drawing/2014/main" id="{6135C913-FE73-4E86-AF2D-CDE888B31B78}"/>
              </a:ext>
            </a:extLst>
          </p:cNvPr>
          <p:cNvSpPr>
            <a:spLocks noGrp="1"/>
          </p:cNvSpPr>
          <p:nvPr>
            <p:ph type="sldNum" sz="quarter" idx="12"/>
          </p:nvPr>
        </p:nvSpPr>
        <p:spPr/>
        <p:txBody>
          <a:bodyPr/>
          <a:lstStyle/>
          <a:p>
            <a:fld id="{4DF7D97E-71B9-4DB7-9BC9-BF255CF45BEE}" type="slidenum">
              <a:rPr lang="fr-FR" smtClean="0"/>
              <a:t>‹N°›</a:t>
            </a:fld>
            <a:endParaRPr lang="fr-FR" dirty="0"/>
          </a:p>
        </p:txBody>
      </p:sp>
    </p:spTree>
    <p:extLst>
      <p:ext uri="{BB962C8B-B14F-4D97-AF65-F5344CB8AC3E}">
        <p14:creationId xmlns:p14="http://schemas.microsoft.com/office/powerpoint/2010/main" val="386121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CCC728-A279-4DC6-A17F-BE5F10FB88B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6DB10B1B-AB65-4966-A5C1-95F840C468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a:extLst>
              <a:ext uri="{FF2B5EF4-FFF2-40B4-BE49-F238E27FC236}">
                <a16:creationId xmlns:a16="http://schemas.microsoft.com/office/drawing/2014/main" id="{1E709AAA-9148-41EF-AAF7-A2E8843D41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87EB65B-1C39-4556-B65B-A6D03ECD5230}"/>
              </a:ext>
            </a:extLst>
          </p:cNvPr>
          <p:cNvSpPr>
            <a:spLocks noGrp="1"/>
          </p:cNvSpPr>
          <p:nvPr>
            <p:ph type="dt" sz="half" idx="10"/>
          </p:nvPr>
        </p:nvSpPr>
        <p:spPr/>
        <p:txBody>
          <a:bodyPr/>
          <a:lstStyle/>
          <a:p>
            <a:fld id="{45D938E3-8490-4770-B78D-9CE670B3D41C}" type="datetime1">
              <a:rPr lang="fr-FR" smtClean="0"/>
              <a:t>15/09/2025</a:t>
            </a:fld>
            <a:endParaRPr lang="fr-FR" dirty="0"/>
          </a:p>
        </p:txBody>
      </p:sp>
      <p:sp>
        <p:nvSpPr>
          <p:cNvPr id="6" name="Espace réservé du pied de page 5">
            <a:extLst>
              <a:ext uri="{FF2B5EF4-FFF2-40B4-BE49-F238E27FC236}">
                <a16:creationId xmlns:a16="http://schemas.microsoft.com/office/drawing/2014/main" id="{20CBA73A-3D9D-4794-A010-EDE1775AA032}"/>
              </a:ext>
            </a:extLst>
          </p:cNvPr>
          <p:cNvSpPr>
            <a:spLocks noGrp="1"/>
          </p:cNvSpPr>
          <p:nvPr>
            <p:ph type="ftr" sz="quarter" idx="11"/>
          </p:nvPr>
        </p:nvSpPr>
        <p:spPr/>
        <p:txBody>
          <a:bodyPr/>
          <a:lstStyle/>
          <a:p>
            <a:r>
              <a:rPr lang="fr-FR" dirty="0"/>
              <a:t>Libre de droits</a:t>
            </a:r>
          </a:p>
        </p:txBody>
      </p:sp>
      <p:sp>
        <p:nvSpPr>
          <p:cNvPr id="7" name="Espace réservé du numéro de diapositive 6">
            <a:extLst>
              <a:ext uri="{FF2B5EF4-FFF2-40B4-BE49-F238E27FC236}">
                <a16:creationId xmlns:a16="http://schemas.microsoft.com/office/drawing/2014/main" id="{11FE2F6C-0FDD-4C4E-858A-2D3B6699F8DB}"/>
              </a:ext>
            </a:extLst>
          </p:cNvPr>
          <p:cNvSpPr>
            <a:spLocks noGrp="1"/>
          </p:cNvSpPr>
          <p:nvPr>
            <p:ph type="sldNum" sz="quarter" idx="12"/>
          </p:nvPr>
        </p:nvSpPr>
        <p:spPr/>
        <p:txBody>
          <a:bodyPr/>
          <a:lstStyle/>
          <a:p>
            <a:fld id="{4DF7D97E-71B9-4DB7-9BC9-BF255CF45BEE}" type="slidenum">
              <a:rPr lang="fr-FR" smtClean="0"/>
              <a:t>‹N°›</a:t>
            </a:fld>
            <a:endParaRPr lang="fr-FR" dirty="0"/>
          </a:p>
        </p:txBody>
      </p:sp>
    </p:spTree>
    <p:extLst>
      <p:ext uri="{BB962C8B-B14F-4D97-AF65-F5344CB8AC3E}">
        <p14:creationId xmlns:p14="http://schemas.microsoft.com/office/powerpoint/2010/main" val="1497736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F6D55FD-B2F2-4282-AAA4-0B332DFD11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FD365259-A640-4386-84BD-CC315A07EF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641C576-B502-4B5C-AA06-3921A26DCA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BD84C1-EF59-46EC-99FF-24FFDE65E955}" type="datetime1">
              <a:rPr lang="fr-FR" smtClean="0"/>
              <a:t>15/09/2025</a:t>
            </a:fld>
            <a:endParaRPr lang="fr-FR" dirty="0"/>
          </a:p>
        </p:txBody>
      </p:sp>
      <p:sp>
        <p:nvSpPr>
          <p:cNvPr id="5" name="Espace réservé du pied de page 4">
            <a:extLst>
              <a:ext uri="{FF2B5EF4-FFF2-40B4-BE49-F238E27FC236}">
                <a16:creationId xmlns:a16="http://schemas.microsoft.com/office/drawing/2014/main" id="{F41CE043-A41B-4BEB-862E-885E88DDAF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dirty="0"/>
              <a:t>Libre de droits</a:t>
            </a:r>
          </a:p>
        </p:txBody>
      </p:sp>
      <p:sp>
        <p:nvSpPr>
          <p:cNvPr id="6" name="Espace réservé du numéro de diapositive 5">
            <a:extLst>
              <a:ext uri="{FF2B5EF4-FFF2-40B4-BE49-F238E27FC236}">
                <a16:creationId xmlns:a16="http://schemas.microsoft.com/office/drawing/2014/main" id="{9033CA2C-F87F-4E1C-A50D-C9430FD422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F7D97E-71B9-4DB7-9BC9-BF255CF45BEE}" type="slidenum">
              <a:rPr lang="fr-FR" smtClean="0"/>
              <a:t>‹N°›</a:t>
            </a:fld>
            <a:endParaRPr lang="fr-FR" dirty="0"/>
          </a:p>
        </p:txBody>
      </p:sp>
    </p:spTree>
    <p:extLst>
      <p:ext uri="{BB962C8B-B14F-4D97-AF65-F5344CB8AC3E}">
        <p14:creationId xmlns:p14="http://schemas.microsoft.com/office/powerpoint/2010/main" val="3295089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themeOverride" Target="../theme/themeOverride2.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themeOverride" Target="../theme/themeOverride3.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themeOverride" Target="../theme/themeOverride4.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themeOverride" Target="../theme/themeOverride5.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themeOverride" Target="../theme/themeOverride6.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xml"/><Relationship Id="rId1" Type="http://schemas.openxmlformats.org/officeDocument/2006/relationships/themeOverride" Target="../theme/themeOverride7.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themeOverride" Target="../theme/themeOverride8.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themeOverride" Target="../theme/themeOverride9.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F32D7FBE-DE9F-8483-65A7-C2043234757B}"/>
              </a:ext>
            </a:extLst>
          </p:cNvPr>
          <p:cNvSpPr txBox="1"/>
          <p:nvPr/>
        </p:nvSpPr>
        <p:spPr>
          <a:xfrm>
            <a:off x="3549034" y="5293531"/>
            <a:ext cx="8348676" cy="1015663"/>
          </a:xfrm>
          <a:prstGeom prst="rect">
            <a:avLst/>
          </a:prstGeom>
          <a:solidFill>
            <a:schemeClr val="bg1"/>
          </a:solidFill>
          <a:ln w="76200">
            <a:noFill/>
          </a:ln>
        </p:spPr>
        <p:txBody>
          <a:bodyPr wrap="square" rtlCol="0">
            <a:spAutoFit/>
          </a:bodyPr>
          <a:lstStyle/>
          <a:p>
            <a:r>
              <a:rPr lang="fr-FR" sz="2000" dirty="0"/>
              <a:t>Mis au point par des experts bénévoles de l’économie carbone, </a:t>
            </a:r>
          </a:p>
          <a:p>
            <a:r>
              <a:rPr lang="fr-FR" sz="2000" dirty="0"/>
              <a:t>les outils et prestations de</a:t>
            </a:r>
            <a:r>
              <a:rPr lang="fr-FR" sz="2000" b="1" dirty="0"/>
              <a:t> Carbones sur factures </a:t>
            </a:r>
            <a:r>
              <a:rPr lang="fr-FR" sz="2000" dirty="0"/>
              <a:t>sont libres et gratuits, disponibles sur </a:t>
            </a:r>
            <a:r>
              <a:rPr lang="fr-FR" sz="2000" b="1" i="1" dirty="0"/>
              <a:t>carbones-factures.org</a:t>
            </a:r>
          </a:p>
        </p:txBody>
      </p:sp>
      <p:sp>
        <p:nvSpPr>
          <p:cNvPr id="3" name="ZoneTexte 2">
            <a:extLst>
              <a:ext uri="{FF2B5EF4-FFF2-40B4-BE49-F238E27FC236}">
                <a16:creationId xmlns:a16="http://schemas.microsoft.com/office/drawing/2014/main" id="{0775CF73-15C4-0889-DAA5-E6AE93A7EAA0}"/>
              </a:ext>
            </a:extLst>
          </p:cNvPr>
          <p:cNvSpPr txBox="1"/>
          <p:nvPr/>
        </p:nvSpPr>
        <p:spPr>
          <a:xfrm>
            <a:off x="620059" y="1211615"/>
            <a:ext cx="10951882" cy="1470724"/>
          </a:xfrm>
          <a:prstGeom prst="rect">
            <a:avLst/>
          </a:prstGeom>
          <a:solidFill>
            <a:schemeClr val="bg1"/>
          </a:solidFill>
          <a:ln w="76200">
            <a:noFill/>
          </a:ln>
        </p:spPr>
        <p:txBody>
          <a:bodyPr wrap="square" rtlCol="0">
            <a:spAutoFit/>
          </a:bodyPr>
          <a:lstStyle/>
          <a:p>
            <a:pPr algn="ctr">
              <a:lnSpc>
                <a:spcPct val="115000"/>
              </a:lnSpc>
            </a:pPr>
            <a:r>
              <a:rPr lang="fr-FR" sz="4400" b="1" kern="100" dirty="0">
                <a:latin typeface="Calibri" panose="020F0502020204030204" pitchFamily="34" charset="0"/>
                <a:ea typeface="Aptos" panose="020B0004020202020204" pitchFamily="34" charset="0"/>
                <a:cs typeface="Times New Roman" panose="02020603050405020304" pitchFamily="18" charset="0"/>
              </a:rPr>
              <a:t>l’Economie carbone pour réussir </a:t>
            </a:r>
            <a:r>
              <a:rPr lang="fr-FR" sz="4400" b="1" kern="100" dirty="0">
                <a:effectLst/>
                <a:latin typeface="Calibri" panose="020F0502020204030204" pitchFamily="34" charset="0"/>
                <a:ea typeface="Aptos" panose="020B0004020202020204" pitchFamily="34" charset="0"/>
                <a:cs typeface="Times New Roman" panose="02020603050405020304" pitchFamily="18" charset="0"/>
              </a:rPr>
              <a:t>la Transition</a:t>
            </a:r>
          </a:p>
          <a:p>
            <a:pPr algn="ctr">
              <a:lnSpc>
                <a:spcPct val="115000"/>
              </a:lnSpc>
            </a:pPr>
            <a:r>
              <a:rPr lang="fr-FR" sz="3600" b="1" kern="100" dirty="0">
                <a:effectLst/>
                <a:latin typeface="Calibri" panose="020F0502020204030204" pitchFamily="34" charset="0"/>
                <a:ea typeface="Aptos" panose="020B0004020202020204" pitchFamily="34" charset="0"/>
                <a:cs typeface="Times New Roman" panose="02020603050405020304" pitchFamily="18" charset="0"/>
              </a:rPr>
              <a:t>son ‘mode d’emploi’ pour le Producteur</a:t>
            </a:r>
            <a:endParaRPr lang="fr-FR" sz="3600" b="1" kern="100" dirty="0">
              <a:latin typeface="Calibri" panose="020F0502020204030204" pitchFamily="34" charset="0"/>
              <a:ea typeface="Aptos" panose="020B0004020202020204" pitchFamily="34" charset="0"/>
              <a:cs typeface="Times New Roman" panose="02020603050405020304" pitchFamily="18" charset="0"/>
            </a:endParaRPr>
          </a:p>
        </p:txBody>
      </p:sp>
      <p:pic>
        <p:nvPicPr>
          <p:cNvPr id="6" name="Image 5" descr="Une image contenant texte, Graphique, graphisme, clipart&#10;&#10;Le contenu généré par l’IA peut être incorrect.">
            <a:extLst>
              <a:ext uri="{FF2B5EF4-FFF2-40B4-BE49-F238E27FC236}">
                <a16:creationId xmlns:a16="http://schemas.microsoft.com/office/drawing/2014/main" id="{6D20BB04-09D8-58BC-516F-A12BBED860F6}"/>
              </a:ext>
            </a:extLst>
          </p:cNvPr>
          <p:cNvPicPr>
            <a:picLocks noChangeAspect="1"/>
          </p:cNvPicPr>
          <p:nvPr/>
        </p:nvPicPr>
        <p:blipFill>
          <a:blip r:embed="rId3"/>
          <a:stretch>
            <a:fillRect/>
          </a:stretch>
        </p:blipFill>
        <p:spPr>
          <a:xfrm>
            <a:off x="559398" y="5241043"/>
            <a:ext cx="2660477" cy="1068151"/>
          </a:xfrm>
          <a:prstGeom prst="rect">
            <a:avLst/>
          </a:prstGeom>
        </p:spPr>
      </p:pic>
    </p:spTree>
    <p:extLst>
      <p:ext uri="{BB962C8B-B14F-4D97-AF65-F5344CB8AC3E}">
        <p14:creationId xmlns:p14="http://schemas.microsoft.com/office/powerpoint/2010/main" val="31639164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31D6C44-66CF-C224-4248-2CAF945508CA}"/>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01380510-62B5-CC6B-8FBD-BBD9A5ABA3CC}"/>
              </a:ext>
            </a:extLst>
          </p:cNvPr>
          <p:cNvSpPr txBox="1"/>
          <p:nvPr/>
        </p:nvSpPr>
        <p:spPr>
          <a:xfrm>
            <a:off x="527869" y="954952"/>
            <a:ext cx="11007251" cy="4708981"/>
          </a:xfrm>
          <a:prstGeom prst="rect">
            <a:avLst/>
          </a:prstGeom>
          <a:solidFill>
            <a:schemeClr val="bg1"/>
          </a:solidFill>
          <a:ln w="76200">
            <a:noFill/>
          </a:ln>
        </p:spPr>
        <p:txBody>
          <a:bodyPr wrap="square" rtlCol="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fr-FR" sz="20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b) Hausse ou baisse du Contenu Carbone de la production associée à la Quantité</a:t>
            </a:r>
          </a:p>
          <a:p>
            <a:pPr>
              <a:defRPr/>
            </a:pPr>
            <a:r>
              <a:rPr lang="fr-FR" sz="2000" kern="0" dirty="0">
                <a:solidFill>
                  <a:prstClr val="black"/>
                </a:solidFill>
                <a:ea typeface="Times New Roman" panose="02020603050405020304" pitchFamily="18" charset="0"/>
                <a:cs typeface="Times New Roman" panose="02020603050405020304" pitchFamily="18" charset="0"/>
              </a:rPr>
              <a:t>(pour mémoire : Production = Investissement + Consommation)</a:t>
            </a:r>
            <a:endPar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buClrTx/>
              <a:buSzTx/>
              <a:buFontTx/>
              <a:buNone/>
              <a:tabLst/>
              <a:defRPr/>
            </a:pP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La Quantité de</a:t>
            </a:r>
            <a:r>
              <a:rPr kumimoji="0" lang="fr-FR" sz="2000" b="0" i="0" u="none" strike="noStrike" kern="0" cap="none" spc="0" normalizeH="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l’</a:t>
            </a: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Investissement</a:t>
            </a:r>
            <a:r>
              <a:rPr lang="fr-FR" sz="2000" kern="0" dirty="0">
                <a:solidFill>
                  <a:prstClr val="black"/>
                </a:solidFill>
                <a:latin typeface="Calibri" panose="020F0502020204030204"/>
                <a:ea typeface="Times New Roman" panose="02020603050405020304" pitchFamily="18" charset="0"/>
                <a:cs typeface="Times New Roman" panose="02020603050405020304" pitchFamily="18" charset="0"/>
              </a:rPr>
              <a:t> est</a:t>
            </a: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fr-FR" sz="20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déjà comprise </a:t>
            </a: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dans l’indicateur Facteur d’Emission </a:t>
            </a:r>
            <a:endParaRPr lang="fr-FR" sz="2000" kern="0" dirty="0">
              <a:solidFill>
                <a:prstClr val="black"/>
              </a:solidFill>
              <a:latin typeface="Calibri" panose="020F0502020204030204"/>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buClrTx/>
              <a:buSzTx/>
              <a:buFontTx/>
              <a:buNone/>
              <a:tabLst/>
              <a:defRPr/>
            </a:pP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La Quantité de la Consommation est celle destinée aux autres besoins humains</a:t>
            </a:r>
          </a:p>
          <a:p>
            <a:pPr marL="0" marR="0" lvl="0" indent="0" algn="l" defTabSz="914400" rtl="0" eaLnBrk="1" fontAlgn="auto" latinLnBrk="0" hangingPunct="1">
              <a:lnSpc>
                <a:spcPct val="100000"/>
              </a:lnSpc>
              <a:spcBef>
                <a:spcPts val="0"/>
              </a:spcBef>
              <a:buClrTx/>
              <a:buSzTx/>
              <a:buFontTx/>
              <a:buNone/>
              <a:tabLst/>
              <a:defRPr/>
            </a:pP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C’est la Quantité destinée aux autres besoins humains (publics et privés)</a:t>
            </a:r>
          </a:p>
          <a:p>
            <a:pPr marL="800100" marR="0" lvl="1" indent="-342900"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endParaRPr kumimoji="0" lang="fr-FR" sz="20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fr-FR" sz="2000" b="0" i="0" u="none" strike="noStrike" kern="0" cap="none" spc="0" normalizeH="0" baseline="0" noProof="0" dirty="0">
                <a:ln>
                  <a:noFill/>
                </a:ln>
                <a:solidFill>
                  <a:srgbClr val="000000"/>
                </a:solidFill>
                <a:effectLst/>
                <a:uLnTx/>
                <a:uFillTx/>
                <a:latin typeface="Calibri" panose="020F0502020204030204"/>
                <a:ea typeface="Times New Roman" panose="02020603050405020304" pitchFamily="18" charset="0"/>
                <a:cs typeface="Times New Roman" panose="02020603050405020304" pitchFamily="18" charset="0"/>
              </a:rPr>
              <a:t>Cet objectif</a:t>
            </a:r>
            <a:r>
              <a:rPr kumimoji="0" lang="fr-FR" sz="2000" b="0" i="0" u="none" strike="noStrike" kern="0" cap="none" spc="0" normalizeH="0" noProof="0" dirty="0">
                <a:ln>
                  <a:noFill/>
                </a:ln>
                <a:solidFill>
                  <a:srgbClr val="000000"/>
                </a:solidFill>
                <a:effectLst/>
                <a:uLnTx/>
                <a:uFillTx/>
                <a:latin typeface="Calibri" panose="020F0502020204030204"/>
                <a:ea typeface="Times New Roman" panose="02020603050405020304" pitchFamily="18" charset="0"/>
                <a:cs typeface="Times New Roman" panose="02020603050405020304" pitchFamily="18" charset="0"/>
              </a:rPr>
              <a:t> soulève des débats passionnés, </a:t>
            </a:r>
            <a:r>
              <a:rPr lang="fr-FR" sz="2000" kern="0" dirty="0">
                <a:solidFill>
                  <a:srgbClr val="000000"/>
                </a:solidFill>
                <a:latin typeface="Calibri" panose="020F0502020204030204"/>
                <a:ea typeface="Times New Roman" panose="02020603050405020304" pitchFamily="18" charset="0"/>
                <a:cs typeface="Times New Roman" panose="02020603050405020304" pitchFamily="18" charset="0"/>
              </a:rPr>
              <a:t>s</a:t>
            </a:r>
            <a:r>
              <a:rPr kumimoji="0" lang="fr-FR" sz="2000" b="0" i="0" u="none" strike="noStrike" kern="0" cap="none" spc="0" normalizeH="0" baseline="0" noProof="0" dirty="0">
                <a:ln>
                  <a:noFill/>
                </a:ln>
                <a:solidFill>
                  <a:srgbClr val="000000"/>
                </a:solidFill>
                <a:effectLst/>
                <a:uLnTx/>
                <a:uFillTx/>
                <a:latin typeface="Calibri" panose="020F0502020204030204"/>
                <a:ea typeface="Times New Roman" panose="02020603050405020304" pitchFamily="18" charset="0"/>
                <a:cs typeface="Times New Roman" panose="02020603050405020304" pitchFamily="18" charset="0"/>
              </a:rPr>
              <a:t>a trajectoire est à suivre avec</a:t>
            </a:r>
            <a:r>
              <a:rPr kumimoji="0" lang="fr-FR" sz="2000" b="0" i="0" u="none" strike="noStrike" kern="0" cap="none" spc="0" normalizeH="0" noProof="0" dirty="0">
                <a:ln>
                  <a:noFill/>
                </a:ln>
                <a:solidFill>
                  <a:srgbClr val="000000"/>
                </a:solidFill>
                <a:effectLst/>
                <a:uLnTx/>
                <a:uFillTx/>
                <a:latin typeface="Calibri" panose="020F0502020204030204"/>
                <a:ea typeface="Times New Roman" panose="02020603050405020304" pitchFamily="18" charset="0"/>
                <a:cs typeface="Times New Roman" panose="02020603050405020304" pitchFamily="18" charset="0"/>
              </a:rPr>
              <a:t> a</a:t>
            </a:r>
            <a:r>
              <a:rPr kumimoji="0" lang="fr-FR" sz="2000" b="0" i="0" u="none" strike="noStrike" kern="0" cap="none" spc="0" normalizeH="0" baseline="0" noProof="0" dirty="0">
                <a:ln>
                  <a:noFill/>
                </a:ln>
                <a:solidFill>
                  <a:srgbClr val="000000"/>
                </a:solidFill>
                <a:effectLst/>
                <a:uLnTx/>
                <a:uFillTx/>
                <a:latin typeface="Calibri" panose="020F0502020204030204"/>
                <a:ea typeface="Times New Roman" panose="02020603050405020304" pitchFamily="18" charset="0"/>
                <a:cs typeface="Times New Roman" panose="02020603050405020304" pitchFamily="18" charset="0"/>
              </a:rPr>
              <a:t>ttention</a:t>
            </a:r>
          </a:p>
          <a:p>
            <a:pPr marL="800100" marR="0" lvl="1" indent="-342900" algn="l" defTabSz="914400" rtl="0" eaLnBrk="1" fontAlgn="auto" latinLnBrk="0" hangingPunct="1">
              <a:lnSpc>
                <a:spcPct val="100000"/>
              </a:lnSpc>
              <a:spcBef>
                <a:spcPts val="0"/>
              </a:spcBef>
              <a:spcAft>
                <a:spcPts val="800"/>
              </a:spcAft>
              <a:buClrTx/>
              <a:buSzTx/>
              <a:buFont typeface="Wingdings" panose="05000000000000000000" pitchFamily="2" charset="2"/>
              <a:buChar char="ü"/>
              <a:tabLst/>
              <a:defRPr/>
            </a:pP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Le Facteur d’Emission baissera mais sans tomber à zéro sur aucun grand besoin </a:t>
            </a:r>
            <a:endParaRPr kumimoji="0" lang="fr-FR" sz="20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Son impact est neutralisé si une baisse de Facteur d’Emission est réduite par une hausse de Quantité consommée </a:t>
            </a:r>
          </a:p>
          <a:p>
            <a:pPr lvl="1"/>
            <a:r>
              <a:rPr kumimoji="0" lang="fr-FR" sz="2000" b="0" i="0" u="none" strike="noStrike" kern="0" cap="none" spc="0" normalizeH="0" baseline="0" noProof="0" dirty="0">
                <a:ln>
                  <a:noFill/>
                </a:ln>
                <a:solidFill>
                  <a:srgbClr val="0070C0"/>
                </a:solidFill>
                <a:effectLst/>
                <a:uLnTx/>
                <a:uFillTx/>
                <a:latin typeface="Calibri" panose="020F0502020204030204"/>
                <a:ea typeface="Times New Roman" panose="02020603050405020304" pitchFamily="18" charset="0"/>
                <a:cs typeface="Times New Roman" panose="02020603050405020304" pitchFamily="18" charset="0"/>
              </a:rPr>
              <a:t>(électricité et IA)</a:t>
            </a:r>
            <a:endParaRPr kumimoji="0" lang="fr-FR" sz="20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endParaRPr>
          </a:p>
        </p:txBody>
      </p:sp>
      <p:sp>
        <p:nvSpPr>
          <p:cNvPr id="4" name="Espace réservé du numéro de diapositive 3">
            <a:extLst>
              <a:ext uri="{FF2B5EF4-FFF2-40B4-BE49-F238E27FC236}">
                <a16:creationId xmlns:a16="http://schemas.microsoft.com/office/drawing/2014/main" id="{4458CF33-4C51-E829-0D3C-F61E2D972F28}"/>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ABE67B74-5469-06CF-3D2C-8F658926A81D}"/>
              </a:ext>
            </a:extLst>
          </p:cNvPr>
          <p:cNvPicPr>
            <a:picLocks noChangeAspect="1"/>
          </p:cNvPicPr>
          <p:nvPr/>
        </p:nvPicPr>
        <p:blipFill>
          <a:blip r:embed="rId3"/>
          <a:stretch>
            <a:fillRect/>
          </a:stretch>
        </p:blipFill>
        <p:spPr>
          <a:xfrm>
            <a:off x="527869" y="5696607"/>
            <a:ext cx="1892276" cy="759727"/>
          </a:xfrm>
          <a:prstGeom prst="rect">
            <a:avLst/>
          </a:prstGeom>
        </p:spPr>
      </p:pic>
      <p:sp>
        <p:nvSpPr>
          <p:cNvPr id="7" name="ZoneTexte 6">
            <a:extLst>
              <a:ext uri="{FF2B5EF4-FFF2-40B4-BE49-F238E27FC236}">
                <a16:creationId xmlns:a16="http://schemas.microsoft.com/office/drawing/2014/main" id="{7D465019-D10B-BA6E-F291-81D7ADFC52E1}"/>
              </a:ext>
            </a:extLst>
          </p:cNvPr>
          <p:cNvSpPr txBox="1"/>
          <p:nvPr/>
        </p:nvSpPr>
        <p:spPr>
          <a:xfrm>
            <a:off x="527869" y="401666"/>
            <a:ext cx="11030623" cy="428066"/>
          </a:xfrm>
          <a:prstGeom prst="rect">
            <a:avLst/>
          </a:prstGeom>
          <a:solidFill>
            <a:schemeClr val="bg1"/>
          </a:solidFill>
          <a:ln w="76200">
            <a:noFill/>
          </a:ln>
        </p:spPr>
        <p:txBody>
          <a:bodyPr wrap="square" rtlCol="0">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fr-FR"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1.22 Le gain Carbone par réduction du CC de la production et ses indicateurs </a:t>
            </a:r>
            <a:r>
              <a:rPr kumimoji="0" lang="fr-FR"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(3/3)</a:t>
            </a:r>
            <a:endParaRPr kumimoji="0" lang="fr-FR" sz="20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9" name="ZoneTexte 8">
            <a:extLst>
              <a:ext uri="{FF2B5EF4-FFF2-40B4-BE49-F238E27FC236}">
                <a16:creationId xmlns:a16="http://schemas.microsoft.com/office/drawing/2014/main" id="{6F55C9AB-5C76-DE2B-835B-EAA47A19BFDB}"/>
              </a:ext>
            </a:extLst>
          </p:cNvPr>
          <p:cNvSpPr txBox="1"/>
          <p:nvPr/>
        </p:nvSpPr>
        <p:spPr>
          <a:xfrm>
            <a:off x="3016469" y="2808970"/>
            <a:ext cx="5439825" cy="707886"/>
          </a:xfrm>
          <a:prstGeom prst="rect">
            <a:avLst/>
          </a:prstGeom>
          <a:noFill/>
          <a:ln w="1905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0" cap="none" spc="0" normalizeH="0" baseline="0" noProof="0" dirty="0">
                <a:ln>
                  <a:noFill/>
                </a:ln>
                <a:solidFill>
                  <a:srgbClr val="000000"/>
                </a:solidFill>
                <a:effectLst/>
                <a:uLnTx/>
                <a:uFillTx/>
                <a:latin typeface="Calibri" panose="020F0502020204030204"/>
                <a:ea typeface="Times New Roman" panose="02020603050405020304" pitchFamily="18" charset="0"/>
                <a:cs typeface="Times New Roman" panose="02020603050405020304" pitchFamily="18" charset="0"/>
              </a:rPr>
              <a:t>Indicateur : La Quantité consommée par habitant en fin de Transition pour chaque grand besoin</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928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2E483B1-E0FD-3D85-F2EB-9ACA101D70B0}"/>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355559B6-6033-E30E-D022-17A49A84EF94}"/>
              </a:ext>
            </a:extLst>
          </p:cNvPr>
          <p:cNvSpPr txBox="1"/>
          <p:nvPr/>
        </p:nvSpPr>
        <p:spPr>
          <a:xfrm>
            <a:off x="527869" y="1095285"/>
            <a:ext cx="10944292" cy="2926955"/>
          </a:xfrm>
          <a:prstGeom prst="rect">
            <a:avLst/>
          </a:prstGeom>
          <a:solidFill>
            <a:schemeClr val="bg1"/>
          </a:solidFill>
          <a:ln w="76200">
            <a:noFill/>
          </a:ln>
        </p:spPr>
        <p:txBody>
          <a:bodyPr wrap="square" rtlCol="0">
            <a:spAutoFit/>
          </a:bodyPr>
          <a:lstStyle/>
          <a:p>
            <a:pPr marR="0" lvl="0" algn="l" defTabSz="914400" rtl="0" eaLnBrk="1" fontAlgn="auto" latinLnBrk="0" hangingPunct="1">
              <a:lnSpc>
                <a:spcPct val="115000"/>
              </a:lnSpc>
              <a:spcBef>
                <a:spcPts val="0"/>
              </a:spcBef>
              <a:spcAft>
                <a:spcPts val="800"/>
              </a:spcAft>
              <a:buClrTx/>
              <a:buSzTx/>
              <a:tabLst/>
              <a:defRPr/>
            </a:pPr>
            <a:r>
              <a:rPr lang="fr-FR" sz="2000" kern="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Nous allons nous concentrer sur </a:t>
            </a:r>
            <a:r>
              <a:rPr lang="fr-FR" sz="2000" b="1" kern="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les deux premiers objectifs </a:t>
            </a:r>
            <a:r>
              <a:rPr lang="fr-FR" sz="2000" kern="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qui intéressent directement le Producteur</a:t>
            </a:r>
          </a:p>
          <a:p>
            <a:pPr marL="342900" lvl="0" indent="-342900">
              <a:lnSpc>
                <a:spcPct val="115000"/>
              </a:lnSpc>
              <a:spcAft>
                <a:spcPts val="800"/>
              </a:spcAft>
              <a:buFont typeface="Arial" panose="020B0604020202020204" pitchFamily="34" charset="0"/>
              <a:buChar char="•"/>
            </a:pPr>
            <a:r>
              <a:rPr lang="fr-FR" sz="2000" b="1" kern="0" dirty="0">
                <a:solidFill>
                  <a:srgbClr val="000000"/>
                </a:solidFill>
                <a:ea typeface="Times New Roman" panose="02020603050405020304" pitchFamily="18" charset="0"/>
                <a:cs typeface="Times New Roman" panose="02020603050405020304" pitchFamily="18" charset="0"/>
              </a:rPr>
              <a:t>Baisser le Facteur d’Emission des Achats et Ventes, à besoin satisfait équivalent </a:t>
            </a:r>
          </a:p>
          <a:p>
            <a:pPr marL="342900" lvl="0" indent="-342900">
              <a:lnSpc>
                <a:spcPct val="115000"/>
              </a:lnSpc>
              <a:spcAft>
                <a:spcPts val="800"/>
              </a:spcAft>
              <a:buFont typeface="Arial" panose="020B0604020202020204" pitchFamily="34" charset="0"/>
              <a:buChar char="•"/>
            </a:pPr>
            <a:r>
              <a:rPr lang="fr-FR" sz="2000" b="1" kern="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Augmenter le Rendement Carbone de l’Investissement et de l’Epargne</a:t>
            </a:r>
          </a:p>
          <a:p>
            <a:pPr marR="0" lvl="0" algn="l" defTabSz="914400" rtl="0" eaLnBrk="1" fontAlgn="auto" latinLnBrk="0" hangingPunct="1">
              <a:lnSpc>
                <a:spcPct val="115000"/>
              </a:lnSpc>
              <a:spcBef>
                <a:spcPts val="0"/>
              </a:spcBef>
              <a:spcAft>
                <a:spcPts val="800"/>
              </a:spcAft>
              <a:buClrTx/>
              <a:buSzTx/>
              <a:tabLst/>
              <a:defRPr/>
            </a:pPr>
            <a:endParaRPr lang="fr-FR" sz="800" kern="0"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a:p>
            <a:pPr marR="0" lvl="0" algn="l" defTabSz="914400" rtl="0" eaLnBrk="1" fontAlgn="auto" latinLnBrk="0" hangingPunct="1">
              <a:lnSpc>
                <a:spcPct val="115000"/>
              </a:lnSpc>
              <a:spcBef>
                <a:spcPts val="0"/>
              </a:spcBef>
              <a:spcAft>
                <a:spcPts val="800"/>
              </a:spcAft>
              <a:buClrTx/>
              <a:buSzTx/>
              <a:tabLst/>
              <a:defRPr/>
            </a:pPr>
            <a:r>
              <a:rPr lang="fr-FR" sz="2000" kern="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Mais avant de terminer la première partie, une question</a:t>
            </a:r>
          </a:p>
          <a:p>
            <a:pPr lvl="0">
              <a:lnSpc>
                <a:spcPct val="115000"/>
              </a:lnSpc>
              <a:spcAft>
                <a:spcPts val="800"/>
              </a:spcAft>
              <a:defRPr/>
            </a:pPr>
            <a:r>
              <a:rPr lang="fr-FR" sz="2000" b="1" kern="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Un indicateur clé manque dans ce vaste chantier, lequel ?</a:t>
            </a:r>
          </a:p>
          <a:p>
            <a:pPr lvl="0">
              <a:spcAft>
                <a:spcPts val="800"/>
              </a:spcAft>
            </a:pPr>
            <a:r>
              <a:rPr lang="fr-FR" sz="2000" kern="0" dirty="0">
                <a:solidFill>
                  <a:prstClr val="black"/>
                </a:solidFill>
                <a:ea typeface="Times New Roman" panose="02020603050405020304" pitchFamily="18" charset="0"/>
                <a:cs typeface="Times New Roman" panose="02020603050405020304" pitchFamily="18" charset="0"/>
              </a:rPr>
              <a:t>Quelle est la 1</a:t>
            </a:r>
            <a:r>
              <a:rPr lang="fr-FR" sz="2000" kern="0" baseline="30000" dirty="0">
                <a:solidFill>
                  <a:prstClr val="black"/>
                </a:solidFill>
                <a:ea typeface="Times New Roman" panose="02020603050405020304" pitchFamily="18" charset="0"/>
                <a:cs typeface="Times New Roman" panose="02020603050405020304" pitchFamily="18" charset="0"/>
              </a:rPr>
              <a:t>re</a:t>
            </a:r>
            <a:r>
              <a:rPr lang="fr-FR" sz="2000" kern="0" dirty="0">
                <a:solidFill>
                  <a:prstClr val="black"/>
                </a:solidFill>
                <a:ea typeface="Times New Roman" panose="02020603050405020304" pitchFamily="18" charset="0"/>
                <a:cs typeface="Times New Roman" panose="02020603050405020304" pitchFamily="18" charset="0"/>
              </a:rPr>
              <a:t> question que vous posez à celui ou celle qui vous donne un gros travail à faire … ?</a:t>
            </a:r>
            <a:endParaRPr lang="fr-FR" sz="2000" kern="0"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Espace réservé du numéro de diapositive 3">
            <a:extLst>
              <a:ext uri="{FF2B5EF4-FFF2-40B4-BE49-F238E27FC236}">
                <a16:creationId xmlns:a16="http://schemas.microsoft.com/office/drawing/2014/main" id="{4AEAD3BF-1F44-994E-B289-D70DFEED3609}"/>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87F9319B-8C72-4391-15C5-B9CBA706E9E6}"/>
              </a:ext>
            </a:extLst>
          </p:cNvPr>
          <p:cNvPicPr>
            <a:picLocks noChangeAspect="1"/>
          </p:cNvPicPr>
          <p:nvPr/>
        </p:nvPicPr>
        <p:blipFill>
          <a:blip r:embed="rId3"/>
          <a:stretch>
            <a:fillRect/>
          </a:stretch>
        </p:blipFill>
        <p:spPr>
          <a:xfrm>
            <a:off x="527869" y="5696607"/>
            <a:ext cx="1892276" cy="759727"/>
          </a:xfrm>
          <a:prstGeom prst="rect">
            <a:avLst/>
          </a:prstGeom>
        </p:spPr>
      </p:pic>
    </p:spTree>
    <p:extLst>
      <p:ext uri="{BB962C8B-B14F-4D97-AF65-F5344CB8AC3E}">
        <p14:creationId xmlns:p14="http://schemas.microsoft.com/office/powerpoint/2010/main" val="3194806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65929B1-632D-365D-D5F9-7AA1CE17CA2C}"/>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D7BE651C-8E63-E5AC-5093-20F23B757AA1}"/>
              </a:ext>
            </a:extLst>
          </p:cNvPr>
          <p:cNvSpPr txBox="1"/>
          <p:nvPr/>
        </p:nvSpPr>
        <p:spPr>
          <a:xfrm>
            <a:off x="527869" y="1008286"/>
            <a:ext cx="11007251" cy="4503797"/>
          </a:xfrm>
          <a:prstGeom prst="rect">
            <a:avLst/>
          </a:prstGeom>
          <a:solidFill>
            <a:schemeClr val="bg1"/>
          </a:solidFill>
          <a:ln w="76200">
            <a:noFill/>
          </a:ln>
        </p:spPr>
        <p:txBody>
          <a:bodyPr wrap="square" rtlCol="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Combien de temps avons-nous</a:t>
            </a:r>
            <a:r>
              <a:rPr lang="fr-FR" sz="2000" kern="0" dirty="0">
                <a:solidFill>
                  <a:prstClr val="black"/>
                </a:solidFill>
                <a:latin typeface="Calibri" panose="020F0502020204030204"/>
                <a:ea typeface="Times New Roman" panose="02020603050405020304" pitchFamily="18" charset="0"/>
                <a:cs typeface="Times New Roman" panose="02020603050405020304" pitchFamily="18" charset="0"/>
              </a:rPr>
              <a:t> (</a:t>
            </a: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pour calibrer l’effort dans le temps) ?</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Et quelle est la seconde question ?</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fr-FR" sz="20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Quelle est la sanction en cas de dépassement ?</a:t>
            </a:r>
            <a:endParaRPr kumimoji="0" lang="fr-FR" sz="2000" b="1"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0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La pénalisation des générations futures : </a:t>
            </a: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Le dérèglement subi (et ses conséquences négatives) augmente jusqu’à la fin de la Transition</a:t>
            </a:r>
            <a:endParaRPr kumimoji="0" lang="fr-FR" sz="2000" b="1"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endParaRPr>
          </a:p>
          <a:p>
            <a:pPr marL="800100" marR="0" lvl="1" indent="-342900"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fr-FR" sz="20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Deux butoirs critiques</a:t>
            </a: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par manque de Captures naturelles (stress hydriques…) ou de moyens pour l’Adaptation humaine (air conditionné…) </a:t>
            </a:r>
          </a:p>
          <a:p>
            <a:pPr marL="914400" marR="0" lvl="2" indent="0" algn="l" defTabSz="914400" rtl="0" eaLnBrk="1" fontAlgn="auto" latinLnBrk="0" hangingPunct="1">
              <a:lnSpc>
                <a:spcPct val="100000"/>
              </a:lnSpc>
              <a:spcBef>
                <a:spcPts val="0"/>
              </a:spcBef>
              <a:spcAft>
                <a:spcPts val="800"/>
              </a:spcAft>
              <a:buClrTx/>
              <a:buSzTx/>
              <a:buFontTx/>
              <a:buNone/>
              <a:tabLst/>
              <a:defRPr/>
            </a:pP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Le dérèglement provoque une adaptation qui accroit le dérèglement, d’où adaptation …</a:t>
            </a:r>
            <a:endParaRPr kumimoji="0" lang="fr-FR" sz="20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fr-FR" sz="20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fr-FR" sz="20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Pour ‘caler’ des objectifs, il faut fixer une durée maximale intégrant ces butoirs, </a:t>
            </a:r>
            <a:r>
              <a:rPr kumimoji="0" lang="fr-FR" sz="2000" b="0" i="0" u="none" strike="noStrike" kern="0" cap="none" spc="0" normalizeH="0" baseline="0" noProof="0" dirty="0">
                <a:ln>
                  <a:noFill/>
                </a:ln>
                <a:solidFill>
                  <a:srgbClr val="000000"/>
                </a:solidFill>
                <a:effectLst/>
                <a:uLnTx/>
                <a:uFillTx/>
                <a:latin typeface="Calibri" panose="020F0502020204030204"/>
                <a:ea typeface="Times New Roman" panose="02020603050405020304" pitchFamily="18" charset="0"/>
                <a:cs typeface="Times New Roman" panose="02020603050405020304" pitchFamily="18" charset="0"/>
              </a:rPr>
              <a:t>à préciser par économistes et scientifiques</a:t>
            </a:r>
          </a:p>
          <a:p>
            <a:pPr marL="0" marR="0" lvl="0" indent="0" algn="l" defTabSz="914400" rtl="0" eaLnBrk="1" fontAlgn="auto" latinLnBrk="0" hangingPunct="1">
              <a:lnSpc>
                <a:spcPct val="100000"/>
              </a:lnSpc>
              <a:spcBef>
                <a:spcPts val="0"/>
              </a:spcBef>
              <a:spcAft>
                <a:spcPts val="800"/>
              </a:spcAft>
              <a:buClrTx/>
              <a:buSzTx/>
              <a:buFontTx/>
              <a:buNone/>
              <a:tabLst/>
              <a:defRPr/>
            </a:pPr>
            <a:r>
              <a:rPr lang="fr-FR" sz="2000" kern="0" dirty="0">
                <a:solidFill>
                  <a:srgbClr val="000000"/>
                </a:solidFill>
                <a:latin typeface="Calibri" panose="020F0502020204030204"/>
                <a:ea typeface="Aptos" panose="020B0004020202020204" pitchFamily="34" charset="0"/>
                <a:cs typeface="Times New Roman" panose="02020603050405020304" pitchFamily="18" charset="0"/>
              </a:rPr>
              <a:t>Et une troisième question…</a:t>
            </a:r>
            <a:endParaRPr kumimoji="0" lang="fr-FR" sz="20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endParaRPr>
          </a:p>
        </p:txBody>
      </p:sp>
      <p:sp>
        <p:nvSpPr>
          <p:cNvPr id="4" name="Espace réservé du numéro de diapositive 3">
            <a:extLst>
              <a:ext uri="{FF2B5EF4-FFF2-40B4-BE49-F238E27FC236}">
                <a16:creationId xmlns:a16="http://schemas.microsoft.com/office/drawing/2014/main" id="{F57A21EE-0783-AA42-D352-E21A986B8022}"/>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C22ADCB8-D6ED-F6AD-46B2-66C04FD5B7B3}"/>
              </a:ext>
            </a:extLst>
          </p:cNvPr>
          <p:cNvPicPr>
            <a:picLocks noChangeAspect="1"/>
          </p:cNvPicPr>
          <p:nvPr/>
        </p:nvPicPr>
        <p:blipFill>
          <a:blip r:embed="rId3"/>
          <a:stretch>
            <a:fillRect/>
          </a:stretch>
        </p:blipFill>
        <p:spPr>
          <a:xfrm>
            <a:off x="527869" y="5696607"/>
            <a:ext cx="1892276" cy="759727"/>
          </a:xfrm>
          <a:prstGeom prst="rect">
            <a:avLst/>
          </a:prstGeom>
        </p:spPr>
      </p:pic>
      <p:sp>
        <p:nvSpPr>
          <p:cNvPr id="2" name="ZoneTexte 1">
            <a:extLst>
              <a:ext uri="{FF2B5EF4-FFF2-40B4-BE49-F238E27FC236}">
                <a16:creationId xmlns:a16="http://schemas.microsoft.com/office/drawing/2014/main" id="{813C20D2-DA82-7384-C8E9-B1A5371EF17F}"/>
              </a:ext>
            </a:extLst>
          </p:cNvPr>
          <p:cNvSpPr txBox="1"/>
          <p:nvPr/>
        </p:nvSpPr>
        <p:spPr>
          <a:xfrm>
            <a:off x="527869" y="401666"/>
            <a:ext cx="11030623" cy="495200"/>
          </a:xfrm>
          <a:prstGeom prst="rect">
            <a:avLst/>
          </a:prstGeom>
          <a:solidFill>
            <a:schemeClr val="bg1"/>
          </a:solidFill>
          <a:ln w="76200">
            <a:noFill/>
          </a:ln>
        </p:spPr>
        <p:txBody>
          <a:bodyPr wrap="square" rtlCol="0">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fr-FR" sz="24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Quel est le délai maximal de Transition ?</a:t>
            </a:r>
            <a:endParaRPr kumimoji="0" lang="fr-FR"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0852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066FC7A-3AB4-6C0D-0C9D-A6F713D2753D}"/>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EB1D80C4-7D37-3537-B701-A2BF7449B583}"/>
              </a:ext>
            </a:extLst>
          </p:cNvPr>
          <p:cNvSpPr txBox="1"/>
          <p:nvPr/>
        </p:nvSpPr>
        <p:spPr>
          <a:xfrm>
            <a:off x="588829" y="1238750"/>
            <a:ext cx="10546531" cy="3272691"/>
          </a:xfrm>
          <a:prstGeom prst="rect">
            <a:avLst/>
          </a:prstGeom>
          <a:solidFill>
            <a:schemeClr val="bg1"/>
          </a:solidFill>
          <a:ln w="76200">
            <a:noFill/>
          </a:ln>
        </p:spPr>
        <p:txBody>
          <a:bodyPr wrap="square" rtlCol="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fr-FR" sz="2000" b="1" i="0" u="none" strike="noStrike" kern="0" cap="none" spc="0" normalizeH="0" baseline="0" noProof="0" dirty="0">
                <a:ln>
                  <a:noFill/>
                </a:ln>
                <a:solidFill>
                  <a:srgbClr val="0070C0"/>
                </a:solidFill>
                <a:effectLst/>
                <a:uLnTx/>
                <a:uFillTx/>
                <a:latin typeface="Calibri" panose="020F0502020204030204"/>
                <a:ea typeface="Times New Roman" panose="02020603050405020304" pitchFamily="18" charset="0"/>
                <a:cs typeface="Times New Roman" panose="02020603050405020304" pitchFamily="18" charset="0"/>
              </a:rPr>
              <a:t>Selon vous, quel délai maximal avons-nous pour la Transition ?</a:t>
            </a:r>
            <a:endParaRPr kumimoji="0" lang="fr-FR" sz="2000" b="1"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fr-FR" sz="2000" b="0" i="0" u="none" strike="noStrike" kern="0" cap="none" spc="0" normalizeH="0" baseline="0" noProof="0" dirty="0">
              <a:ln>
                <a:noFill/>
              </a:ln>
              <a:solidFill>
                <a:srgbClr val="0070C0"/>
              </a:solidFill>
              <a:effectLst/>
              <a:uLnTx/>
              <a:uFillTx/>
              <a:latin typeface="Calibri" panose="020F0502020204030204"/>
              <a:ea typeface="Times New Roman" panose="02020603050405020304" pitchFamily="18" charset="0"/>
              <a:cs typeface="Times New Roman" panose="02020603050405020304" pitchFamily="18" charset="0"/>
            </a:endParaRPr>
          </a:p>
          <a:p>
            <a:pPr marL="914400" marR="0" lvl="2" indent="0" algn="l" defTabSz="914400" rtl="0" eaLnBrk="1" fontAlgn="auto" latinLnBrk="0" hangingPunct="1">
              <a:lnSpc>
                <a:spcPct val="100000"/>
              </a:lnSpc>
              <a:spcBef>
                <a:spcPts val="0"/>
              </a:spcBef>
              <a:spcAft>
                <a:spcPts val="800"/>
              </a:spcAft>
              <a:buClrTx/>
              <a:buSzTx/>
              <a:buFontTx/>
              <a:buNone/>
              <a:tabLst/>
              <a:defRPr/>
            </a:pPr>
            <a:r>
              <a:rPr kumimoji="0" lang="fr-FR" sz="2000" b="0" i="0" u="none" strike="noStrike" kern="0" cap="none" spc="0" normalizeH="0" baseline="0" noProof="0" dirty="0">
                <a:ln>
                  <a:noFill/>
                </a:ln>
                <a:solidFill>
                  <a:srgbClr val="0070C0"/>
                </a:solidFill>
                <a:effectLst/>
                <a:uLnTx/>
                <a:uFillTx/>
                <a:latin typeface="Calibri" panose="020F0502020204030204"/>
                <a:ea typeface="Times New Roman" panose="02020603050405020304" pitchFamily="18" charset="0"/>
                <a:cs typeface="Times New Roman" panose="02020603050405020304" pitchFamily="18" charset="0"/>
              </a:rPr>
              <a:t>&lt; 75 ans</a:t>
            </a:r>
          </a:p>
          <a:p>
            <a:pPr marL="914400" marR="0" lvl="2" indent="0" algn="l" defTabSz="914400" rtl="0" eaLnBrk="1" fontAlgn="auto" latinLnBrk="0" hangingPunct="1">
              <a:lnSpc>
                <a:spcPct val="100000"/>
              </a:lnSpc>
              <a:spcBef>
                <a:spcPts val="0"/>
              </a:spcBef>
              <a:spcAft>
                <a:spcPts val="800"/>
              </a:spcAft>
              <a:buClrTx/>
              <a:buSzTx/>
              <a:buFontTx/>
              <a:buNone/>
              <a:tabLst/>
              <a:defRPr/>
            </a:pPr>
            <a:r>
              <a:rPr kumimoji="0" lang="fr-FR" sz="2000" b="0" i="0" u="none" strike="noStrike" kern="0" cap="none" spc="0" normalizeH="0" baseline="0" noProof="0" dirty="0">
                <a:ln>
                  <a:noFill/>
                </a:ln>
                <a:solidFill>
                  <a:srgbClr val="0070C0"/>
                </a:solidFill>
                <a:effectLst/>
                <a:uLnTx/>
                <a:uFillTx/>
                <a:latin typeface="Calibri" panose="020F0502020204030204"/>
                <a:ea typeface="Times New Roman" panose="02020603050405020304" pitchFamily="18" charset="0"/>
                <a:cs typeface="Times New Roman" panose="02020603050405020304" pitchFamily="18" charset="0"/>
              </a:rPr>
              <a:t>&lt; 100 ans</a:t>
            </a:r>
          </a:p>
          <a:p>
            <a:pPr marL="914400" marR="0" lvl="2" indent="0" algn="l" defTabSz="914400" rtl="0" eaLnBrk="1" fontAlgn="auto" latinLnBrk="0" hangingPunct="1">
              <a:lnSpc>
                <a:spcPct val="100000"/>
              </a:lnSpc>
              <a:spcBef>
                <a:spcPts val="0"/>
              </a:spcBef>
              <a:spcAft>
                <a:spcPts val="800"/>
              </a:spcAft>
              <a:buClrTx/>
              <a:buSzTx/>
              <a:buFontTx/>
              <a:buNone/>
              <a:tabLst/>
              <a:defRPr/>
            </a:pPr>
            <a:r>
              <a:rPr kumimoji="0" lang="fr-FR" sz="2000" b="0" i="0" u="none" strike="noStrike" kern="0" cap="none" spc="0" normalizeH="0" baseline="0" noProof="0" dirty="0">
                <a:ln>
                  <a:noFill/>
                </a:ln>
                <a:solidFill>
                  <a:srgbClr val="0070C0"/>
                </a:solidFill>
                <a:effectLst/>
                <a:uLnTx/>
                <a:uFillTx/>
                <a:latin typeface="Calibri" panose="020F0502020204030204"/>
                <a:ea typeface="Times New Roman" panose="02020603050405020304" pitchFamily="18" charset="0"/>
                <a:cs typeface="Times New Roman" panose="02020603050405020304" pitchFamily="18" charset="0"/>
              </a:rPr>
              <a:t>&lt; 150 ans</a:t>
            </a:r>
          </a:p>
          <a:p>
            <a:pPr marL="914400" marR="0" lvl="2" indent="0" algn="l" defTabSz="914400" rtl="0" eaLnBrk="1" fontAlgn="auto" latinLnBrk="0" hangingPunct="1">
              <a:lnSpc>
                <a:spcPct val="100000"/>
              </a:lnSpc>
              <a:spcBef>
                <a:spcPts val="0"/>
              </a:spcBef>
              <a:spcAft>
                <a:spcPts val="800"/>
              </a:spcAft>
              <a:buClrTx/>
              <a:buSzTx/>
              <a:buFontTx/>
              <a:buNone/>
              <a:tabLst/>
              <a:defRPr/>
            </a:pPr>
            <a:r>
              <a:rPr kumimoji="0" lang="fr-FR" sz="2000" b="0" i="0" u="none" strike="noStrike" kern="0" cap="none" spc="0" normalizeH="0" baseline="0" noProof="0" dirty="0">
                <a:ln>
                  <a:noFill/>
                </a:ln>
                <a:solidFill>
                  <a:srgbClr val="0070C0"/>
                </a:solidFill>
                <a:effectLst/>
                <a:uLnTx/>
                <a:uFillTx/>
                <a:latin typeface="Calibri" panose="020F0502020204030204"/>
                <a:ea typeface="Times New Roman" panose="02020603050405020304" pitchFamily="18" charset="0"/>
                <a:cs typeface="Times New Roman" panose="02020603050405020304" pitchFamily="18" charset="0"/>
              </a:rPr>
              <a:t>C’est déjà trop tard</a:t>
            </a:r>
          </a:p>
          <a:p>
            <a:pPr marL="914400" marR="0" lvl="2" indent="0" algn="l" defTabSz="914400" rtl="0" eaLnBrk="1" fontAlgn="auto" latinLnBrk="0" hangingPunct="1">
              <a:lnSpc>
                <a:spcPct val="100000"/>
              </a:lnSpc>
              <a:spcBef>
                <a:spcPts val="0"/>
              </a:spcBef>
              <a:spcAft>
                <a:spcPts val="800"/>
              </a:spcAft>
              <a:buClrTx/>
              <a:buSzTx/>
              <a:buFontTx/>
              <a:buNone/>
              <a:tabLst/>
              <a:defRPr/>
            </a:pPr>
            <a:r>
              <a:rPr kumimoji="0" lang="fr-FR" sz="2000" b="0" i="0" u="none" strike="noStrike" kern="0" cap="none" spc="0" normalizeH="0" baseline="0" noProof="0" dirty="0">
                <a:ln>
                  <a:noFill/>
                </a:ln>
                <a:solidFill>
                  <a:srgbClr val="0070C0"/>
                </a:solidFill>
                <a:effectLst/>
                <a:uLnTx/>
                <a:uFillTx/>
                <a:latin typeface="Calibri" panose="020F0502020204030204"/>
                <a:ea typeface="Times New Roman" panose="02020603050405020304" pitchFamily="18" charset="0"/>
                <a:cs typeface="Times New Roman" panose="02020603050405020304" pitchFamily="18" charset="0"/>
              </a:rPr>
              <a:t>Il n’y a pas de risque</a:t>
            </a:r>
            <a:endParaRPr kumimoji="0" lang="fr-FR" sz="2000" b="0" i="0" u="none" strike="noStrike" kern="1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a:p>
            <a:pPr marL="914400" marR="0" lvl="2" indent="0" algn="l" defTabSz="914400" rtl="0" eaLnBrk="1" fontAlgn="auto" latinLnBrk="0" hangingPunct="1">
              <a:lnSpc>
                <a:spcPct val="100000"/>
              </a:lnSpc>
              <a:spcBef>
                <a:spcPts val="0"/>
              </a:spcBef>
              <a:spcAft>
                <a:spcPts val="800"/>
              </a:spcAft>
              <a:buClrTx/>
              <a:buSzTx/>
              <a:buFontTx/>
              <a:buNone/>
              <a:tabLst/>
              <a:defRPr/>
            </a:pPr>
            <a:endParaRPr kumimoji="0" lang="fr-FR"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Espace réservé du numéro de diapositive 3">
            <a:extLst>
              <a:ext uri="{FF2B5EF4-FFF2-40B4-BE49-F238E27FC236}">
                <a16:creationId xmlns:a16="http://schemas.microsoft.com/office/drawing/2014/main" id="{94DCCD54-1C87-8E5D-CC13-3A50F129BA58}"/>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8AD7D64C-9B82-B72D-F8AB-10D0F2D94444}"/>
              </a:ext>
            </a:extLst>
          </p:cNvPr>
          <p:cNvPicPr>
            <a:picLocks noChangeAspect="1"/>
          </p:cNvPicPr>
          <p:nvPr/>
        </p:nvPicPr>
        <p:blipFill>
          <a:blip r:embed="rId3"/>
          <a:stretch>
            <a:fillRect/>
          </a:stretch>
        </p:blipFill>
        <p:spPr>
          <a:xfrm>
            <a:off x="527869" y="5696607"/>
            <a:ext cx="1892276" cy="759727"/>
          </a:xfrm>
          <a:prstGeom prst="rect">
            <a:avLst/>
          </a:prstGeom>
        </p:spPr>
      </p:pic>
      <p:sp>
        <p:nvSpPr>
          <p:cNvPr id="2" name="ZoneTexte 1">
            <a:extLst>
              <a:ext uri="{FF2B5EF4-FFF2-40B4-BE49-F238E27FC236}">
                <a16:creationId xmlns:a16="http://schemas.microsoft.com/office/drawing/2014/main" id="{38B7F092-941E-986F-3306-DB0F9E56FF13}"/>
              </a:ext>
            </a:extLst>
          </p:cNvPr>
          <p:cNvSpPr txBox="1"/>
          <p:nvPr/>
        </p:nvSpPr>
        <p:spPr>
          <a:xfrm>
            <a:off x="3852309" y="4914300"/>
            <a:ext cx="4487382" cy="369332"/>
          </a:xfrm>
          <a:prstGeom prst="rect">
            <a:avLst/>
          </a:prstGeom>
          <a:solidFill>
            <a:srgbClr val="FFC000"/>
          </a:solidFill>
          <a:ln w="28575">
            <a:solidFill>
              <a:schemeClr val="tx1"/>
            </a:solidFill>
          </a:ln>
        </p:spPr>
        <p:txBody>
          <a:bodyPr wrap="none" rtlCol="0">
            <a:spAutoFit/>
          </a:bodyPr>
          <a:lstStyle/>
          <a:p>
            <a:r>
              <a:rPr lang="fr-FR" dirty="0"/>
              <a:t>Vos remarques ou questions sur cette partie ?</a:t>
            </a:r>
          </a:p>
        </p:txBody>
      </p:sp>
    </p:spTree>
    <p:extLst>
      <p:ext uri="{BB962C8B-B14F-4D97-AF65-F5344CB8AC3E}">
        <p14:creationId xmlns:p14="http://schemas.microsoft.com/office/powerpoint/2010/main" val="599091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B3F9974-787B-80DB-38B5-9BE53BA37DBA}"/>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FDF23AB2-EBFD-D9BD-9BE3-6B639C48DAE8}"/>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F56FFE97-19E2-65C9-3BEA-D5ABDAA64D69}"/>
              </a:ext>
            </a:extLst>
          </p:cNvPr>
          <p:cNvPicPr>
            <a:picLocks noChangeAspect="1"/>
          </p:cNvPicPr>
          <p:nvPr/>
        </p:nvPicPr>
        <p:blipFill>
          <a:blip r:embed="rId3"/>
          <a:stretch>
            <a:fillRect/>
          </a:stretch>
        </p:blipFill>
        <p:spPr>
          <a:xfrm>
            <a:off x="527869" y="5696607"/>
            <a:ext cx="1892276" cy="759727"/>
          </a:xfrm>
          <a:prstGeom prst="rect">
            <a:avLst/>
          </a:prstGeom>
        </p:spPr>
      </p:pic>
      <p:sp>
        <p:nvSpPr>
          <p:cNvPr id="2" name="ZoneTexte 1">
            <a:extLst>
              <a:ext uri="{FF2B5EF4-FFF2-40B4-BE49-F238E27FC236}">
                <a16:creationId xmlns:a16="http://schemas.microsoft.com/office/drawing/2014/main" id="{834A27EF-8282-72A0-BF4A-47D6CA010FB6}"/>
              </a:ext>
            </a:extLst>
          </p:cNvPr>
          <p:cNvSpPr txBox="1"/>
          <p:nvPr/>
        </p:nvSpPr>
        <p:spPr>
          <a:xfrm>
            <a:off x="527869" y="401666"/>
            <a:ext cx="11030623" cy="495200"/>
          </a:xfrm>
          <a:prstGeom prst="rect">
            <a:avLst/>
          </a:prstGeom>
          <a:solidFill>
            <a:schemeClr val="bg1"/>
          </a:solidFill>
          <a:ln w="76200">
            <a:noFill/>
          </a:ln>
        </p:spPr>
        <p:txBody>
          <a:bodyPr wrap="square" rtlCol="0">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fr-FR" sz="2400" b="1" kern="0" dirty="0">
                <a:effectLst/>
                <a:latin typeface="Calibri" panose="020F0502020204030204" pitchFamily="34" charset="0"/>
                <a:ea typeface="Times New Roman" panose="02020603050405020304" pitchFamily="18" charset="0"/>
              </a:rPr>
              <a:t>2. Les outils d’aide à la décision que l’EC apporte et apportera a</a:t>
            </a:r>
            <a:r>
              <a:rPr lang="fr-FR" sz="2400" b="1" kern="0" dirty="0">
                <a:latin typeface="Calibri" panose="020F0502020204030204" pitchFamily="34" charset="0"/>
                <a:ea typeface="Times New Roman" panose="02020603050405020304" pitchFamily="18" charset="0"/>
              </a:rPr>
              <a:t>u</a:t>
            </a:r>
            <a:r>
              <a:rPr lang="fr-FR" sz="2400" b="1" kern="0" dirty="0">
                <a:effectLst/>
                <a:latin typeface="Calibri" panose="020F0502020204030204" pitchFamily="34" charset="0"/>
                <a:ea typeface="Times New Roman" panose="02020603050405020304" pitchFamily="18" charset="0"/>
              </a:rPr>
              <a:t> Producteur</a:t>
            </a:r>
            <a:endParaRPr kumimoji="0" lang="fr-FR"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7" name="ZoneTexte 6">
            <a:extLst>
              <a:ext uri="{FF2B5EF4-FFF2-40B4-BE49-F238E27FC236}">
                <a16:creationId xmlns:a16="http://schemas.microsoft.com/office/drawing/2014/main" id="{E7CDE708-9C4F-2D41-54A8-86E680C98EE4}"/>
              </a:ext>
            </a:extLst>
          </p:cNvPr>
          <p:cNvSpPr txBox="1"/>
          <p:nvPr/>
        </p:nvSpPr>
        <p:spPr>
          <a:xfrm>
            <a:off x="569909" y="1120459"/>
            <a:ext cx="10944292" cy="4575355"/>
          </a:xfrm>
          <a:prstGeom prst="rect">
            <a:avLst/>
          </a:prstGeom>
          <a:noFill/>
        </p:spPr>
        <p:txBody>
          <a:bodyPr wrap="square">
            <a:spAutoFit/>
          </a:bodyPr>
          <a:lstStyle/>
          <a:p>
            <a:pPr lvl="1">
              <a:spcAft>
                <a:spcPts val="800"/>
              </a:spcAft>
              <a:defRPr/>
            </a:pPr>
            <a:r>
              <a:rPr lang="fr-FR" sz="2000" kern="0" dirty="0">
                <a:solidFill>
                  <a:prstClr val="black"/>
                </a:solidFill>
                <a:latin typeface="Calibri" panose="020F0502020204030204"/>
                <a:ea typeface="Times New Roman" panose="02020603050405020304" pitchFamily="18" charset="0"/>
                <a:cs typeface="Times New Roman" panose="02020603050405020304" pitchFamily="18" charset="0"/>
              </a:rPr>
              <a:t>L’EC parle aux 4 catégories d’acteurs économiques : Particuliers, Pouvoirs publics, Financiers et Producteurs (</a:t>
            </a: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ou futurs producteurs) : notre sujet</a:t>
            </a:r>
          </a:p>
          <a:p>
            <a:pPr lvl="1">
              <a:spcAft>
                <a:spcPts val="800"/>
              </a:spcAft>
              <a:defRPr/>
            </a:pPr>
            <a:r>
              <a:rPr lang="fr-FR" sz="2000" kern="0" dirty="0">
                <a:solidFill>
                  <a:prstClr val="black"/>
                </a:solidFill>
                <a:latin typeface="Calibri" panose="020F0502020204030204"/>
                <a:ea typeface="Times New Roman" panose="02020603050405020304" pitchFamily="18" charset="0"/>
                <a:cs typeface="Times New Roman" panose="02020603050405020304" pitchFamily="18" charset="0"/>
              </a:rPr>
              <a:t>Que dit-elle ?</a:t>
            </a:r>
            <a:endPar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a:p>
            <a:pPr lvl="1">
              <a:spcAft>
                <a:spcPts val="800"/>
              </a:spcAft>
              <a:defRPr/>
            </a:pP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La Transition n’est pas un chantier ponctuel mais un nouveau mode de gestion (75 ans +…)</a:t>
            </a:r>
          </a:p>
          <a:p>
            <a:pPr lvl="1">
              <a:spcAft>
                <a:spcPts val="800"/>
              </a:spcAft>
              <a:defRPr/>
            </a:pPr>
            <a:r>
              <a:rPr lang="fr-FR" sz="2000" kern="0" dirty="0">
                <a:solidFill>
                  <a:prstClr val="black"/>
                </a:solidFill>
                <a:latin typeface="Calibri" panose="020F0502020204030204"/>
                <a:ea typeface="Times New Roman" panose="02020603050405020304" pitchFamily="18" charset="0"/>
                <a:cs typeface="Times New Roman" panose="02020603050405020304" pitchFamily="18" charset="0"/>
              </a:rPr>
              <a:t>Les indicateurs de gestion clé découlent des 2 premiers objectifs universels présentés </a:t>
            </a:r>
          </a:p>
          <a:p>
            <a:pPr marL="1257300" lvl="2" indent="-342900">
              <a:buFont typeface="Wingdings" panose="05000000000000000000" pitchFamily="2" charset="2"/>
              <a:buChar char=""/>
              <a:defRPr/>
            </a:pPr>
            <a:r>
              <a:rPr lang="fr-FR" sz="2000" b="1" kern="0" dirty="0">
                <a:solidFill>
                  <a:prstClr val="black"/>
                </a:solidFill>
                <a:ea typeface="Times New Roman" panose="02020603050405020304" pitchFamily="18" charset="0"/>
                <a:cs typeface="Times New Roman" panose="02020603050405020304" pitchFamily="18" charset="0"/>
              </a:rPr>
              <a:t>Le Facteur d’Emission ou le Contenu Carbone Produit </a:t>
            </a:r>
            <a:r>
              <a:rPr lang="fr-FR" sz="2000" kern="0" dirty="0">
                <a:solidFill>
                  <a:prstClr val="black"/>
                </a:solidFill>
                <a:ea typeface="Times New Roman" panose="02020603050405020304" pitchFamily="18" charset="0"/>
                <a:cs typeface="Times New Roman" panose="02020603050405020304" pitchFamily="18" charset="0"/>
              </a:rPr>
              <a:t>de chaque bien ou service</a:t>
            </a:r>
            <a:endParaRPr lang="fr-FR" sz="2000" kern="100" dirty="0">
              <a:solidFill>
                <a:prstClr val="black"/>
              </a:solidFill>
              <a:ea typeface="Aptos" panose="020B0004020202020204" pitchFamily="34" charset="0"/>
              <a:cs typeface="Times New Roman" panose="02020603050405020304" pitchFamily="18" charset="0"/>
            </a:endParaRPr>
          </a:p>
          <a:p>
            <a:pPr marL="1257300" lvl="2" indent="-342900">
              <a:spcAft>
                <a:spcPts val="800"/>
              </a:spcAft>
              <a:buFont typeface="Wingdings" panose="05000000000000000000" pitchFamily="2" charset="2"/>
              <a:buChar char=""/>
              <a:defRPr/>
            </a:pPr>
            <a:r>
              <a:rPr lang="fr-FR" sz="2000" b="1" kern="0" dirty="0">
                <a:solidFill>
                  <a:prstClr val="black"/>
                </a:solidFill>
                <a:ea typeface="Times New Roman" panose="02020603050405020304" pitchFamily="18" charset="0"/>
                <a:cs typeface="Times New Roman" panose="02020603050405020304" pitchFamily="18" charset="0"/>
              </a:rPr>
              <a:t>Le Rendement Carbone </a:t>
            </a:r>
            <a:r>
              <a:rPr lang="fr-FR" sz="2000" kern="0" dirty="0">
                <a:solidFill>
                  <a:prstClr val="black"/>
                </a:solidFill>
                <a:ea typeface="Times New Roman" panose="02020603050405020304" pitchFamily="18" charset="0"/>
                <a:cs typeface="Times New Roman" panose="02020603050405020304" pitchFamily="18" charset="0"/>
              </a:rPr>
              <a:t>de chaque financement</a:t>
            </a:r>
            <a:endParaRPr lang="fr-FR" sz="2000" kern="0" dirty="0">
              <a:solidFill>
                <a:prstClr val="black"/>
              </a:solidFill>
              <a:latin typeface="Calibri" panose="020F0502020204030204"/>
              <a:ea typeface="Times New Roman" panose="02020603050405020304" pitchFamily="18" charset="0"/>
              <a:cs typeface="Times New Roman" panose="02020603050405020304" pitchFamily="18" charset="0"/>
            </a:endParaRPr>
          </a:p>
          <a:p>
            <a:pPr lvl="1">
              <a:spcAft>
                <a:spcPts val="800"/>
              </a:spcAft>
              <a:defRPr/>
            </a:pP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Ils devront éclairer </a:t>
            </a:r>
            <a:r>
              <a:rPr lang="fr-FR" sz="2000" kern="0" dirty="0">
                <a:solidFill>
                  <a:prstClr val="black"/>
                </a:solidFill>
                <a:latin typeface="Calibri" panose="020F0502020204030204"/>
                <a:ea typeface="Times New Roman" panose="02020603050405020304" pitchFamily="18" charset="0"/>
                <a:cs typeface="Times New Roman" panose="02020603050405020304" pitchFamily="18" charset="0"/>
              </a:rPr>
              <a:t>la gestion du Producteur, à court et long terme</a:t>
            </a:r>
          </a:p>
          <a:p>
            <a:pPr lvl="1">
              <a:spcAft>
                <a:spcPts val="800"/>
              </a:spcAft>
              <a:defRPr/>
            </a:pPr>
            <a:r>
              <a:rPr lang="fr-FR" sz="2000" kern="0" dirty="0">
                <a:solidFill>
                  <a:prstClr val="black"/>
                </a:solidFill>
                <a:latin typeface="Calibri" panose="020F0502020204030204"/>
                <a:ea typeface="Times New Roman" panose="02020603050405020304" pitchFamily="18" charset="0"/>
                <a:cs typeface="Times New Roman" panose="02020603050405020304" pitchFamily="18" charset="0"/>
              </a:rPr>
              <a:t>Il est facile de s’en équiper avec </a:t>
            </a: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les Comptabilités Carbone Cumulatives inventées ces trois dernières années</a:t>
            </a:r>
            <a:endParaRPr lang="fr-FR" sz="2000" kern="0" dirty="0">
              <a:solidFill>
                <a:prstClr val="black"/>
              </a:solidFill>
              <a:latin typeface="Calibri" panose="020F0502020204030204"/>
              <a:ea typeface="Times New Roman" panose="02020603050405020304" pitchFamily="18" charset="0"/>
              <a:cs typeface="Times New Roman" panose="02020603050405020304" pitchFamily="18" charset="0"/>
            </a:endParaRPr>
          </a:p>
          <a:p>
            <a:pPr lvl="1">
              <a:lnSpc>
                <a:spcPct val="115000"/>
              </a:lnSpc>
              <a:spcAft>
                <a:spcPts val="800"/>
              </a:spcAft>
              <a:defRPr/>
            </a:pPr>
            <a:r>
              <a:rPr lang="fr-FR" sz="2000" kern="0" dirty="0">
                <a:solidFill>
                  <a:prstClr val="black"/>
                </a:solidFill>
                <a:latin typeface="Calibri" panose="020F0502020204030204"/>
                <a:ea typeface="Times New Roman" panose="02020603050405020304" pitchFamily="18" charset="0"/>
                <a:cs typeface="Times New Roman" panose="02020603050405020304" pitchFamily="18" charset="0"/>
              </a:rPr>
              <a:t>La dernière partie sera une démonstration pratique : comment VOUS pouvez vous approprier ces outils</a:t>
            </a:r>
          </a:p>
        </p:txBody>
      </p:sp>
    </p:spTree>
    <p:extLst>
      <p:ext uri="{BB962C8B-B14F-4D97-AF65-F5344CB8AC3E}">
        <p14:creationId xmlns:p14="http://schemas.microsoft.com/office/powerpoint/2010/main" val="218690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5427DC1-7F23-026C-4146-1409A00DFCBC}"/>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5C423C00-0300-3AC6-FF93-9A34E5FE0752}"/>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425FF6A2-EF5A-59FC-AF92-68AB999C2DB5}"/>
              </a:ext>
            </a:extLst>
          </p:cNvPr>
          <p:cNvPicPr>
            <a:picLocks noChangeAspect="1"/>
          </p:cNvPicPr>
          <p:nvPr/>
        </p:nvPicPr>
        <p:blipFill>
          <a:blip r:embed="rId3"/>
          <a:stretch>
            <a:fillRect/>
          </a:stretch>
        </p:blipFill>
        <p:spPr>
          <a:xfrm>
            <a:off x="527869" y="5696607"/>
            <a:ext cx="1892276" cy="759727"/>
          </a:xfrm>
          <a:prstGeom prst="rect">
            <a:avLst/>
          </a:prstGeom>
        </p:spPr>
      </p:pic>
      <p:sp>
        <p:nvSpPr>
          <p:cNvPr id="2" name="ZoneTexte 1">
            <a:extLst>
              <a:ext uri="{FF2B5EF4-FFF2-40B4-BE49-F238E27FC236}">
                <a16:creationId xmlns:a16="http://schemas.microsoft.com/office/drawing/2014/main" id="{9893A781-8BEB-9DC5-C21F-82C0516AD6FB}"/>
              </a:ext>
            </a:extLst>
          </p:cNvPr>
          <p:cNvSpPr txBox="1"/>
          <p:nvPr/>
        </p:nvSpPr>
        <p:spPr>
          <a:xfrm>
            <a:off x="527869" y="401666"/>
            <a:ext cx="11030623" cy="495200"/>
          </a:xfrm>
          <a:prstGeom prst="rect">
            <a:avLst/>
          </a:prstGeom>
          <a:solidFill>
            <a:schemeClr val="bg1"/>
          </a:solidFill>
          <a:ln w="76200">
            <a:noFill/>
          </a:ln>
        </p:spPr>
        <p:txBody>
          <a:bodyPr wrap="square" rtlCol="0">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fr-FR" sz="24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Les deux indicateurs de gestion clé</a:t>
            </a:r>
            <a:endParaRPr kumimoji="0" lang="fr-FR"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7" name="ZoneTexte 6">
            <a:extLst>
              <a:ext uri="{FF2B5EF4-FFF2-40B4-BE49-F238E27FC236}">
                <a16:creationId xmlns:a16="http://schemas.microsoft.com/office/drawing/2014/main" id="{D8BDE27F-2D68-A1C3-9AE6-B5A1113E9A4A}"/>
              </a:ext>
            </a:extLst>
          </p:cNvPr>
          <p:cNvSpPr txBox="1"/>
          <p:nvPr/>
        </p:nvSpPr>
        <p:spPr>
          <a:xfrm>
            <a:off x="569909" y="1120459"/>
            <a:ext cx="10944292" cy="3308598"/>
          </a:xfrm>
          <a:prstGeom prst="rect">
            <a:avLst/>
          </a:prstGeom>
          <a:noFill/>
        </p:spPr>
        <p:txBody>
          <a:bodyPr wrap="square">
            <a:spAutoFit/>
          </a:bodyPr>
          <a:lstStyle/>
          <a:p>
            <a:pPr lvl="0">
              <a:lnSpc>
                <a:spcPct val="115000"/>
              </a:lnSpc>
              <a:spcAft>
                <a:spcPts val="800"/>
              </a:spcAft>
              <a:defRPr/>
            </a:pPr>
            <a:r>
              <a:rPr lang="fr-FR" sz="2000" kern="0" dirty="0">
                <a:solidFill>
                  <a:prstClr val="black"/>
                </a:solidFill>
                <a:ea typeface="Times New Roman" panose="02020603050405020304" pitchFamily="18" charset="0"/>
                <a:cs typeface="Times New Roman" panose="02020603050405020304" pitchFamily="18" charset="0"/>
              </a:rPr>
              <a:t>Les 2 premiers objectifs universels présentés donnent des objectifs clairs aux Producteurs</a:t>
            </a:r>
            <a:endParaRPr kumimoji="0" lang="fr-FR" sz="2000" b="1" i="0" u="none" strike="noStrike" kern="0" cap="none" spc="0" normalizeH="0" baseline="0" noProof="0" dirty="0">
              <a:ln>
                <a:noFill/>
              </a:ln>
              <a:solidFill>
                <a:srgbClr val="000000"/>
              </a:solidFill>
              <a:effectLst/>
              <a:uLnTx/>
              <a:uFillTx/>
              <a:latin typeface="Calibri" panose="020F0502020204030204"/>
              <a:ea typeface="Times New Roman" panose="02020603050405020304" pitchFamily="18" charset="0"/>
              <a:cs typeface="Times New Roman" panose="02020603050405020304" pitchFamily="18" charset="0"/>
            </a:endParaRPr>
          </a:p>
          <a:p>
            <a:pPr marL="457200" marR="0" lvl="0" indent="-457200" algn="l" defTabSz="914400" rtl="0" eaLnBrk="1" fontAlgn="auto" latinLnBrk="0" hangingPunct="1">
              <a:lnSpc>
                <a:spcPct val="115000"/>
              </a:lnSpc>
              <a:spcBef>
                <a:spcPts val="0"/>
              </a:spcBef>
              <a:spcAft>
                <a:spcPts val="800"/>
              </a:spcAft>
              <a:buClrTx/>
              <a:buSzTx/>
              <a:buFont typeface="+mj-lt"/>
              <a:buAutoNum type="arabicPeriod"/>
              <a:tabLst/>
              <a:defRPr/>
            </a:pPr>
            <a:r>
              <a:rPr kumimoji="0" lang="fr-FR" sz="2000" b="1" i="0" u="none" strike="noStrike" kern="0" cap="none" spc="0" normalizeH="0" baseline="0" noProof="0" dirty="0">
                <a:ln>
                  <a:noFill/>
                </a:ln>
                <a:solidFill>
                  <a:srgbClr val="000000"/>
                </a:solidFill>
                <a:effectLst/>
                <a:uLnTx/>
                <a:uFillTx/>
                <a:latin typeface="Calibri" panose="020F0502020204030204"/>
                <a:ea typeface="Times New Roman" panose="02020603050405020304" pitchFamily="18" charset="0"/>
                <a:cs typeface="Times New Roman" panose="02020603050405020304" pitchFamily="18" charset="0"/>
              </a:rPr>
              <a:t>Baisser le Facteur d’Emission des Achats et Ventes, à besoin satisfait équivalent </a:t>
            </a:r>
          </a:p>
          <a:p>
            <a:pPr marL="457200" marR="0" lvl="0" indent="-457200" algn="l" defTabSz="914400" rtl="0" eaLnBrk="1" fontAlgn="auto" latinLnBrk="0" hangingPunct="1">
              <a:lnSpc>
                <a:spcPct val="115000"/>
              </a:lnSpc>
              <a:spcBef>
                <a:spcPts val="0"/>
              </a:spcBef>
              <a:spcAft>
                <a:spcPts val="800"/>
              </a:spcAft>
              <a:buClrTx/>
              <a:buSzTx/>
              <a:buFont typeface="+mj-lt"/>
              <a:buAutoNum type="arabicPeriod"/>
              <a:tabLst/>
              <a:defRPr/>
            </a:pPr>
            <a:r>
              <a:rPr kumimoji="0" lang="fr-FR"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Augmenter le Rendement Carbone de l’Investissement et de l’Epargne</a:t>
            </a:r>
          </a:p>
          <a:p>
            <a:pPr marR="0" lvl="0" algn="l" defTabSz="914400" rtl="0" eaLnBrk="1" fontAlgn="auto" latinLnBrk="0" hangingPunct="1">
              <a:lnSpc>
                <a:spcPct val="100000"/>
              </a:lnSpc>
              <a:spcBef>
                <a:spcPts val="0"/>
              </a:spcBef>
              <a:spcAft>
                <a:spcPts val="800"/>
              </a:spcAft>
              <a:buClrTx/>
              <a:buSzTx/>
              <a:tabLst/>
              <a:defRPr/>
            </a:pPr>
            <a:endParaRPr lang="fr-FR" sz="2000" b="1" kern="0" dirty="0">
              <a:solidFill>
                <a:prstClr val="black"/>
              </a:solidFill>
              <a:latin typeface="Calibri" panose="020F0502020204030204"/>
              <a:ea typeface="Times New Roman" panose="02020603050405020304" pitchFamily="18" charset="0"/>
              <a:cs typeface="Times New Roman" panose="02020603050405020304" pitchFamily="18" charset="0"/>
            </a:endParaRPr>
          </a:p>
          <a:p>
            <a:pPr marR="0" lvl="0" algn="l" defTabSz="914400" rtl="0" eaLnBrk="1" fontAlgn="auto" latinLnBrk="0" hangingPunct="1">
              <a:lnSpc>
                <a:spcPct val="100000"/>
              </a:lnSpc>
              <a:spcBef>
                <a:spcPts val="0"/>
              </a:spcBef>
              <a:spcAft>
                <a:spcPts val="800"/>
              </a:spcAft>
              <a:buClrTx/>
              <a:buSzTx/>
              <a:tabLst/>
              <a:defRPr/>
            </a:pPr>
            <a:r>
              <a:rPr lang="fr-FR" sz="2000" b="1" kern="0" dirty="0">
                <a:solidFill>
                  <a:prstClr val="black"/>
                </a:solidFill>
                <a:latin typeface="Calibri" panose="020F0502020204030204"/>
                <a:ea typeface="Times New Roman" panose="02020603050405020304" pitchFamily="18" charset="0"/>
                <a:cs typeface="Times New Roman" panose="02020603050405020304" pitchFamily="18" charset="0"/>
              </a:rPr>
              <a:t>1. Facteur d’Emission et Contenu Carbone</a:t>
            </a:r>
          </a:p>
          <a:p>
            <a:pPr marR="0" lvl="0" algn="l" defTabSz="914400" rtl="0" eaLnBrk="1" fontAlgn="auto" latinLnBrk="0" hangingPunct="1">
              <a:lnSpc>
                <a:spcPct val="100000"/>
              </a:lnSpc>
              <a:spcBef>
                <a:spcPts val="0"/>
              </a:spcBef>
              <a:spcAft>
                <a:spcPts val="800"/>
              </a:spcAft>
              <a:buClrTx/>
              <a:buSzTx/>
              <a:tabLst/>
              <a:defRPr/>
            </a:pPr>
            <a:r>
              <a:rPr lang="fr-FR" sz="2000" kern="0" dirty="0">
                <a:solidFill>
                  <a:prstClr val="black"/>
                </a:solidFill>
                <a:latin typeface="Calibri" panose="020F0502020204030204"/>
                <a:ea typeface="Times New Roman" panose="02020603050405020304" pitchFamily="18" charset="0"/>
                <a:cs typeface="Times New Roman" panose="02020603050405020304" pitchFamily="18" charset="0"/>
              </a:rPr>
              <a:t>Le Facteur d’Emission d’une vente parle au producteur, son Contenu Carbone parle au Client, mais c’est la même chose : Contenu Carbone = Facteur d’Emission x Quantité </a:t>
            </a:r>
          </a:p>
          <a:p>
            <a:pPr marL="0" marR="0" lvl="0" indent="0" algn="l" defTabSz="914400" rtl="0" eaLnBrk="1" fontAlgn="auto" latinLnBrk="0" hangingPunct="1">
              <a:lnSpc>
                <a:spcPct val="100000"/>
              </a:lnSpc>
              <a:spcBef>
                <a:spcPts val="0"/>
              </a:spcBef>
              <a:spcAft>
                <a:spcPts val="800"/>
              </a:spcAft>
              <a:buClrTx/>
              <a:buSzTx/>
              <a:buFontTx/>
              <a:buNone/>
              <a:tabLst/>
              <a:defRPr/>
            </a:pPr>
            <a:r>
              <a:rPr lang="fr-FR" sz="2000" kern="0" dirty="0">
                <a:solidFill>
                  <a:prstClr val="black"/>
                </a:solidFill>
                <a:latin typeface="Calibri" panose="020F0502020204030204"/>
                <a:ea typeface="Times New Roman" panose="02020603050405020304" pitchFamily="18" charset="0"/>
                <a:cs typeface="Times New Roman" panose="02020603050405020304" pitchFamily="18" charset="0"/>
              </a:rPr>
              <a:t>Le Fournisseur travaille son Facteur d’Emission pour donner au Client le Contenu Carbone compétitif</a:t>
            </a:r>
            <a:endPar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632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9A668A6-4148-A4F6-5C3D-84AA812FE5C8}"/>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AF03332-3027-F62B-FE30-A410EE4E7B2A}"/>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Image 4" descr="Une image contenant Graphique, logo, clipart, graphisme&#10;&#10;Le contenu généré par l’IA peut être incorrect.">
            <a:extLst>
              <a:ext uri="{FF2B5EF4-FFF2-40B4-BE49-F238E27FC236}">
                <a16:creationId xmlns:a16="http://schemas.microsoft.com/office/drawing/2014/main" id="{1A921AD0-0510-2CAA-8E8D-F84D05C6E2A0}"/>
              </a:ext>
            </a:extLst>
          </p:cNvPr>
          <p:cNvPicPr>
            <a:picLocks noChangeAspect="1"/>
          </p:cNvPicPr>
          <p:nvPr/>
        </p:nvPicPr>
        <p:blipFill>
          <a:blip r:embed="rId3"/>
          <a:stretch>
            <a:fillRect/>
          </a:stretch>
        </p:blipFill>
        <p:spPr>
          <a:xfrm>
            <a:off x="279858" y="5459668"/>
            <a:ext cx="1926359" cy="1110998"/>
          </a:xfrm>
          <a:prstGeom prst="rect">
            <a:avLst/>
          </a:prstGeom>
        </p:spPr>
      </p:pic>
      <p:sp>
        <p:nvSpPr>
          <p:cNvPr id="2" name="ZoneTexte 1">
            <a:extLst>
              <a:ext uri="{FF2B5EF4-FFF2-40B4-BE49-F238E27FC236}">
                <a16:creationId xmlns:a16="http://schemas.microsoft.com/office/drawing/2014/main" id="{282B1516-E7D0-FD55-FF2F-334A42558684}"/>
              </a:ext>
            </a:extLst>
          </p:cNvPr>
          <p:cNvSpPr txBox="1"/>
          <p:nvPr/>
        </p:nvSpPr>
        <p:spPr>
          <a:xfrm>
            <a:off x="567547" y="337385"/>
            <a:ext cx="1046648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prstClr val="black"/>
                </a:solidFill>
                <a:latin typeface="Calibri" panose="020F0502020204030204"/>
              </a:rPr>
              <a:t>Le pilotage du Facteur d’émission par le producteur</a:t>
            </a:r>
            <a:endPar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ZoneTexte 5">
            <a:extLst>
              <a:ext uri="{FF2B5EF4-FFF2-40B4-BE49-F238E27FC236}">
                <a16:creationId xmlns:a16="http://schemas.microsoft.com/office/drawing/2014/main" id="{47852F05-B220-0C38-BF35-8E158D2ED93D}"/>
              </a:ext>
            </a:extLst>
          </p:cNvPr>
          <p:cNvSpPr txBox="1"/>
          <p:nvPr/>
        </p:nvSpPr>
        <p:spPr>
          <a:xfrm>
            <a:off x="567547" y="946195"/>
            <a:ext cx="10466481" cy="42165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Pourquoi un producteur voudrait-il baisser son Facteur d’Emission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prstClr val="black"/>
                </a:solidFill>
                <a:latin typeface="Calibri" panose="020F0502020204030204"/>
              </a:rPr>
              <a:t>Parce que son client ou les pouvoirs publics lui demandent ou risquent de le lui demander </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prstClr val="black"/>
                </a:solidFill>
                <a:latin typeface="Calibri" panose="020F0502020204030204"/>
              </a:rPr>
              <a:t>(risque/opportunité commerciale et réglementaire)  </a:t>
            </a: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prstClr val="black"/>
                </a:solidFill>
                <a:latin typeface="Calibri" panose="020F0502020204030204"/>
              </a:rPr>
              <a:t>Le Facteur d’émission est un élément de qualité de son offre face à la concurrence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lang="fr-FR" sz="2000" dirty="0">
              <a:solidFill>
                <a:prstClr val="black"/>
              </a:solidFill>
              <a:latin typeface="Calibri" panose="020F0502020204030204"/>
            </a:endParaRPr>
          </a:p>
          <a:p>
            <a:r>
              <a:rPr lang="fr-FR" sz="2000" dirty="0">
                <a:solidFill>
                  <a:prstClr val="black"/>
                </a:solidFill>
              </a:rPr>
              <a:t>Le Facteur d’Emission mesure la </a:t>
            </a:r>
            <a:r>
              <a:rPr lang="fr-FR" sz="2000" dirty="0">
                <a:solidFill>
                  <a:prstClr val="black"/>
                </a:solidFill>
                <a:highlight>
                  <a:srgbClr val="FFFF00"/>
                </a:highlight>
              </a:rPr>
              <a:t>Qualité Carbone </a:t>
            </a:r>
            <a:r>
              <a:rPr lang="fr-FR" sz="2000" dirty="0">
                <a:solidFill>
                  <a:prstClr val="black"/>
                </a:solidFill>
              </a:rPr>
              <a:t>de l’offre : une qualité universelle, d’importance croissante ET QUANTIFIABLE</a:t>
            </a:r>
          </a:p>
          <a:p>
            <a:pPr lvl="0"/>
            <a:r>
              <a:rPr lang="fr-FR" sz="2000" dirty="0">
                <a:solidFill>
                  <a:prstClr val="black"/>
                </a:solidFill>
              </a:rPr>
              <a:t>Le parallèle avec la Qualité est important </a:t>
            </a:r>
          </a:p>
          <a:p>
            <a:pPr lvl="0"/>
            <a:r>
              <a:rPr lang="fr-FR" sz="2000" dirty="0">
                <a:solidFill>
                  <a:prstClr val="black"/>
                </a:solidFill>
              </a:rPr>
              <a:t>Une entreprise investit dans la qualité pour deux raisons</a:t>
            </a:r>
          </a:p>
          <a:p>
            <a:pPr marL="800100" lvl="1" indent="-342900">
              <a:buFont typeface="Wingdings" panose="05000000000000000000" pitchFamily="2" charset="2"/>
              <a:buChar char="ü"/>
              <a:defRPr/>
            </a:pPr>
            <a:r>
              <a:rPr lang="fr-FR" sz="2000" dirty="0">
                <a:solidFill>
                  <a:prstClr val="black"/>
                </a:solidFill>
              </a:rPr>
              <a:t>A court terme, je vends plus ou plus cher</a:t>
            </a:r>
          </a:p>
          <a:p>
            <a:pPr marL="800100" lvl="1" indent="-342900">
              <a:buFont typeface="Wingdings" panose="05000000000000000000" pitchFamily="2" charset="2"/>
              <a:buChar char="ü"/>
              <a:defRPr/>
            </a:pPr>
            <a:r>
              <a:rPr lang="fr-FR" sz="2000" dirty="0">
                <a:solidFill>
                  <a:prstClr val="black"/>
                </a:solidFill>
              </a:rPr>
              <a:t>A long terme, la même chose + je risque d’être ‘hors marché’ (</a:t>
            </a:r>
            <a:r>
              <a:rPr lang="fr-FR" sz="2000" dirty="0">
                <a:solidFill>
                  <a:prstClr val="black"/>
                </a:solidFill>
                <a:highlight>
                  <a:srgbClr val="FFFF00"/>
                </a:highlight>
              </a:rPr>
              <a:t>un actif échoué</a:t>
            </a:r>
            <a:r>
              <a:rPr lang="fr-FR" sz="2000" dirty="0">
                <a:solidFill>
                  <a:prstClr val="black"/>
                </a:solidFill>
              </a:rPr>
              <a:t>…)</a:t>
            </a:r>
          </a:p>
          <a:p>
            <a:pPr lvl="0"/>
            <a:r>
              <a:rPr lang="fr-FR" sz="2000" dirty="0">
                <a:solidFill>
                  <a:prstClr val="black"/>
                </a:solidFill>
              </a:rPr>
              <a:t>L’arbitrage Qualité – Prix est bien connu des entreprises</a:t>
            </a:r>
            <a:endParaRPr lang="fr-FR" sz="2000"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prstClr val="black"/>
                </a:solidFill>
                <a:latin typeface="Calibri" panose="020F0502020204030204"/>
              </a:rPr>
              <a:t>‘Sur’ et ‘sous’ qualité : </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le gain sur la quantité vendue ou le prix doit compenser d’éventuels surcoûts</a:t>
            </a:r>
          </a:p>
        </p:txBody>
      </p:sp>
    </p:spTree>
    <p:extLst>
      <p:ext uri="{BB962C8B-B14F-4D97-AF65-F5344CB8AC3E}">
        <p14:creationId xmlns:p14="http://schemas.microsoft.com/office/powerpoint/2010/main" val="1291441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370349A-D742-4CD0-0A23-D07EA5958A46}"/>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524ED5BE-4C0B-DD41-B163-702A9F56614D}"/>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Image 4" descr="Une image contenant Graphique, logo, clipart, graphisme&#10;&#10;Le contenu généré par l’IA peut être incorrect.">
            <a:extLst>
              <a:ext uri="{FF2B5EF4-FFF2-40B4-BE49-F238E27FC236}">
                <a16:creationId xmlns:a16="http://schemas.microsoft.com/office/drawing/2014/main" id="{818BF880-65F4-C487-FD44-ED92FCCB1C44}"/>
              </a:ext>
            </a:extLst>
          </p:cNvPr>
          <p:cNvPicPr>
            <a:picLocks noChangeAspect="1"/>
          </p:cNvPicPr>
          <p:nvPr/>
        </p:nvPicPr>
        <p:blipFill>
          <a:blip r:embed="rId3"/>
          <a:stretch>
            <a:fillRect/>
          </a:stretch>
        </p:blipFill>
        <p:spPr>
          <a:xfrm>
            <a:off x="279858" y="5459668"/>
            <a:ext cx="1926359" cy="1110998"/>
          </a:xfrm>
          <a:prstGeom prst="rect">
            <a:avLst/>
          </a:prstGeom>
        </p:spPr>
      </p:pic>
      <p:sp>
        <p:nvSpPr>
          <p:cNvPr id="2" name="ZoneTexte 1">
            <a:extLst>
              <a:ext uri="{FF2B5EF4-FFF2-40B4-BE49-F238E27FC236}">
                <a16:creationId xmlns:a16="http://schemas.microsoft.com/office/drawing/2014/main" id="{6ACC6680-0307-430D-6B5D-163BBBDB369E}"/>
              </a:ext>
            </a:extLst>
          </p:cNvPr>
          <p:cNvSpPr txBox="1"/>
          <p:nvPr/>
        </p:nvSpPr>
        <p:spPr>
          <a:xfrm>
            <a:off x="567547" y="337385"/>
            <a:ext cx="1046648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Le pilotage du Facteur d’émission</a:t>
            </a:r>
          </a:p>
        </p:txBody>
      </p:sp>
      <p:sp>
        <p:nvSpPr>
          <p:cNvPr id="6" name="ZoneTexte 5">
            <a:extLst>
              <a:ext uri="{FF2B5EF4-FFF2-40B4-BE49-F238E27FC236}">
                <a16:creationId xmlns:a16="http://schemas.microsoft.com/office/drawing/2014/main" id="{3EF22D87-794E-A7F5-F271-FBC9322F540C}"/>
              </a:ext>
            </a:extLst>
          </p:cNvPr>
          <p:cNvSpPr txBox="1"/>
          <p:nvPr/>
        </p:nvSpPr>
        <p:spPr>
          <a:xfrm>
            <a:off x="567547" y="799050"/>
            <a:ext cx="10646991" cy="458587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prstClr val="black"/>
                </a:solidFill>
                <a:latin typeface="Calibri" panose="020F0502020204030204"/>
              </a:rPr>
              <a:t>Toute organisation a donc intérêt à suivre et piloter son Facteur d’Emission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prstClr val="black"/>
                </a:solidFill>
                <a:latin typeface="Calibri" panose="020F0502020204030204"/>
              </a:rPr>
              <a:t>Pour le faire baisser jusqu’à un coût fonction de sa demande, son positionnement et sa concurrence</a:t>
            </a: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a:t>
            </a:r>
            <a:r>
              <a:rPr lang="fr-FR" sz="2000" dirty="0">
                <a:solidFill>
                  <a:prstClr val="black"/>
                </a:solidFill>
                <a:latin typeface="Calibri" panose="020F0502020204030204"/>
              </a:rPr>
              <a:t>e pilotage passe par,</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La baisse du </a:t>
            </a:r>
            <a:r>
              <a:rPr lang="fr-FR" sz="2000" dirty="0">
                <a:solidFill>
                  <a:prstClr val="black"/>
                </a:solidFill>
                <a:latin typeface="Calibri" panose="020F0502020204030204"/>
              </a:rPr>
              <a:t>C</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ontenu</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fr-FR" sz="2000" dirty="0">
                <a:solidFill>
                  <a:prstClr val="black"/>
                </a:solidFill>
                <a:latin typeface="Calibri" panose="020F0502020204030204"/>
              </a:rPr>
              <a:t>C</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arbone</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fr-FR" sz="2000" dirty="0">
                <a:solidFill>
                  <a:prstClr val="black"/>
                </a:solidFill>
                <a:latin typeface="Calibri" panose="020F0502020204030204"/>
              </a:rPr>
              <a:t>P</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roduit</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des achats</a:t>
            </a:r>
            <a:r>
              <a:rPr lang="fr-FR" sz="2000" dirty="0">
                <a:solidFill>
                  <a:prstClr val="black"/>
                </a:solidFill>
                <a:latin typeface="Calibri" panose="020F0502020204030204"/>
              </a:rPr>
              <a:t> (</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message aux fournisseurs)</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Les changements de processus de production et</a:t>
            </a:r>
            <a:r>
              <a:rPr kumimoji="0" lang="fr-FR" sz="2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la contribution des investissements à la baisse du facteur d’émission </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La valorisation de sa Qualité </a:t>
            </a:r>
            <a:r>
              <a:rPr lang="fr-FR" sz="2000" dirty="0">
                <a:solidFill>
                  <a:prstClr val="black"/>
                </a:solidFill>
                <a:latin typeface="Calibri" panose="020F0502020204030204"/>
              </a:rPr>
              <a:t>C</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arbone</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auprès du client (surtout si lui-même la suit ou risque de la suivre </a:t>
            </a:r>
            <a:r>
              <a:rPr lang="fr-FR" sz="2000" dirty="0">
                <a:solidFill>
                  <a:prstClr val="black"/>
                </a:solidFill>
                <a:latin typeface="Calibri" panose="020F0502020204030204"/>
              </a:rPr>
              <a:t>quantitativement)</a:t>
            </a:r>
          </a:p>
          <a:p>
            <a:endParaRPr lang="fr-FR" sz="800" dirty="0">
              <a:solidFill>
                <a:prstClr val="black"/>
              </a:solidFill>
              <a:latin typeface="Calibri" panose="020F0502020204030204"/>
            </a:endParaRPr>
          </a:p>
          <a:p>
            <a:r>
              <a:rPr lang="fr-FR" sz="2000" dirty="0">
                <a:solidFill>
                  <a:prstClr val="black"/>
                </a:solidFill>
                <a:latin typeface="Calibri" panose="020F0502020204030204"/>
              </a:rPr>
              <a:t>Le pilotage passe aussi par le suivi de la </a:t>
            </a:r>
            <a:r>
              <a:rPr lang="fr-FR" sz="2000" b="1" dirty="0">
                <a:solidFill>
                  <a:prstClr val="black"/>
                </a:solidFill>
                <a:highlight>
                  <a:srgbClr val="FFFF00"/>
                </a:highlight>
                <a:latin typeface="Calibri" panose="020F0502020204030204"/>
              </a:rPr>
              <a:t>Compétitivité Carbone des ventes </a:t>
            </a:r>
          </a:p>
          <a:p>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Par rapport à une référence : le Facteur d’Emission de la moyenne des producteurs répondant au même </a:t>
            </a:r>
            <a:r>
              <a:rPr lang="fr-FR" sz="2000" dirty="0">
                <a:solidFill>
                  <a:prstClr val="black"/>
                </a:solidFill>
              </a:rPr>
              <a:t>besoin (‘qui sont mes concurrents ?’, la moyenne de branche est toujours disponible)</a:t>
            </a:r>
          </a:p>
          <a:p>
            <a:endParaRPr kumimoji="0" lang="fr-FR"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algn="ctr"/>
            <a:r>
              <a:rPr lang="fr-FR" sz="2000" b="1" dirty="0">
                <a:solidFill>
                  <a:prstClr val="black"/>
                </a:solidFill>
                <a:latin typeface="Calibri" panose="020F0502020204030204"/>
              </a:rPr>
              <a:t>Compétitivité Carbone des ventes </a:t>
            </a:r>
            <a:r>
              <a:rPr lang="fr-FR" sz="2000" dirty="0">
                <a:solidFill>
                  <a:prstClr val="black"/>
                </a:solidFill>
                <a:latin typeface="Calibri" panose="020F0502020204030204"/>
              </a:rPr>
              <a:t>= </a:t>
            </a:r>
            <a:r>
              <a:rPr lang="fr-FR" sz="2000" dirty="0">
                <a:solidFill>
                  <a:prstClr val="black"/>
                </a:solidFill>
              </a:rPr>
              <a:t>Quantité vendue x (FE de référence – FE du producteur)</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648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C16F7C8-4A9F-5D5B-1EA0-9F2014535371}"/>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DAE80EC8-DC42-45D8-3AA6-E60B12AF2586}"/>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B02D997E-1F2F-389E-DEA7-37B271330254}"/>
              </a:ext>
            </a:extLst>
          </p:cNvPr>
          <p:cNvPicPr>
            <a:picLocks noChangeAspect="1"/>
          </p:cNvPicPr>
          <p:nvPr/>
        </p:nvPicPr>
        <p:blipFill>
          <a:blip r:embed="rId3"/>
          <a:stretch>
            <a:fillRect/>
          </a:stretch>
        </p:blipFill>
        <p:spPr>
          <a:xfrm>
            <a:off x="527869" y="5696607"/>
            <a:ext cx="1892276" cy="759727"/>
          </a:xfrm>
          <a:prstGeom prst="rect">
            <a:avLst/>
          </a:prstGeom>
        </p:spPr>
      </p:pic>
      <p:sp>
        <p:nvSpPr>
          <p:cNvPr id="2" name="ZoneTexte 1">
            <a:extLst>
              <a:ext uri="{FF2B5EF4-FFF2-40B4-BE49-F238E27FC236}">
                <a16:creationId xmlns:a16="http://schemas.microsoft.com/office/drawing/2014/main" id="{6A8A8150-1246-635A-E899-FD02229A1DD1}"/>
              </a:ext>
            </a:extLst>
          </p:cNvPr>
          <p:cNvSpPr txBox="1"/>
          <p:nvPr/>
        </p:nvSpPr>
        <p:spPr>
          <a:xfrm>
            <a:off x="527869" y="401666"/>
            <a:ext cx="11030623" cy="495200"/>
          </a:xfrm>
          <a:prstGeom prst="rect">
            <a:avLst/>
          </a:prstGeom>
          <a:solidFill>
            <a:schemeClr val="bg1"/>
          </a:solidFill>
          <a:ln w="76200">
            <a:noFill/>
          </a:ln>
        </p:spPr>
        <p:txBody>
          <a:bodyPr wrap="square" rtlCol="0">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fr-FR" sz="24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Le suivi de la compétitivité Carbone</a:t>
            </a:r>
            <a:endParaRPr kumimoji="0" lang="fr-FR"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7" name="ZoneTexte 6">
            <a:extLst>
              <a:ext uri="{FF2B5EF4-FFF2-40B4-BE49-F238E27FC236}">
                <a16:creationId xmlns:a16="http://schemas.microsoft.com/office/drawing/2014/main" id="{57313943-9C9C-A61E-C62F-D9E039EAF9D7}"/>
              </a:ext>
            </a:extLst>
          </p:cNvPr>
          <p:cNvSpPr txBox="1"/>
          <p:nvPr/>
        </p:nvSpPr>
        <p:spPr>
          <a:xfrm>
            <a:off x="568509" y="1095584"/>
            <a:ext cx="10944292" cy="43191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fr-FR" sz="20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La Compétitivité Carbone d’un produit </a:t>
            </a: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est l’écart de son Facteur d’Emission </a:t>
            </a:r>
            <a:r>
              <a:rPr lang="fr-FR" sz="2000" kern="0" dirty="0">
                <a:solidFill>
                  <a:prstClr val="black"/>
                </a:solidFill>
                <a:latin typeface="Calibri" panose="020F0502020204030204"/>
                <a:ea typeface="Times New Roman" panose="02020603050405020304" pitchFamily="18" charset="0"/>
                <a:cs typeface="Times New Roman" panose="02020603050405020304" pitchFamily="18" charset="0"/>
              </a:rPr>
              <a:t>au</a:t>
            </a: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Facteur d’Emission de référence : celui de la moyenne des Facteurs des producteurs répondant à ce besoin</a:t>
            </a:r>
          </a:p>
          <a:p>
            <a:pPr lvl="0">
              <a:spcAft>
                <a:spcPts val="800"/>
              </a:spcAft>
              <a:defRPr/>
            </a:pPr>
            <a:r>
              <a:rPr kumimoji="0" lang="fr-FR"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La Compétitivité Carbone d’une production </a:t>
            </a:r>
            <a:r>
              <a:rPr kumimoji="0" lang="fr-FR"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est celle du produit </a:t>
            </a:r>
            <a:r>
              <a:rPr lang="fr-FR" sz="2000" kern="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x Quantité vendue</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fr-FR" sz="2000" i="0" u="none" strike="noStrike" kern="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Et on retrouve le résultat « macro » :</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fr-FR" sz="2000" b="1" i="0" u="none" strike="noStrike" kern="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Le Gain Carbone </a:t>
            </a:r>
            <a:r>
              <a:rPr kumimoji="0" lang="fr-FR" sz="2000" b="0" i="0" u="none" strike="noStrike" kern="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apporté à la Transition par la Production est </a:t>
            </a:r>
            <a:r>
              <a:rPr lang="fr-FR" sz="2000" kern="0" dirty="0">
                <a:solidFill>
                  <a:prstClr val="black"/>
                </a:solidFill>
                <a:latin typeface="Calibri" panose="020F0502020204030204" pitchFamily="34" charset="0"/>
                <a:ea typeface="Aptos" panose="020B0004020202020204" pitchFamily="34" charset="0"/>
                <a:cs typeface="Times New Roman" panose="02020603050405020304" pitchFamily="18" charset="0"/>
              </a:rPr>
              <a:t>l</a:t>
            </a:r>
            <a:r>
              <a:rPr kumimoji="0" lang="fr-FR" sz="2000" b="0" i="0" u="none" strike="noStrike" kern="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a variation de la Compétitivité Carbone d’une année sur l’autre </a:t>
            </a:r>
          </a:p>
          <a:p>
            <a:pPr marL="800100" marR="0" lvl="1" indent="-342900" algn="l" defTabSz="914400" rtl="0" eaLnBrk="1" fontAlgn="auto" latinLnBrk="0" hangingPunct="1">
              <a:lnSpc>
                <a:spcPct val="100000"/>
              </a:lnSpc>
              <a:spcBef>
                <a:spcPts val="0"/>
              </a:spcBef>
              <a:spcAft>
                <a:spcPts val="800"/>
              </a:spcAft>
              <a:buClrTx/>
              <a:buSzTx/>
              <a:buFont typeface="Wingdings" panose="05000000000000000000" pitchFamily="2" charset="2"/>
              <a:buChar char="ü"/>
              <a:tabLst/>
              <a:defRPr/>
            </a:pPr>
            <a:r>
              <a:rPr kumimoji="0" lang="fr-FR"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Il s’améliore si le producteur réduit son FE et/ou augmente ses ventes dans un domaine où elle a un avantage carbone</a:t>
            </a:r>
            <a:endParaRPr kumimoji="0" lang="fr-FR" sz="20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800100" marR="0" lvl="1" indent="-342900"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fr-FR"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Il se dégrade dans les deux autres cas</a:t>
            </a:r>
          </a:p>
          <a:p>
            <a:pPr>
              <a:spcAft>
                <a:spcPts val="800"/>
              </a:spcAft>
              <a:defRPr/>
            </a:pPr>
            <a:endParaRPr lang="fr-FR" sz="800" kern="0" dirty="0">
              <a:solidFill>
                <a:prstClr val="black"/>
              </a:solidFill>
              <a:latin typeface="Calibri" panose="020F0502020204030204" pitchFamily="34" charset="0"/>
              <a:ea typeface="Aptos" panose="020B0004020202020204" pitchFamily="34" charset="0"/>
              <a:cs typeface="Times New Roman" panose="02020603050405020304" pitchFamily="18" charset="0"/>
            </a:endParaRPr>
          </a:p>
          <a:p>
            <a:pPr>
              <a:spcAft>
                <a:spcPts val="800"/>
              </a:spcAft>
              <a:defRPr/>
            </a:pPr>
            <a:r>
              <a:rPr kumimoji="0" lang="fr-FR" sz="2000" b="0" i="0" u="none" strike="noStrike" kern="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C’est là que se noue le dialogue avec les financiers de l’entreprise (actionnaires et banquiers) et d’abord autour de la référence (le financier raisonne plus large que l’entreprise en ‘comparables’)</a:t>
            </a:r>
          </a:p>
        </p:txBody>
      </p:sp>
    </p:spTree>
    <p:extLst>
      <p:ext uri="{BB962C8B-B14F-4D97-AF65-F5344CB8AC3E}">
        <p14:creationId xmlns:p14="http://schemas.microsoft.com/office/powerpoint/2010/main" val="134501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656ABA5-3222-7E96-AB66-8AAC5F535E13}"/>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0D208247-BC28-32CC-C7D1-5DA1C6B6303B}"/>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02D69D38-13EA-8A73-06A8-FDA8153A8919}"/>
              </a:ext>
            </a:extLst>
          </p:cNvPr>
          <p:cNvPicPr>
            <a:picLocks noChangeAspect="1"/>
          </p:cNvPicPr>
          <p:nvPr/>
        </p:nvPicPr>
        <p:blipFill>
          <a:blip r:embed="rId3"/>
          <a:stretch>
            <a:fillRect/>
          </a:stretch>
        </p:blipFill>
        <p:spPr>
          <a:xfrm>
            <a:off x="527869" y="5696607"/>
            <a:ext cx="1892276" cy="759727"/>
          </a:xfrm>
          <a:prstGeom prst="rect">
            <a:avLst/>
          </a:prstGeom>
        </p:spPr>
      </p:pic>
      <p:sp>
        <p:nvSpPr>
          <p:cNvPr id="2" name="ZoneTexte 1">
            <a:extLst>
              <a:ext uri="{FF2B5EF4-FFF2-40B4-BE49-F238E27FC236}">
                <a16:creationId xmlns:a16="http://schemas.microsoft.com/office/drawing/2014/main" id="{278F31B6-96EC-BC10-1F78-6F485B4428AC}"/>
              </a:ext>
            </a:extLst>
          </p:cNvPr>
          <p:cNvSpPr txBox="1"/>
          <p:nvPr/>
        </p:nvSpPr>
        <p:spPr>
          <a:xfrm>
            <a:off x="676195" y="570535"/>
            <a:ext cx="10466481" cy="37856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La Comptabilité Carbone Cumulative </a:t>
            </a:r>
            <a:r>
              <a:rPr kumimoji="0" lang="fr-FR" sz="2400" i="0" u="none" strike="noStrike" kern="1200" cap="none" spc="0" normalizeH="0" baseline="0" noProof="0" dirty="0">
                <a:ln>
                  <a:noFill/>
                </a:ln>
                <a:solidFill>
                  <a:prstClr val="black"/>
                </a:solidFill>
                <a:effectLst/>
                <a:uLnTx/>
                <a:uFillTx/>
                <a:latin typeface="Calibri" panose="020F0502020204030204"/>
                <a:ea typeface="+mn-ea"/>
                <a:cs typeface="+mn-cs"/>
              </a:rPr>
              <a:t>(1/2)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Ces indicateurs sont bels et bons, encore faut-il les calculer et les partager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prstClr val="black"/>
                </a:solidFill>
                <a:latin typeface="Calibri" panose="020F0502020204030204"/>
              </a:rPr>
              <a:t>C’est ce que fait </a:t>
            </a:r>
            <a:r>
              <a:rPr lang="fr-FR" sz="2000" b="1" dirty="0">
                <a:solidFill>
                  <a:prstClr val="black"/>
                </a:solidFill>
                <a:highlight>
                  <a:srgbClr val="FFFF00"/>
                </a:highlight>
                <a:latin typeface="Calibri" panose="020F0502020204030204"/>
              </a:rPr>
              <a:t>la Comptabilité Carbone Cumulative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000"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Comme la comptabilité monétaire, elle a vocation universelle avec des principes généraux et des principes variant selon les pays et les tailles des organisations (</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cf</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IFRS et French GAP)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prstClr val="black"/>
                </a:solidFill>
                <a:latin typeface="Calibri" panose="020F0502020204030204"/>
              </a:rPr>
              <a:t>Comme en comptabilité monétaire, ces variantes sont </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compatibles parce qu’elles partagent </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Les mêmes données scientifiques Carbone</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fr-FR" sz="2000" dirty="0">
                <a:solidFill>
                  <a:prstClr val="black"/>
                </a:solidFill>
                <a:latin typeface="Calibri" panose="020F0502020204030204"/>
              </a:rPr>
              <a:t>Les principes comptables (GAP) déjà suivis par l’organisation </a:t>
            </a: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Des principes communs qu’on va voir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7578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138C72F-735E-5835-D6AE-B7A1F96BD5B7}"/>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120BDC64-5390-D539-420D-D389BC39CA11}"/>
              </a:ext>
            </a:extLst>
          </p:cNvPr>
          <p:cNvSpPr txBox="1"/>
          <p:nvPr/>
        </p:nvSpPr>
        <p:spPr>
          <a:xfrm>
            <a:off x="592374" y="1495966"/>
            <a:ext cx="11007251" cy="3128742"/>
          </a:xfrm>
          <a:prstGeom prst="rect">
            <a:avLst/>
          </a:prstGeom>
          <a:solidFill>
            <a:schemeClr val="bg1"/>
          </a:solidFill>
          <a:ln w="76200">
            <a:noFill/>
          </a:ln>
        </p:spPr>
        <p:txBody>
          <a:bodyPr wrap="square" rtlCol="0">
            <a:spAutoFit/>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lang="fr-FR" sz="2400" kern="0" dirty="0">
                <a:solidFill>
                  <a:prstClr val="black"/>
                </a:solidFill>
                <a:latin typeface="Calibri" panose="020F0502020204030204"/>
                <a:ea typeface="Times New Roman" panose="02020603050405020304" pitchFamily="18" charset="0"/>
                <a:cs typeface="Times New Roman" panose="02020603050405020304" pitchFamily="18" charset="0"/>
              </a:rPr>
              <a:t>Un</a:t>
            </a:r>
            <a:r>
              <a:rPr kumimoji="0" lang="fr-FR" sz="240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défi va vous accompagner tout au long de votre vie d’homme et de</a:t>
            </a:r>
            <a:r>
              <a:rPr kumimoji="0" lang="fr-FR" sz="2400" i="0" u="none" strike="noStrike" kern="0" cap="none" spc="0" normalizeH="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femme : </a:t>
            </a:r>
          </a:p>
          <a:p>
            <a:pPr marL="0" marR="0" lvl="0" indent="0" algn="ctr" defTabSz="914400" rtl="0" eaLnBrk="1" fontAlgn="auto" latinLnBrk="0" hangingPunct="1">
              <a:lnSpc>
                <a:spcPct val="115000"/>
              </a:lnSpc>
              <a:spcBef>
                <a:spcPts val="0"/>
              </a:spcBef>
              <a:spcAft>
                <a:spcPts val="800"/>
              </a:spcAft>
              <a:buClrTx/>
              <a:buSzTx/>
              <a:buFontTx/>
              <a:buNone/>
              <a:tabLst/>
              <a:defRPr/>
            </a:pPr>
            <a:r>
              <a:rPr kumimoji="0" lang="fr-FR" sz="2400" b="1" i="0" u="none" strike="noStrike" kern="0" cap="none" spc="0" normalizeH="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la Transition </a:t>
            </a:r>
            <a:r>
              <a:rPr kumimoji="0" lang="fr-FR" sz="2400" i="0" u="none" strike="noStrike" kern="0" cap="none" spc="0" normalizeH="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(environnementale, écologique, bas carbone… c’est la même)</a:t>
            </a:r>
          </a:p>
          <a:p>
            <a:pPr marL="0" marR="0" lvl="0" indent="0" algn="ctr" defTabSz="914400" rtl="0" eaLnBrk="1" fontAlgn="auto" latinLnBrk="0" hangingPunct="1">
              <a:lnSpc>
                <a:spcPct val="115000"/>
              </a:lnSpc>
              <a:spcBef>
                <a:spcPts val="0"/>
              </a:spcBef>
              <a:spcAft>
                <a:spcPts val="800"/>
              </a:spcAft>
              <a:buClrTx/>
              <a:buSzTx/>
              <a:buFontTx/>
              <a:buNone/>
              <a:tabLst/>
              <a:defRPr/>
            </a:pPr>
            <a:endParaRPr lang="fr-FR" sz="2400" kern="0" baseline="0" dirty="0">
              <a:solidFill>
                <a:prstClr val="black"/>
              </a:solidFill>
              <a:latin typeface="Calibri" panose="020F0502020204030204"/>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800"/>
              </a:spcAft>
              <a:buClrTx/>
              <a:buSzTx/>
              <a:buFontTx/>
              <a:buNone/>
              <a:tabLst/>
              <a:defRPr/>
            </a:pPr>
            <a:r>
              <a:rPr kumimoji="0" lang="fr-FR" sz="240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Les outils économiques,</a:t>
            </a:r>
            <a:r>
              <a:rPr kumimoji="0" lang="fr-FR" sz="2400" i="0" u="none" strike="noStrike" kern="0" cap="none" spc="0" normalizeH="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t>
            </a:r>
            <a:r>
              <a:rPr lang="fr-FR" sz="2400" kern="0" dirty="0">
                <a:solidFill>
                  <a:prstClr val="black"/>
                </a:solidFill>
                <a:latin typeface="Calibri" panose="020F0502020204030204"/>
                <a:ea typeface="Times New Roman" panose="02020603050405020304" pitchFamily="18" charset="0"/>
                <a:cs typeface="Times New Roman" panose="02020603050405020304" pitchFamily="18" charset="0"/>
              </a:rPr>
              <a:t>comptables, financiers et de gestion </a:t>
            </a:r>
            <a:r>
              <a:rPr kumimoji="0" lang="fr-FR" sz="2400" i="0" u="none" strike="noStrike" kern="0" cap="none" spc="0" normalizeH="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que vous avez apprenez</a:t>
            </a:r>
          </a:p>
          <a:p>
            <a:pPr marL="0" marR="0" lvl="0" indent="0" algn="ctr" defTabSz="914400" rtl="0" eaLnBrk="1" fontAlgn="auto" latinLnBrk="0" hangingPunct="1">
              <a:lnSpc>
                <a:spcPct val="115000"/>
              </a:lnSpc>
              <a:spcBef>
                <a:spcPts val="0"/>
              </a:spcBef>
              <a:spcAft>
                <a:spcPts val="800"/>
              </a:spcAft>
              <a:buClrTx/>
              <a:buSzTx/>
              <a:buFontTx/>
              <a:buNone/>
              <a:tabLst/>
              <a:defRPr/>
            </a:pPr>
            <a:r>
              <a:rPr kumimoji="0" lang="fr-FR" sz="2400" i="0" u="none" strike="noStrike" kern="0" cap="none" spc="0" normalizeH="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seront </a:t>
            </a:r>
            <a:r>
              <a:rPr kumimoji="0" lang="fr-FR" sz="2400" b="1" i="0" u="none" strike="noStrike" kern="0" cap="none" spc="0" normalizeH="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la clé pour relever ce défi </a:t>
            </a:r>
            <a:r>
              <a:rPr kumimoji="0" lang="fr-FR" sz="24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t>
            </a:r>
          </a:p>
          <a:p>
            <a:pPr marL="0" marR="0" lvl="0" indent="0" algn="ctr" defTabSz="914400" rtl="0" eaLnBrk="1" fontAlgn="auto" latinLnBrk="0" hangingPunct="1">
              <a:lnSpc>
                <a:spcPct val="115000"/>
              </a:lnSpc>
              <a:spcBef>
                <a:spcPts val="0"/>
              </a:spcBef>
              <a:spcAft>
                <a:spcPts val="800"/>
              </a:spcAft>
              <a:buClrTx/>
              <a:buSzTx/>
              <a:buFontTx/>
              <a:buNone/>
              <a:tabLst/>
              <a:defRPr/>
            </a:pPr>
            <a:r>
              <a:rPr lang="fr-FR" sz="2400" b="1" kern="0" dirty="0">
                <a:solidFill>
                  <a:prstClr val="black"/>
                </a:solidFill>
                <a:latin typeface="Calibri" panose="020F0502020204030204"/>
                <a:ea typeface="Aptos" panose="020B0004020202020204" pitchFamily="34" charset="0"/>
                <a:cs typeface="Times New Roman" panose="02020603050405020304" pitchFamily="18" charset="0"/>
              </a:rPr>
              <a:t>Mais c’est à votre génération de les adapter</a:t>
            </a:r>
            <a:endParaRPr kumimoji="0" lang="fr-FR" sz="2400" b="1"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endParaRPr>
          </a:p>
        </p:txBody>
      </p:sp>
      <p:sp>
        <p:nvSpPr>
          <p:cNvPr id="4" name="Espace réservé du numéro de diapositive 3">
            <a:extLst>
              <a:ext uri="{FF2B5EF4-FFF2-40B4-BE49-F238E27FC236}">
                <a16:creationId xmlns:a16="http://schemas.microsoft.com/office/drawing/2014/main" id="{7E36BA6E-63F5-8AC2-FF7C-E21C9CAB2FE8}"/>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FB8965F3-9FCE-E3F6-9F53-A8A08E3A10C6}"/>
              </a:ext>
            </a:extLst>
          </p:cNvPr>
          <p:cNvPicPr>
            <a:picLocks noChangeAspect="1"/>
          </p:cNvPicPr>
          <p:nvPr/>
        </p:nvPicPr>
        <p:blipFill>
          <a:blip r:embed="rId3"/>
          <a:stretch>
            <a:fillRect/>
          </a:stretch>
        </p:blipFill>
        <p:spPr>
          <a:xfrm>
            <a:off x="527869" y="5696607"/>
            <a:ext cx="1892276" cy="759727"/>
          </a:xfrm>
          <a:prstGeom prst="rect">
            <a:avLst/>
          </a:prstGeom>
        </p:spPr>
      </p:pic>
      <p:sp>
        <p:nvSpPr>
          <p:cNvPr id="2" name="ZoneTexte 1">
            <a:extLst>
              <a:ext uri="{FF2B5EF4-FFF2-40B4-BE49-F238E27FC236}">
                <a16:creationId xmlns:a16="http://schemas.microsoft.com/office/drawing/2014/main" id="{49AF17A4-EB09-64CE-BE0B-A66A357992FC}"/>
              </a:ext>
            </a:extLst>
          </p:cNvPr>
          <p:cNvSpPr txBox="1"/>
          <p:nvPr/>
        </p:nvSpPr>
        <p:spPr>
          <a:xfrm>
            <a:off x="527869" y="401666"/>
            <a:ext cx="11030623" cy="495200"/>
          </a:xfrm>
          <a:prstGeom prst="rect">
            <a:avLst/>
          </a:prstGeom>
          <a:solidFill>
            <a:schemeClr val="bg1"/>
          </a:solidFill>
          <a:ln w="76200">
            <a:noFill/>
          </a:ln>
        </p:spPr>
        <p:txBody>
          <a:bodyPr wrap="square" rtlCol="0">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lang="fr-FR" sz="2400" b="1" dirty="0">
                <a:solidFill>
                  <a:srgbClr val="000000"/>
                </a:solidFill>
                <a:latin typeface="Calibri" panose="020F0502020204030204" pitchFamily="34" charset="0"/>
                <a:cs typeface="Times New Roman" panose="02020603050405020304" pitchFamily="18" charset="0"/>
              </a:rPr>
              <a:t>Le message de ces deux heures</a:t>
            </a:r>
            <a:endParaRPr kumimoji="0" lang="fr-FR"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64230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1A16553-6875-DB70-2D30-6C5DAB1F0CD9}"/>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65B988BE-1608-C819-5F9C-5FE2903D4C75}"/>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4B0DD500-F383-FF56-0F16-3F90489FA999}"/>
              </a:ext>
            </a:extLst>
          </p:cNvPr>
          <p:cNvPicPr>
            <a:picLocks noChangeAspect="1"/>
          </p:cNvPicPr>
          <p:nvPr/>
        </p:nvPicPr>
        <p:blipFill>
          <a:blip r:embed="rId3"/>
          <a:stretch>
            <a:fillRect/>
          </a:stretch>
        </p:blipFill>
        <p:spPr>
          <a:xfrm>
            <a:off x="527869" y="5696607"/>
            <a:ext cx="1892276" cy="759727"/>
          </a:xfrm>
          <a:prstGeom prst="rect">
            <a:avLst/>
          </a:prstGeom>
        </p:spPr>
      </p:pic>
      <p:sp>
        <p:nvSpPr>
          <p:cNvPr id="2" name="ZoneTexte 1">
            <a:extLst>
              <a:ext uri="{FF2B5EF4-FFF2-40B4-BE49-F238E27FC236}">
                <a16:creationId xmlns:a16="http://schemas.microsoft.com/office/drawing/2014/main" id="{F280A8B9-D143-F5BB-56E9-C41DE529A090}"/>
              </a:ext>
            </a:extLst>
          </p:cNvPr>
          <p:cNvSpPr txBox="1"/>
          <p:nvPr/>
        </p:nvSpPr>
        <p:spPr>
          <a:xfrm>
            <a:off x="676195" y="581045"/>
            <a:ext cx="10466481" cy="45243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La Comptabilité Carbone Cumulative </a:t>
            </a:r>
            <a:r>
              <a:rPr kumimoji="0" lang="fr-FR" sz="2400" i="0" u="none" strike="noStrike" kern="1200" cap="none" spc="0" normalizeH="0" baseline="0" noProof="0" dirty="0">
                <a:ln>
                  <a:noFill/>
                </a:ln>
                <a:solidFill>
                  <a:prstClr val="black"/>
                </a:solidFill>
                <a:effectLst/>
                <a:uLnTx/>
                <a:uFillTx/>
                <a:latin typeface="Calibri" panose="020F0502020204030204"/>
                <a:ea typeface="+mn-ea"/>
                <a:cs typeface="+mn-cs"/>
              </a:rPr>
              <a:t>(2/2)</a:t>
            </a:r>
            <a:endPar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000" dirty="0">
              <a:solidFill>
                <a:prstClr val="black"/>
              </a:solidFill>
              <a:latin typeface="Calibri" panose="020F0502020204030204"/>
            </a:endParaRPr>
          </a:p>
          <a:p>
            <a:pPr lvl="0">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La Comptabilité Carbone Cumulative trace le Contenu Carbone des biens et services achetés et vendus </a:t>
            </a:r>
            <a:r>
              <a:rPr lang="fr-FR" sz="2000" dirty="0">
                <a:solidFill>
                  <a:prstClr val="black"/>
                </a:solidFill>
              </a:rPr>
              <a:t>en tonnes d’équivalent CO</a:t>
            </a:r>
            <a:r>
              <a:rPr lang="fr-FR" sz="2000" baseline="-25000" dirty="0">
                <a:solidFill>
                  <a:prstClr val="black"/>
                </a:solidFill>
              </a:rPr>
              <a:t>2 </a:t>
            </a: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lvl="0">
              <a:defRPr/>
            </a:pPr>
            <a:r>
              <a:rPr lang="fr-FR" sz="2000" dirty="0">
                <a:solidFill>
                  <a:prstClr val="black"/>
                </a:solidFill>
              </a:rPr>
              <a:t>(</a:t>
            </a:r>
            <a:r>
              <a:rPr lang="fr-FR" sz="2000" i="1" dirty="0">
                <a:solidFill>
                  <a:prstClr val="black"/>
                </a:solidFill>
              </a:rPr>
              <a:t>rappel : ‘</a:t>
            </a:r>
            <a:r>
              <a:rPr lang="fr-FR" sz="2000" i="1" kern="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le cumul de toutes les émissions vers l’atmosphère qui ont été nécessaires</a:t>
            </a:r>
            <a:r>
              <a:rPr lang="fr-FR" sz="2000" dirty="0">
                <a:solidFill>
                  <a:prstClr val="black"/>
                </a:solidFill>
              </a:rPr>
              <a:t>‘)</a:t>
            </a:r>
          </a:p>
          <a:p>
            <a:pPr marL="800100" lvl="1" indent="-342900">
              <a:buFont typeface="Wingdings" panose="05000000000000000000" pitchFamily="2" charset="2"/>
              <a:buChar char="ü"/>
              <a:defRPr/>
            </a:pPr>
            <a:r>
              <a:rPr lang="fr-FR" sz="2000" dirty="0">
                <a:solidFill>
                  <a:prstClr val="black"/>
                </a:solidFill>
                <a:latin typeface="Calibri" panose="020F0502020204030204"/>
              </a:rPr>
              <a:t>L</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es émissions directes de l’organisation (exemple, le gaz brulé dans son chauffage)</a:t>
            </a:r>
          </a:p>
          <a:p>
            <a:pPr marL="800100" lvl="1" indent="-342900">
              <a:buFont typeface="Wingdings" panose="05000000000000000000" pitchFamily="2" charset="2"/>
              <a:buChar char="ü"/>
              <a:defRPr/>
            </a:pPr>
            <a:r>
              <a:rPr lang="fr-FR" sz="2000" dirty="0">
                <a:solidFill>
                  <a:prstClr val="black"/>
                </a:solidFill>
                <a:latin typeface="Calibri" panose="020F0502020204030204"/>
              </a:rPr>
              <a:t>L</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e Contenu Carbone des biens et services achetés</a:t>
            </a:r>
          </a:p>
          <a:p>
            <a:pPr marL="800100" lvl="1" indent="-342900">
              <a:buFont typeface="Wingdings" panose="05000000000000000000" pitchFamily="2" charset="2"/>
              <a:buChar char="ü"/>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le Contenu Carbone des biens et services achetés et vendus dont elle mesure le Contenu </a:t>
            </a:r>
            <a:r>
              <a:rPr lang="fr-FR" sz="2000" dirty="0">
                <a:solidFill>
                  <a:prstClr val="black"/>
                </a:solidFill>
              </a:rPr>
              <a:t>Carbone</a:t>
            </a: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28650" lvl="1" indent="-171450">
              <a:buFont typeface="Wingdings" panose="05000000000000000000" pitchFamily="2" charset="2"/>
              <a:buChar char="ü"/>
            </a:pPr>
            <a:endParaRPr kumimoji="0" lang="fr-FR"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fr-FR" sz="800" dirty="0">
              <a:solidFill>
                <a:prstClr val="black"/>
              </a:solidFill>
            </a:endParaRPr>
          </a:p>
          <a:p>
            <a:r>
              <a:rPr lang="fr-FR" sz="2000" dirty="0">
                <a:solidFill>
                  <a:prstClr val="black"/>
                </a:solidFill>
              </a:rPr>
              <a:t>Donc elle ne compte PAS la valeur ajoutée (marge, salaires) ni les transferts financiers qui ne contiennent pas de carbone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(sauf pour leur contenu en émission : les ordinateurs de la banque, la voiture du leasing…)</a:t>
            </a:r>
            <a:endParaRPr lang="fr-FR" sz="2000" dirty="0">
              <a:solidFill>
                <a:prstClr val="black"/>
              </a:solidFill>
            </a:endParaRPr>
          </a:p>
          <a:p>
            <a:endParaRPr lang="fr-FR" sz="800" dirty="0">
              <a:solidFill>
                <a:prstClr val="black"/>
              </a:solidFill>
            </a:endParaRPr>
          </a:p>
          <a:p>
            <a:r>
              <a:rPr lang="fr-FR" sz="2000" dirty="0">
                <a:solidFill>
                  <a:prstClr val="black"/>
                </a:solidFill>
              </a:rPr>
              <a:t>Elle peut englober la comptabilité analytique, quand elle existe </a:t>
            </a:r>
          </a:p>
        </p:txBody>
      </p:sp>
    </p:spTree>
    <p:extLst>
      <p:ext uri="{BB962C8B-B14F-4D97-AF65-F5344CB8AC3E}">
        <p14:creationId xmlns:p14="http://schemas.microsoft.com/office/powerpoint/2010/main" val="256754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69F0D1-7681-478C-AAE5-941AAB48D2E7}"/>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5C3E8D35-E101-193F-CD24-4D7FCDC21325}"/>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D34EC399-3EAE-EE54-6AAB-0C15A2D88188}"/>
              </a:ext>
            </a:extLst>
          </p:cNvPr>
          <p:cNvPicPr>
            <a:picLocks noChangeAspect="1"/>
          </p:cNvPicPr>
          <p:nvPr/>
        </p:nvPicPr>
        <p:blipFill>
          <a:blip r:embed="rId3"/>
          <a:stretch>
            <a:fillRect/>
          </a:stretch>
        </p:blipFill>
        <p:spPr>
          <a:xfrm>
            <a:off x="527869" y="5696607"/>
            <a:ext cx="1892276" cy="759727"/>
          </a:xfrm>
          <a:prstGeom prst="rect">
            <a:avLst/>
          </a:prstGeom>
        </p:spPr>
      </p:pic>
      <p:sp>
        <p:nvSpPr>
          <p:cNvPr id="2" name="ZoneTexte 1">
            <a:extLst>
              <a:ext uri="{FF2B5EF4-FFF2-40B4-BE49-F238E27FC236}">
                <a16:creationId xmlns:a16="http://schemas.microsoft.com/office/drawing/2014/main" id="{F59920E3-F457-4C32-479F-92DB9BBA6873}"/>
              </a:ext>
            </a:extLst>
          </p:cNvPr>
          <p:cNvSpPr txBox="1"/>
          <p:nvPr/>
        </p:nvSpPr>
        <p:spPr>
          <a:xfrm>
            <a:off x="676195" y="570535"/>
            <a:ext cx="10466481" cy="507831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La Comptabilité Carbone Cumulative </a:t>
            </a:r>
            <a:r>
              <a:rPr kumimoji="0" lang="fr-FR" sz="2400" i="0" u="none" strike="noStrike" kern="1200" cap="none" spc="0" normalizeH="0" baseline="0" noProof="0" dirty="0">
                <a:ln>
                  <a:noFill/>
                </a:ln>
                <a:solidFill>
                  <a:prstClr val="black"/>
                </a:solidFill>
                <a:effectLst/>
                <a:uLnTx/>
                <a:uFillTx/>
                <a:latin typeface="Calibri" panose="020F0502020204030204"/>
                <a:ea typeface="+mn-ea"/>
                <a:cs typeface="+mn-cs"/>
              </a:rPr>
              <a:t>(3/3)</a:t>
            </a:r>
            <a:endParaRPr kumimoji="0" lang="fr-FR" sz="20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La comptabilité carbone produit le ou les Comptes Carbone de Production annuel(s) du producteur (on verra dans la présentation pratique si c’est un ou plusieurs, suivant la diversité de sa production et la finesse de son suivi analytique)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000"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Ce (ou ces) compte carbone est ‘auxiliaire’ par rapport aux comptes monétaire (général et analytique)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000"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En effet, la comptabilité carbone cumulative reprend toutes les opérations d’achat vente du Grand livre avec les choix d’affectation comptable du comptable monétaire et éventuellement les quantités indiquées sur les factures</a:t>
            </a:r>
          </a:p>
          <a:p>
            <a:pPr marL="800100" lvl="1" indent="-342900">
              <a:buFont typeface="Wingdings" panose="05000000000000000000" pitchFamily="2" charset="2"/>
              <a:buChar char="ü"/>
            </a:pPr>
            <a:r>
              <a:rPr lang="fr-FR" sz="2000" dirty="0">
                <a:solidFill>
                  <a:prstClr val="black"/>
                </a:solidFill>
                <a:latin typeface="Calibri" panose="020F0502020204030204"/>
              </a:rPr>
              <a:t>Simplicité</a:t>
            </a:r>
          </a:p>
          <a:p>
            <a:pPr marL="800100" lvl="1" indent="-342900">
              <a:buFont typeface="Wingdings" panose="05000000000000000000" pitchFamily="2" charset="2"/>
              <a:buChar char="ü"/>
            </a:pPr>
            <a:r>
              <a:rPr lang="fr-FR" sz="2000" dirty="0">
                <a:solidFill>
                  <a:prstClr val="black"/>
                </a:solidFill>
                <a:latin typeface="Calibri" panose="020F0502020204030204"/>
              </a:rPr>
              <a:t>Rigueur</a:t>
            </a:r>
          </a:p>
          <a:p>
            <a:pPr marL="800100" lvl="1" indent="-342900">
              <a:buFont typeface="Wingdings" panose="05000000000000000000" pitchFamily="2" charset="2"/>
              <a:buChar char="ü"/>
            </a:pPr>
            <a:r>
              <a:rPr lang="fr-FR" sz="2000" dirty="0" err="1">
                <a:solidFill>
                  <a:prstClr val="black"/>
                </a:solidFill>
                <a:latin typeface="Calibri" panose="020F0502020204030204"/>
              </a:rPr>
              <a:t>Auditabilité</a:t>
            </a:r>
            <a:endParaRPr lang="fr-FR" sz="2000"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732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7295283-21CC-70CA-8206-AADDE665A7F9}"/>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B8ACBEB0-20AC-0B4B-6186-37AE5ECA0882}"/>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87BDA606-306B-29E1-266D-A2A15D69BD20}"/>
              </a:ext>
            </a:extLst>
          </p:cNvPr>
          <p:cNvPicPr>
            <a:picLocks noChangeAspect="1"/>
          </p:cNvPicPr>
          <p:nvPr/>
        </p:nvPicPr>
        <p:blipFill>
          <a:blip r:embed="rId3"/>
          <a:stretch>
            <a:fillRect/>
          </a:stretch>
        </p:blipFill>
        <p:spPr>
          <a:xfrm>
            <a:off x="527869" y="5696607"/>
            <a:ext cx="1892276" cy="759727"/>
          </a:xfrm>
          <a:prstGeom prst="rect">
            <a:avLst/>
          </a:prstGeom>
        </p:spPr>
      </p:pic>
      <p:sp>
        <p:nvSpPr>
          <p:cNvPr id="2" name="ZoneTexte 1">
            <a:extLst>
              <a:ext uri="{FF2B5EF4-FFF2-40B4-BE49-F238E27FC236}">
                <a16:creationId xmlns:a16="http://schemas.microsoft.com/office/drawing/2014/main" id="{0F497D27-B69C-8D71-9EE4-751054ADCF09}"/>
              </a:ext>
            </a:extLst>
          </p:cNvPr>
          <p:cNvSpPr txBox="1"/>
          <p:nvPr/>
        </p:nvSpPr>
        <p:spPr>
          <a:xfrm>
            <a:off x="664584" y="401666"/>
            <a:ext cx="10466481" cy="44627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prstClr val="black"/>
                </a:solidFill>
                <a:latin typeface="Calibri" panose="020F0502020204030204"/>
              </a:rPr>
              <a:t>Parallèles avec la comptabilité monétaire de la même activité de production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1- Suivi de l’activité</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dirty="0">
                <a:solidFill>
                  <a:prstClr val="black"/>
                </a:solidFill>
                <a:latin typeface="Calibri" panose="020F0502020204030204"/>
              </a:rPr>
              <a:t>En comptabilité monétaire </a:t>
            </a:r>
            <a:r>
              <a:rPr lang="fr-FR" sz="2000" dirty="0">
                <a:solidFill>
                  <a:prstClr val="black"/>
                </a:solidFill>
                <a:latin typeface="Calibri" panose="020F0502020204030204"/>
              </a:rPr>
              <a:t>o</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n compte la Valeur monétaire de la production et des ventes </a:t>
            </a:r>
          </a:p>
          <a:p>
            <a:pPr marL="800100" lvl="1" indent="-342900">
              <a:buFont typeface="Wingdings" panose="05000000000000000000" pitchFamily="2" charset="2"/>
              <a:buChar char="ü"/>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Côté Charges, le cumul de la valeur des biens et services utilisés </a:t>
            </a:r>
            <a:r>
              <a:rPr lang="fr-FR" sz="2000" dirty="0">
                <a:solidFill>
                  <a:prstClr val="black"/>
                </a:solidFill>
                <a:latin typeface="Calibri" panose="020F0502020204030204"/>
              </a:rPr>
              <a:t>+</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la Valeur ajoutée + les flux de transfert</a:t>
            </a:r>
          </a:p>
          <a:p>
            <a:pPr marL="800100" lvl="1" indent="-342900">
              <a:buFont typeface="Wingdings" panose="05000000000000000000" pitchFamily="2" charset="2"/>
              <a:buChar char="ü"/>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Côté Produits, le prix unitaire x quantité vendue</a:t>
            </a:r>
          </a:p>
          <a:p>
            <a:endParaRPr kumimoji="0" lang="fr-FR"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r>
              <a:rPr lang="fr-FR" sz="2000" b="1" dirty="0">
                <a:solidFill>
                  <a:prstClr val="black"/>
                </a:solidFill>
                <a:latin typeface="Calibri" panose="020F0502020204030204"/>
              </a:rPr>
              <a:t>En comptabilité carbone </a:t>
            </a:r>
            <a:r>
              <a:rPr lang="fr-FR" sz="2000" dirty="0">
                <a:solidFill>
                  <a:prstClr val="black"/>
                </a:solidFill>
                <a:latin typeface="Calibri" panose="020F0502020204030204"/>
              </a:rPr>
              <a:t>on </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compte le Contenu Carbone de la même production et des mêmes ventes</a:t>
            </a:r>
          </a:p>
          <a:p>
            <a:pPr marL="800100" lvl="1" indent="-342900">
              <a:buFont typeface="Wingdings" panose="05000000000000000000" pitchFamily="2" charset="2"/>
              <a:buChar char="ü"/>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Côté Charges le cumul du Contenu Carbone des émissions ajoutées par l’entreprise (combustion de combustibles carbonés, parfois d’autres) et du Contenu Carbone des mêmes quantités de biens et services utilisés</a:t>
            </a:r>
          </a:p>
          <a:p>
            <a:pPr marL="800100" lvl="1" indent="-342900">
              <a:buFont typeface="Wingdings" panose="05000000000000000000" pitchFamily="2" charset="2"/>
              <a:buChar char="ü"/>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Côté Produits le facteur d’émission x quantité vendue</a:t>
            </a:r>
          </a:p>
        </p:txBody>
      </p:sp>
    </p:spTree>
    <p:extLst>
      <p:ext uri="{BB962C8B-B14F-4D97-AF65-F5344CB8AC3E}">
        <p14:creationId xmlns:p14="http://schemas.microsoft.com/office/powerpoint/2010/main" val="489197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A763216-8D6F-BF3A-4220-C7245A758EBC}"/>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6C1C23FD-45A9-2B7A-B5CA-B2946480FEA6}"/>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9E6184D0-1CC3-A785-583F-0E5526619F78}"/>
              </a:ext>
            </a:extLst>
          </p:cNvPr>
          <p:cNvPicPr>
            <a:picLocks noChangeAspect="1"/>
          </p:cNvPicPr>
          <p:nvPr/>
        </p:nvPicPr>
        <p:blipFill>
          <a:blip r:embed="rId3"/>
          <a:stretch>
            <a:fillRect/>
          </a:stretch>
        </p:blipFill>
        <p:spPr>
          <a:xfrm>
            <a:off x="527869" y="5696607"/>
            <a:ext cx="1892276" cy="759727"/>
          </a:xfrm>
          <a:prstGeom prst="rect">
            <a:avLst/>
          </a:prstGeom>
        </p:spPr>
      </p:pic>
      <p:sp>
        <p:nvSpPr>
          <p:cNvPr id="2" name="ZoneTexte 1">
            <a:extLst>
              <a:ext uri="{FF2B5EF4-FFF2-40B4-BE49-F238E27FC236}">
                <a16:creationId xmlns:a16="http://schemas.microsoft.com/office/drawing/2014/main" id="{A826FC72-7714-1273-BCB2-FED679D166F5}"/>
              </a:ext>
            </a:extLst>
          </p:cNvPr>
          <p:cNvSpPr txBox="1"/>
          <p:nvPr/>
        </p:nvSpPr>
        <p:spPr>
          <a:xfrm>
            <a:off x="664584" y="401666"/>
            <a:ext cx="10466481" cy="31700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2- Suivi de la performance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La signification du solde annuel (Produits – Charges) est très différente :</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En monétaire, c’est un indicateur de performance essentiel </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Le Producteur cherche à augmenter sa marge </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En carbone, le P</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roducteur</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répercute à ses clients TOUT le C</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ontenu</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C</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arbone</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de la production</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L’écart a la nature d’un écart entre </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budgeté</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et réalisé, puisque le Producteur indique le Contenu Carbone du Produit AVANT de savoir combien il contient exactement de carbone (on va voir comment il se débrouille</a:t>
            </a:r>
            <a:r>
              <a:rPr kumimoji="0" lang="fr-FR" sz="2000" b="0" i="0" u="none" strike="noStrike" kern="1200" cap="none" spc="0" normalizeH="0" noProof="0" dirty="0">
                <a:ln>
                  <a:noFill/>
                </a:ln>
                <a:solidFill>
                  <a:prstClr val="black"/>
                </a:solidFill>
                <a:effectLst/>
                <a:uLnTx/>
                <a:uFillTx/>
                <a:latin typeface="Calibri" panose="020F0502020204030204"/>
                <a:ea typeface="+mn-ea"/>
                <a:cs typeface="+mn-cs"/>
              </a:rPr>
              <a:t> dans le cas pratique)</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6" name="ZoneTexte 5">
            <a:extLst>
              <a:ext uri="{FF2B5EF4-FFF2-40B4-BE49-F238E27FC236}">
                <a16:creationId xmlns:a16="http://schemas.microsoft.com/office/drawing/2014/main" id="{988C93D3-6E93-E4FB-DDC6-9215B806CD97}"/>
              </a:ext>
            </a:extLst>
          </p:cNvPr>
          <p:cNvSpPr txBox="1"/>
          <p:nvPr/>
        </p:nvSpPr>
        <p:spPr>
          <a:xfrm>
            <a:off x="3852309" y="4041942"/>
            <a:ext cx="4487382" cy="369332"/>
          </a:xfrm>
          <a:prstGeom prst="rect">
            <a:avLst/>
          </a:prstGeom>
          <a:solidFill>
            <a:srgbClr val="FFC000"/>
          </a:solidFill>
          <a:ln w="28575">
            <a:solidFill>
              <a:schemeClr val="tx1"/>
            </a:solidFill>
          </a:ln>
        </p:spPr>
        <p:txBody>
          <a:bodyPr wrap="none" rtlCol="0">
            <a:spAutoFit/>
          </a:bodyPr>
          <a:lstStyle/>
          <a:p>
            <a:r>
              <a:rPr lang="fr-FR" dirty="0"/>
              <a:t>Vos remarques ou questions sur cette partie ?</a:t>
            </a:r>
          </a:p>
        </p:txBody>
      </p:sp>
    </p:spTree>
    <p:extLst>
      <p:ext uri="{BB962C8B-B14F-4D97-AF65-F5344CB8AC3E}">
        <p14:creationId xmlns:p14="http://schemas.microsoft.com/office/powerpoint/2010/main" val="281083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83B8BC1-D4DA-EB2D-C8D8-67E66779D764}"/>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3B3F3BE2-D283-D4F2-0291-4E094DF35C44}"/>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5E4A31BF-F3DB-059F-DAE6-01A2F0381F3A}"/>
              </a:ext>
            </a:extLst>
          </p:cNvPr>
          <p:cNvPicPr>
            <a:picLocks noChangeAspect="1"/>
          </p:cNvPicPr>
          <p:nvPr/>
        </p:nvPicPr>
        <p:blipFill>
          <a:blip r:embed="rId4"/>
          <a:stretch>
            <a:fillRect/>
          </a:stretch>
        </p:blipFill>
        <p:spPr>
          <a:xfrm>
            <a:off x="527869" y="5696607"/>
            <a:ext cx="1892276" cy="759727"/>
          </a:xfrm>
          <a:prstGeom prst="rect">
            <a:avLst/>
          </a:prstGeom>
        </p:spPr>
      </p:pic>
      <p:sp>
        <p:nvSpPr>
          <p:cNvPr id="6" name="ZoneTexte 5">
            <a:extLst>
              <a:ext uri="{FF2B5EF4-FFF2-40B4-BE49-F238E27FC236}">
                <a16:creationId xmlns:a16="http://schemas.microsoft.com/office/drawing/2014/main" id="{DB595C0B-1D92-5FC4-29BC-F00AF7E813C5}"/>
              </a:ext>
            </a:extLst>
          </p:cNvPr>
          <p:cNvSpPr txBox="1"/>
          <p:nvPr/>
        </p:nvSpPr>
        <p:spPr>
          <a:xfrm>
            <a:off x="611422" y="541079"/>
            <a:ext cx="10182701" cy="461665"/>
          </a:xfrm>
          <a:prstGeom prst="rect">
            <a:avLst/>
          </a:prstGeom>
          <a:solidFill>
            <a:schemeClr val="bg1"/>
          </a:solidFill>
          <a:ln w="76200">
            <a:noFill/>
          </a:ln>
        </p:spPr>
        <p:txBody>
          <a:bodyPr wrap="square" rtlCol="0">
            <a:spAutoFit/>
          </a:bodyPr>
          <a:lstStyle/>
          <a:p>
            <a:r>
              <a:rPr lang="fr-FR" sz="2400" b="1" dirty="0"/>
              <a:t>2.2 La tenue pratique d’un Compte carbone de production</a:t>
            </a:r>
          </a:p>
        </p:txBody>
      </p:sp>
      <p:sp>
        <p:nvSpPr>
          <p:cNvPr id="2" name="ZoneTexte 1">
            <a:extLst>
              <a:ext uri="{FF2B5EF4-FFF2-40B4-BE49-F238E27FC236}">
                <a16:creationId xmlns:a16="http://schemas.microsoft.com/office/drawing/2014/main" id="{167AC11C-E678-9CD3-8190-2CA5A1C973EB}"/>
              </a:ext>
            </a:extLst>
          </p:cNvPr>
          <p:cNvSpPr txBox="1"/>
          <p:nvPr/>
        </p:nvSpPr>
        <p:spPr>
          <a:xfrm>
            <a:off x="611421" y="1002744"/>
            <a:ext cx="10466481" cy="1938992"/>
          </a:xfrm>
          <a:prstGeom prst="rect">
            <a:avLst/>
          </a:prstGeom>
          <a:noFill/>
        </p:spPr>
        <p:txBody>
          <a:bodyPr wrap="square">
            <a:spAutoFit/>
          </a:bodyPr>
          <a:lstStyle/>
          <a:p>
            <a:r>
              <a:rPr lang="fr-FR" sz="2000" dirty="0"/>
              <a:t>La présentation s’appuie sur un calculateur-traducteur CSF</a:t>
            </a:r>
          </a:p>
          <a:p>
            <a:pPr marL="800100" lvl="1" indent="-342900">
              <a:buFont typeface="Wingdings" panose="05000000000000000000" pitchFamily="2" charset="2"/>
              <a:buChar char="ü"/>
            </a:pPr>
            <a:r>
              <a:rPr lang="fr-FR" sz="2000" dirty="0"/>
              <a:t>Un outil de formation et de simulation pour toute organisation </a:t>
            </a:r>
          </a:p>
          <a:p>
            <a:pPr marL="800100" lvl="1" indent="-342900">
              <a:buFont typeface="Wingdings" panose="05000000000000000000" pitchFamily="2" charset="2"/>
              <a:buChar char="ü"/>
            </a:pPr>
            <a:r>
              <a:rPr lang="fr-FR" sz="2000" dirty="0"/>
              <a:t>Un outil de production pour une petite organisation</a:t>
            </a:r>
          </a:p>
          <a:p>
            <a:endParaRPr lang="fr-FR" sz="2000" dirty="0"/>
          </a:p>
          <a:p>
            <a:r>
              <a:rPr lang="fr-FR" sz="2000" b="1" dirty="0"/>
              <a:t>1- Le Contenu Carbone de la Production</a:t>
            </a:r>
          </a:p>
          <a:p>
            <a:r>
              <a:rPr lang="fr-FR" sz="2000" dirty="0"/>
              <a:t>C’est la somme du Contenu des émissions directes et du Contenu des achats de biens et services</a:t>
            </a:r>
          </a:p>
        </p:txBody>
      </p:sp>
      <p:sp>
        <p:nvSpPr>
          <p:cNvPr id="7" name="ZoneTexte 6">
            <a:extLst>
              <a:ext uri="{FF2B5EF4-FFF2-40B4-BE49-F238E27FC236}">
                <a16:creationId xmlns:a16="http://schemas.microsoft.com/office/drawing/2014/main" id="{43FE43E9-C44A-797E-E3BE-E4B52CB609B1}"/>
              </a:ext>
            </a:extLst>
          </p:cNvPr>
          <p:cNvSpPr txBox="1"/>
          <p:nvPr/>
        </p:nvSpPr>
        <p:spPr>
          <a:xfrm>
            <a:off x="611421" y="3134231"/>
            <a:ext cx="10466481" cy="2369880"/>
          </a:xfrm>
          <a:prstGeom prst="rect">
            <a:avLst/>
          </a:prstGeom>
          <a:noFill/>
        </p:spPr>
        <p:txBody>
          <a:bodyPr wrap="square">
            <a:spAutoFit/>
          </a:bodyPr>
          <a:lstStyle/>
          <a:p>
            <a:pPr>
              <a:buNone/>
            </a:pPr>
            <a:r>
              <a:rPr lang="fr-FR" sz="2000" b="1" dirty="0"/>
              <a:t>1.1 Le Contenu Carbone des émissions directes</a:t>
            </a:r>
            <a:endParaRPr lang="fr-FR" sz="2000" dirty="0"/>
          </a:p>
          <a:p>
            <a:pPr>
              <a:buNone/>
            </a:pPr>
            <a:r>
              <a:rPr lang="fr-FR" sz="2000" dirty="0"/>
              <a:t>Les émissions directes sont principalement liées aux achats de combustible (chauffage, transport…) et intégrées automatiquement dans le Contenu Carbone des achats (la convention générale est d’inclure déjà dans le Contenu Carbone d’un litre d’essence acheté le contenu de sa combustion)</a:t>
            </a:r>
          </a:p>
          <a:p>
            <a:pPr>
              <a:buNone/>
            </a:pPr>
            <a:endParaRPr lang="fr-FR" sz="800" dirty="0"/>
          </a:p>
          <a:p>
            <a:pPr>
              <a:buNone/>
            </a:pPr>
            <a:r>
              <a:rPr lang="fr-FR" sz="2000" dirty="0"/>
              <a:t>Certaines branches (chimie, élevage) ont d’autres émissions directes</a:t>
            </a:r>
          </a:p>
          <a:p>
            <a:r>
              <a:rPr lang="fr-FR" sz="2000" dirty="0"/>
              <a:t>L’organisation doit les faire estimer par un expert (à saisir dans le calculateur) </a:t>
            </a:r>
            <a:endParaRPr lang="fr-FR" sz="2000" b="1" dirty="0"/>
          </a:p>
          <a:p>
            <a:pPr>
              <a:buNone/>
            </a:pPr>
            <a:endParaRPr lang="fr-FR" sz="2000" dirty="0"/>
          </a:p>
        </p:txBody>
      </p:sp>
    </p:spTree>
    <p:extLst>
      <p:ext uri="{BB962C8B-B14F-4D97-AF65-F5344CB8AC3E}">
        <p14:creationId xmlns:p14="http://schemas.microsoft.com/office/powerpoint/2010/main" val="414229381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8E98EF7-8EAB-F98B-2B0E-2CB411F87DAB}"/>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F9F42C83-C76D-4972-78EB-593E47FDCC00}"/>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Image 4" descr="Une image contenant Graphique, logo, clipart, graphisme&#10;&#10;Le contenu généré par l’IA peut être incorrect.">
            <a:extLst>
              <a:ext uri="{FF2B5EF4-FFF2-40B4-BE49-F238E27FC236}">
                <a16:creationId xmlns:a16="http://schemas.microsoft.com/office/drawing/2014/main" id="{06224969-68DD-8F87-1211-13390E91E7FB}"/>
              </a:ext>
            </a:extLst>
          </p:cNvPr>
          <p:cNvPicPr>
            <a:picLocks noChangeAspect="1"/>
          </p:cNvPicPr>
          <p:nvPr/>
        </p:nvPicPr>
        <p:blipFill>
          <a:blip r:embed="rId4"/>
          <a:stretch>
            <a:fillRect/>
          </a:stretch>
        </p:blipFill>
        <p:spPr>
          <a:xfrm>
            <a:off x="279858" y="5459668"/>
            <a:ext cx="1926359" cy="1110998"/>
          </a:xfrm>
          <a:prstGeom prst="rect">
            <a:avLst/>
          </a:prstGeom>
        </p:spPr>
      </p:pic>
      <p:sp>
        <p:nvSpPr>
          <p:cNvPr id="3" name="ZoneTexte 2">
            <a:extLst>
              <a:ext uri="{FF2B5EF4-FFF2-40B4-BE49-F238E27FC236}">
                <a16:creationId xmlns:a16="http://schemas.microsoft.com/office/drawing/2014/main" id="{C399835D-EC72-7B70-03AC-D8C318AAD7DF}"/>
              </a:ext>
            </a:extLst>
          </p:cNvPr>
          <p:cNvSpPr txBox="1"/>
          <p:nvPr/>
        </p:nvSpPr>
        <p:spPr>
          <a:xfrm>
            <a:off x="727036" y="1188727"/>
            <a:ext cx="10426517" cy="3785652"/>
          </a:xfrm>
          <a:prstGeom prst="rect">
            <a:avLst/>
          </a:prstGeom>
          <a:noFill/>
        </p:spPr>
        <p:txBody>
          <a:bodyPr wrap="square">
            <a:spAutoFit/>
          </a:bodyPr>
          <a:lstStyle/>
          <a:p>
            <a:pPr>
              <a:buNone/>
            </a:pPr>
            <a:r>
              <a:rPr lang="fr-FR" sz="2000" b="1" dirty="0"/>
              <a:t>Cas standard</a:t>
            </a:r>
          </a:p>
          <a:p>
            <a:pPr>
              <a:buNone/>
            </a:pPr>
            <a:r>
              <a:rPr lang="fr-FR" sz="2000" dirty="0"/>
              <a:t>L’entreprise tient un compte par branche d’activité significative (au sens de la nomenclature d’activité INSEE et internationale en 63 branches ou NACE 63) : donc un seul compte en général.</a:t>
            </a:r>
          </a:p>
          <a:p>
            <a:pPr>
              <a:buNone/>
            </a:pPr>
            <a:endParaRPr lang="fr-FR" sz="2000" i="1" dirty="0"/>
          </a:p>
          <a:p>
            <a:pPr>
              <a:buNone/>
            </a:pPr>
            <a:r>
              <a:rPr lang="fr-FR" sz="2000" i="1" dirty="0"/>
              <a:t>Attention, la NACE distingue activités commerciales et de production. Si l’entreprise a une activité commerciale accessoire significative (revente de biens en l’état, comme les bouteilles de boisson d’un restaurateur) elle en tient un compte carbone séparé.</a:t>
            </a:r>
            <a:endParaRPr lang="fr-FR" sz="2000" dirty="0"/>
          </a:p>
          <a:p>
            <a:pPr>
              <a:buNone/>
            </a:pPr>
            <a:endParaRPr lang="fr-FR" sz="2000" dirty="0"/>
          </a:p>
          <a:p>
            <a:r>
              <a:rPr lang="fr-FR" sz="2000" b="1" dirty="0"/>
              <a:t>Suivi plus fin</a:t>
            </a:r>
          </a:p>
          <a:p>
            <a:r>
              <a:rPr lang="fr-FR" sz="2000" dirty="0"/>
              <a:t>L’entreprise peut créer d’autres comptes si elle le souhaite en respectant les mêmes périmètres de comptes analytiques pour les calculs des prix de revient et les calculs des Contenus Carbone.</a:t>
            </a:r>
          </a:p>
          <a:p>
            <a:pPr>
              <a:buNone/>
            </a:pPr>
            <a:r>
              <a:rPr lang="fr-FR" sz="2000" dirty="0"/>
              <a:t>(Il  faut mettre en balance l’amélioration de l’information avec la complexité)</a:t>
            </a:r>
          </a:p>
        </p:txBody>
      </p:sp>
      <p:sp>
        <p:nvSpPr>
          <p:cNvPr id="2" name="ZoneTexte 1">
            <a:extLst>
              <a:ext uri="{FF2B5EF4-FFF2-40B4-BE49-F238E27FC236}">
                <a16:creationId xmlns:a16="http://schemas.microsoft.com/office/drawing/2014/main" id="{6985F1FB-B35D-F228-F308-07052A62596A}"/>
              </a:ext>
            </a:extLst>
          </p:cNvPr>
          <p:cNvSpPr txBox="1"/>
          <p:nvPr/>
        </p:nvSpPr>
        <p:spPr>
          <a:xfrm>
            <a:off x="727036" y="456332"/>
            <a:ext cx="10182701" cy="461665"/>
          </a:xfrm>
          <a:prstGeom prst="rect">
            <a:avLst/>
          </a:prstGeom>
          <a:solidFill>
            <a:schemeClr val="bg1"/>
          </a:solidFill>
          <a:ln w="76200">
            <a:noFill/>
          </a:ln>
        </p:spPr>
        <p:txBody>
          <a:bodyPr wrap="square" rtlCol="0">
            <a:spAutoFit/>
          </a:bodyPr>
          <a:lstStyle/>
          <a:p>
            <a:r>
              <a:rPr lang="fr-FR" sz="2400" b="1" dirty="0"/>
              <a:t>Combien de Compte(s) carbone de production annuels tenir</a:t>
            </a:r>
          </a:p>
        </p:txBody>
      </p:sp>
    </p:spTree>
    <p:extLst>
      <p:ext uri="{BB962C8B-B14F-4D97-AF65-F5344CB8AC3E}">
        <p14:creationId xmlns:p14="http://schemas.microsoft.com/office/powerpoint/2010/main" val="303973382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6E0D4B6-C35C-C511-6700-69B53D61EB2E}"/>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994E109C-57FE-ABEC-E60A-1EF0098A57A7}"/>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Image 4" descr="Une image contenant Graphique, logo, clipart, graphisme&#10;&#10;Le contenu généré par l’IA peut être incorrect.">
            <a:extLst>
              <a:ext uri="{FF2B5EF4-FFF2-40B4-BE49-F238E27FC236}">
                <a16:creationId xmlns:a16="http://schemas.microsoft.com/office/drawing/2014/main" id="{518356A9-E578-0DE1-A4C8-6C140E591294}"/>
              </a:ext>
            </a:extLst>
          </p:cNvPr>
          <p:cNvPicPr>
            <a:picLocks noChangeAspect="1"/>
          </p:cNvPicPr>
          <p:nvPr/>
        </p:nvPicPr>
        <p:blipFill>
          <a:blip r:embed="rId4"/>
          <a:stretch>
            <a:fillRect/>
          </a:stretch>
        </p:blipFill>
        <p:spPr>
          <a:xfrm>
            <a:off x="279858" y="5459668"/>
            <a:ext cx="1926359" cy="1110998"/>
          </a:xfrm>
          <a:prstGeom prst="rect">
            <a:avLst/>
          </a:prstGeom>
        </p:spPr>
      </p:pic>
      <p:sp>
        <p:nvSpPr>
          <p:cNvPr id="3" name="ZoneTexte 2">
            <a:extLst>
              <a:ext uri="{FF2B5EF4-FFF2-40B4-BE49-F238E27FC236}">
                <a16:creationId xmlns:a16="http://schemas.microsoft.com/office/drawing/2014/main" id="{B8FCCB71-B288-0456-5CF5-65F747091466}"/>
              </a:ext>
            </a:extLst>
          </p:cNvPr>
          <p:cNvSpPr txBox="1"/>
          <p:nvPr/>
        </p:nvSpPr>
        <p:spPr>
          <a:xfrm>
            <a:off x="567547" y="287334"/>
            <a:ext cx="10466481" cy="461665"/>
          </a:xfrm>
          <a:prstGeom prst="rect">
            <a:avLst/>
          </a:prstGeom>
          <a:noFill/>
        </p:spPr>
        <p:txBody>
          <a:bodyPr wrap="square">
            <a:spAutoFit/>
          </a:bodyPr>
          <a:lstStyle/>
          <a:p>
            <a:pPr lvl="0">
              <a:defRPr/>
            </a:pPr>
            <a:r>
              <a:rPr lang="fr-FR" sz="2400" b="1" dirty="0">
                <a:solidFill>
                  <a:prstClr val="black"/>
                </a:solidFill>
                <a:latin typeface="Calibri" panose="020F0502020204030204"/>
              </a:rPr>
              <a:t>Classement des factures d’achat </a:t>
            </a:r>
          </a:p>
        </p:txBody>
      </p:sp>
      <p:sp>
        <p:nvSpPr>
          <p:cNvPr id="2" name="ZoneTexte 1">
            <a:extLst>
              <a:ext uri="{FF2B5EF4-FFF2-40B4-BE49-F238E27FC236}">
                <a16:creationId xmlns:a16="http://schemas.microsoft.com/office/drawing/2014/main" id="{B60BB657-7B7B-9304-32AE-BB7494AB8B82}"/>
              </a:ext>
            </a:extLst>
          </p:cNvPr>
          <p:cNvSpPr txBox="1"/>
          <p:nvPr/>
        </p:nvSpPr>
        <p:spPr>
          <a:xfrm>
            <a:off x="567547" y="903731"/>
            <a:ext cx="10466481" cy="4585871"/>
          </a:xfrm>
          <a:prstGeom prst="rect">
            <a:avLst/>
          </a:prstGeom>
          <a:noFill/>
        </p:spPr>
        <p:txBody>
          <a:bodyPr wrap="square">
            <a:spAutoFit/>
          </a:bodyPr>
          <a:lstStyle/>
          <a:p>
            <a:pPr>
              <a:defRPr/>
            </a:pPr>
            <a:r>
              <a:rPr lang="fr-FR" sz="2000" dirty="0">
                <a:solidFill>
                  <a:prstClr val="black"/>
                </a:solidFill>
                <a:latin typeface="Calibri" panose="020F0502020204030204"/>
              </a:rPr>
              <a:t>A partir du Grand livre, le classement se fait,</a:t>
            </a:r>
          </a:p>
          <a:p>
            <a:pPr>
              <a:defRPr/>
            </a:pPr>
            <a:endParaRPr lang="fr-FR" sz="800" dirty="0">
              <a:solidFill>
                <a:prstClr val="black"/>
              </a:solidFill>
              <a:latin typeface="Calibri" panose="020F0502020204030204"/>
            </a:endParaRPr>
          </a:p>
          <a:p>
            <a:pPr marL="342900" indent="-342900">
              <a:buFont typeface="Wingdings" panose="05000000000000000000" pitchFamily="2" charset="2"/>
              <a:buChar char="ü"/>
              <a:defRPr/>
            </a:pPr>
            <a:r>
              <a:rPr lang="fr-FR" sz="2000" dirty="0">
                <a:solidFill>
                  <a:prstClr val="black"/>
                </a:solidFill>
                <a:latin typeface="Calibri" panose="020F0502020204030204"/>
              </a:rPr>
              <a:t>En respectant le classement par exercice du compte monétaire, y compris les immobilisations des dotations aux amortissements</a:t>
            </a:r>
          </a:p>
          <a:p>
            <a:pPr marL="342900" indent="-342900">
              <a:buFontTx/>
              <a:buChar char="-"/>
              <a:defRPr/>
            </a:pPr>
            <a:endParaRPr lang="fr-FR" sz="800" dirty="0">
              <a:solidFill>
                <a:prstClr val="black"/>
              </a:solidFill>
              <a:latin typeface="Calibri" panose="020F0502020204030204"/>
            </a:endParaRPr>
          </a:p>
          <a:p>
            <a:pPr marL="342900" indent="-342900">
              <a:buFont typeface="Wingdings" panose="05000000000000000000" pitchFamily="2" charset="2"/>
              <a:buChar char="ü"/>
              <a:defRPr/>
            </a:pPr>
            <a:r>
              <a:rPr lang="fr-FR" sz="2000" dirty="0">
                <a:solidFill>
                  <a:prstClr val="black"/>
                </a:solidFill>
                <a:latin typeface="Calibri" panose="020F0502020204030204"/>
              </a:rPr>
              <a:t>En classant les factures selon les catégories d’achat</a:t>
            </a:r>
          </a:p>
          <a:p>
            <a:pPr marL="1257300" lvl="2" indent="-342900">
              <a:buFont typeface="Arial" panose="020B0604020202020204" pitchFamily="34" charset="0"/>
              <a:buChar char="•"/>
              <a:defRPr/>
            </a:pPr>
            <a:r>
              <a:rPr lang="fr-FR" sz="2000" dirty="0">
                <a:solidFill>
                  <a:prstClr val="black"/>
                </a:solidFill>
                <a:latin typeface="Calibri" panose="020F0502020204030204"/>
              </a:rPr>
              <a:t>En respectant la nomenclature </a:t>
            </a:r>
            <a:r>
              <a:rPr lang="fr-FR" sz="2000" dirty="0" err="1">
                <a:solidFill>
                  <a:prstClr val="black"/>
                </a:solidFill>
                <a:latin typeface="Calibri" panose="020F0502020204030204"/>
              </a:rPr>
              <a:t>Nace</a:t>
            </a:r>
            <a:r>
              <a:rPr lang="fr-FR" sz="2000" dirty="0">
                <a:solidFill>
                  <a:prstClr val="black"/>
                </a:solidFill>
                <a:latin typeface="Calibri" panose="020F0502020204030204"/>
              </a:rPr>
              <a:t> 63 </a:t>
            </a:r>
          </a:p>
          <a:p>
            <a:pPr lvl="1">
              <a:defRPr/>
            </a:pPr>
            <a:r>
              <a:rPr lang="fr-FR" sz="2000" dirty="0">
                <a:solidFill>
                  <a:prstClr val="black"/>
                </a:solidFill>
                <a:latin typeface="Calibri" panose="020F0502020204030204"/>
              </a:rPr>
              <a:t>		Enrichissements recommandés repris dans le calculateur</a:t>
            </a:r>
          </a:p>
          <a:p>
            <a:pPr lvl="1">
              <a:defRPr/>
            </a:pPr>
            <a:r>
              <a:rPr lang="fr-FR" sz="2000" dirty="0">
                <a:solidFill>
                  <a:prstClr val="black"/>
                </a:solidFill>
                <a:latin typeface="Calibri" panose="020F0502020204030204"/>
              </a:rPr>
              <a:t>		(énergie, produits agricoles et IAA)</a:t>
            </a:r>
          </a:p>
          <a:p>
            <a:pPr marL="1257300" lvl="2" indent="-342900">
              <a:buFont typeface="Arial" panose="020B0604020202020204" pitchFamily="34" charset="0"/>
              <a:buChar char="•"/>
              <a:defRPr/>
            </a:pPr>
            <a:r>
              <a:rPr lang="fr-FR" sz="2000" dirty="0">
                <a:solidFill>
                  <a:prstClr val="black"/>
                </a:solidFill>
                <a:latin typeface="Calibri" panose="020F0502020204030204"/>
              </a:rPr>
              <a:t>Possibilité d’affiner en fonction des comptes analytiques</a:t>
            </a:r>
          </a:p>
          <a:p>
            <a:pPr marL="1257300" lvl="2" indent="-342900">
              <a:buFont typeface="Arial" panose="020B0604020202020204" pitchFamily="34" charset="0"/>
              <a:buChar char="•"/>
              <a:defRPr/>
            </a:pPr>
            <a:r>
              <a:rPr lang="fr-FR" sz="2000" dirty="0">
                <a:solidFill>
                  <a:prstClr val="black"/>
                </a:solidFill>
              </a:rPr>
              <a:t>Possibilité de simplifier avec des regroupements de branches (calculateur CSF)</a:t>
            </a:r>
          </a:p>
          <a:p>
            <a:pPr lvl="0">
              <a:defRPr/>
            </a:pPr>
            <a:endParaRPr lang="fr-FR" sz="800" i="1" dirty="0">
              <a:solidFill>
                <a:prstClr val="black"/>
              </a:solidFill>
            </a:endParaRPr>
          </a:p>
          <a:p>
            <a:pPr lvl="0">
              <a:defRPr/>
            </a:pPr>
            <a:r>
              <a:rPr lang="fr-FR" sz="2000" i="1" dirty="0">
                <a:solidFill>
                  <a:prstClr val="black"/>
                </a:solidFill>
              </a:rPr>
              <a:t>Pour une activité commerciale, les factures d’achat des produits revendus ne sont pas prises en compte</a:t>
            </a:r>
          </a:p>
          <a:p>
            <a:pPr lvl="0">
              <a:defRPr/>
            </a:pPr>
            <a:endParaRPr lang="fr-FR" sz="800" dirty="0">
              <a:solidFill>
                <a:prstClr val="black"/>
              </a:solidFill>
            </a:endParaRPr>
          </a:p>
          <a:p>
            <a:pPr marL="342900" lvl="0" indent="-342900">
              <a:buFont typeface="Wingdings" panose="05000000000000000000" pitchFamily="2" charset="2"/>
              <a:buChar char="ü"/>
              <a:defRPr/>
            </a:pPr>
            <a:r>
              <a:rPr lang="fr-FR" sz="2000" dirty="0">
                <a:solidFill>
                  <a:prstClr val="black"/>
                </a:solidFill>
              </a:rPr>
              <a:t>En distinguant les factures avec contenu carbone du fournisseur et les factures sans</a:t>
            </a: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990684"/>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476C379-A1FC-7333-0E2C-9686183B248D}"/>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D2B0F074-9144-DA91-3142-7DDDBB662900}"/>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Image 4" descr="Une image contenant Graphique, logo, clipart, graphisme&#10;&#10;Le contenu généré par l’IA peut être incorrect.">
            <a:extLst>
              <a:ext uri="{FF2B5EF4-FFF2-40B4-BE49-F238E27FC236}">
                <a16:creationId xmlns:a16="http://schemas.microsoft.com/office/drawing/2014/main" id="{ECFA72DC-4F67-894D-3163-D18848301609}"/>
              </a:ext>
            </a:extLst>
          </p:cNvPr>
          <p:cNvPicPr>
            <a:picLocks noChangeAspect="1"/>
          </p:cNvPicPr>
          <p:nvPr/>
        </p:nvPicPr>
        <p:blipFill>
          <a:blip r:embed="rId4"/>
          <a:stretch>
            <a:fillRect/>
          </a:stretch>
        </p:blipFill>
        <p:spPr>
          <a:xfrm>
            <a:off x="279858" y="5459668"/>
            <a:ext cx="1926359" cy="1110998"/>
          </a:xfrm>
          <a:prstGeom prst="rect">
            <a:avLst/>
          </a:prstGeom>
        </p:spPr>
      </p:pic>
      <p:sp>
        <p:nvSpPr>
          <p:cNvPr id="3" name="ZoneTexte 2">
            <a:extLst>
              <a:ext uri="{FF2B5EF4-FFF2-40B4-BE49-F238E27FC236}">
                <a16:creationId xmlns:a16="http://schemas.microsoft.com/office/drawing/2014/main" id="{EE46E171-259C-70BB-A1BF-D101C50EFE3F}"/>
              </a:ext>
            </a:extLst>
          </p:cNvPr>
          <p:cNvSpPr txBox="1"/>
          <p:nvPr/>
        </p:nvSpPr>
        <p:spPr>
          <a:xfrm>
            <a:off x="594091" y="934873"/>
            <a:ext cx="10788612" cy="2985433"/>
          </a:xfrm>
          <a:prstGeom prst="rect">
            <a:avLst/>
          </a:prstGeom>
          <a:noFill/>
        </p:spPr>
        <p:txBody>
          <a:bodyPr wrap="square">
            <a:spAutoFit/>
          </a:bodyPr>
          <a:lstStyle/>
          <a:p>
            <a:pPr>
              <a:buNone/>
            </a:pPr>
            <a:r>
              <a:rPr lang="fr-FR" sz="2000" dirty="0"/>
              <a:t>Il regroupe les informations tirées des factures d’achat de l’exercice en une dizaine de catégories</a:t>
            </a:r>
          </a:p>
          <a:p>
            <a:pPr marL="800100" lvl="1" indent="-342900">
              <a:buFont typeface="Wingdings" panose="05000000000000000000" pitchFamily="2" charset="2"/>
              <a:buChar char="ü"/>
            </a:pPr>
            <a:r>
              <a:rPr lang="fr-FR" sz="2000" dirty="0">
                <a:effectLst/>
              </a:rPr>
              <a:t>La quantité physique des achats des différents types d’énergie (Gaz, Pétrole brut gazole ou diesel, Essence, Charbon, Électricité)</a:t>
            </a:r>
          </a:p>
          <a:p>
            <a:pPr marL="800100" lvl="1" indent="-342900">
              <a:buFont typeface="Wingdings" panose="05000000000000000000" pitchFamily="2" charset="2"/>
              <a:buChar char="ü"/>
            </a:pPr>
            <a:r>
              <a:rPr lang="fr-FR" sz="2000" dirty="0">
                <a:effectLst/>
              </a:rPr>
              <a:t>L</a:t>
            </a:r>
            <a:r>
              <a:rPr lang="fr-FR" sz="2000" dirty="0"/>
              <a:t>es kilomètres remboursés selon le type de</a:t>
            </a:r>
            <a:r>
              <a:rPr lang="fr-FR" sz="2000" dirty="0">
                <a:effectLst/>
              </a:rPr>
              <a:t> transport de personne (y compris indemnités kilométriques) </a:t>
            </a:r>
          </a:p>
          <a:p>
            <a:pPr marL="800100" lvl="1" indent="-342900">
              <a:buFont typeface="Wingdings" panose="05000000000000000000" pitchFamily="2" charset="2"/>
              <a:buChar char="ü"/>
            </a:pPr>
            <a:r>
              <a:rPr lang="fr-FR" sz="2000" dirty="0">
                <a:effectLst/>
              </a:rPr>
              <a:t>Le montant en </a:t>
            </a:r>
            <a:r>
              <a:rPr lang="fr-FR" sz="2000" dirty="0"/>
              <a:t>euros des immobilisations en </a:t>
            </a:r>
            <a:r>
              <a:rPr lang="fr-FR" sz="2000" dirty="0">
                <a:effectLst/>
              </a:rPr>
              <a:t>4 catégories : Machines et équipements, Véhicules automobiles, Services (logiciels…), Immobiliers et gros travaux</a:t>
            </a:r>
          </a:p>
          <a:p>
            <a:pPr marL="800100" lvl="1" indent="-342900">
              <a:buFont typeface="Wingdings" panose="05000000000000000000" pitchFamily="2" charset="2"/>
              <a:buChar char="ü"/>
            </a:pPr>
            <a:r>
              <a:rPr lang="fr-FR" sz="2000" dirty="0"/>
              <a:t>L</a:t>
            </a:r>
            <a:r>
              <a:rPr lang="fr-FR" sz="2000" dirty="0">
                <a:effectLst/>
              </a:rPr>
              <a:t>e montant en euros de 0, 1 ou 2 catégories spécifiques propres à </a:t>
            </a:r>
            <a:r>
              <a:rPr lang="fr-FR" sz="2000" dirty="0"/>
              <a:t>la branche de l’entreprise</a:t>
            </a:r>
            <a:r>
              <a:rPr lang="fr-FR" sz="2000" dirty="0">
                <a:effectLst/>
              </a:rPr>
              <a:t> </a:t>
            </a:r>
          </a:p>
          <a:p>
            <a:pPr marL="800100" lvl="1" indent="-342900">
              <a:buFont typeface="Wingdings" panose="05000000000000000000" pitchFamily="2" charset="2"/>
              <a:buChar char="ü"/>
            </a:pPr>
            <a:r>
              <a:rPr lang="fr-FR" sz="2000" dirty="0">
                <a:effectLst/>
              </a:rPr>
              <a:t>Le montant en euros de toutes les « autres factures d’achat »</a:t>
            </a:r>
          </a:p>
          <a:p>
            <a:pPr>
              <a:buNone/>
            </a:pPr>
            <a:endParaRPr lang="fr-FR" sz="800" dirty="0"/>
          </a:p>
        </p:txBody>
      </p:sp>
      <p:sp>
        <p:nvSpPr>
          <p:cNvPr id="2" name="ZoneTexte 1">
            <a:extLst>
              <a:ext uri="{FF2B5EF4-FFF2-40B4-BE49-F238E27FC236}">
                <a16:creationId xmlns:a16="http://schemas.microsoft.com/office/drawing/2014/main" id="{1FE3BDAE-1786-58A8-392F-7F2827A9D75E}"/>
              </a:ext>
            </a:extLst>
          </p:cNvPr>
          <p:cNvSpPr txBox="1"/>
          <p:nvPr/>
        </p:nvSpPr>
        <p:spPr>
          <a:xfrm>
            <a:off x="594091" y="287334"/>
            <a:ext cx="10466481" cy="461665"/>
          </a:xfrm>
          <a:prstGeom prst="rect">
            <a:avLst/>
          </a:prstGeom>
          <a:noFill/>
        </p:spPr>
        <p:txBody>
          <a:bodyPr wrap="square">
            <a:spAutoFit/>
          </a:bodyPr>
          <a:lstStyle/>
          <a:p>
            <a:pPr lvl="0">
              <a:defRPr/>
            </a:pPr>
            <a:r>
              <a:rPr lang="fr-FR" sz="2400" b="1" dirty="0">
                <a:solidFill>
                  <a:prstClr val="black"/>
                </a:solidFill>
                <a:latin typeface="Calibri" panose="020F0502020204030204"/>
              </a:rPr>
              <a:t>Regroupement de branches du calculateur-traducteur CSF </a:t>
            </a:r>
          </a:p>
        </p:txBody>
      </p:sp>
    </p:spTree>
    <p:extLst>
      <p:ext uri="{BB962C8B-B14F-4D97-AF65-F5344CB8AC3E}">
        <p14:creationId xmlns:p14="http://schemas.microsoft.com/office/powerpoint/2010/main" val="1703272145"/>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EAE7A50-6A2D-4A17-AA7E-A73C9C726D6B}"/>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8A80D08-D03B-8CDC-D434-20CB906073A5}"/>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Image 4" descr="Une image contenant Graphique, logo, clipart, graphisme&#10;&#10;Le contenu généré par l’IA peut être incorrect.">
            <a:extLst>
              <a:ext uri="{FF2B5EF4-FFF2-40B4-BE49-F238E27FC236}">
                <a16:creationId xmlns:a16="http://schemas.microsoft.com/office/drawing/2014/main" id="{83315583-F373-AF1E-2CD1-705580019B5D}"/>
              </a:ext>
            </a:extLst>
          </p:cNvPr>
          <p:cNvPicPr>
            <a:picLocks noChangeAspect="1"/>
          </p:cNvPicPr>
          <p:nvPr/>
        </p:nvPicPr>
        <p:blipFill>
          <a:blip r:embed="rId4"/>
          <a:stretch>
            <a:fillRect/>
          </a:stretch>
        </p:blipFill>
        <p:spPr>
          <a:xfrm>
            <a:off x="279858" y="5459668"/>
            <a:ext cx="1926359" cy="1110998"/>
          </a:xfrm>
          <a:prstGeom prst="rect">
            <a:avLst/>
          </a:prstGeom>
        </p:spPr>
      </p:pic>
      <p:sp>
        <p:nvSpPr>
          <p:cNvPr id="3" name="ZoneTexte 2">
            <a:extLst>
              <a:ext uri="{FF2B5EF4-FFF2-40B4-BE49-F238E27FC236}">
                <a16:creationId xmlns:a16="http://schemas.microsoft.com/office/drawing/2014/main" id="{1C6DB051-B9FD-B4F4-8C0F-46B696EAFFA5}"/>
              </a:ext>
            </a:extLst>
          </p:cNvPr>
          <p:cNvSpPr txBox="1"/>
          <p:nvPr/>
        </p:nvSpPr>
        <p:spPr>
          <a:xfrm>
            <a:off x="594091" y="924363"/>
            <a:ext cx="10788612" cy="37240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Ils sont utilisés quand le fournisseur n’a pas donné le Contenu Carbone de </a:t>
            </a:r>
            <a:r>
              <a:rPr lang="fr-FR" sz="2000" dirty="0">
                <a:solidFill>
                  <a:prstClr val="black"/>
                </a:solidFill>
                <a:latin typeface="Calibri" panose="020F0502020204030204"/>
              </a:rPr>
              <a:t>l’achat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Ils sont tirés des données </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Ademe</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et des Comptes nationaux carbone INSEE par branche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prstClr val="black"/>
                </a:solidFill>
                <a:latin typeface="Calibri" panose="020F0502020204030204"/>
              </a:rPr>
              <a:t>Hors énergie, une </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marge de prudence (20%) a été ajoutée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fr-FR" sz="2000" dirty="0">
                <a:solidFill>
                  <a:prstClr val="black"/>
                </a:solidFill>
                <a:latin typeface="Calibri" panose="020F0502020204030204"/>
              </a:rPr>
              <a:t>L</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e calculateur les intègre automatiquement</a:t>
            </a:r>
          </a:p>
          <a:p>
            <a:pPr marR="0" lvl="0" algn="l" defTabSz="914400" rtl="0" eaLnBrk="1" fontAlgn="auto" latinLnBrk="0" hangingPunct="1">
              <a:lnSpc>
                <a:spcPct val="100000"/>
              </a:lnSpc>
              <a:spcBef>
                <a:spcPts val="0"/>
              </a:spcBef>
              <a:spcAft>
                <a:spcPts val="0"/>
              </a:spcAft>
              <a:buClrTx/>
              <a:buSzTx/>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Contenu Carbone d’achats non transmis (monétaire ou physique) = </a:t>
            </a:r>
          </a:p>
          <a:p>
            <a:pPr lvl="1">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Quantité saisie x Facteur Emission (monétaire ou physique)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fr-FR"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Par exception : Vous devez saisir dans le calculateur-traducteur certains paramètres propres à votre branche que vous trouverez en cliquant le bouton « paramétrage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D’éventuelles catégories spécifiques d’achat à suivre, dont il faudra récupérer le facteur d’émission</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Le facteur d’émission propre votre branche qui sera appliqué aux « autres factures d’achat »</a:t>
            </a:r>
          </a:p>
        </p:txBody>
      </p:sp>
      <p:sp>
        <p:nvSpPr>
          <p:cNvPr id="2" name="ZoneTexte 1">
            <a:extLst>
              <a:ext uri="{FF2B5EF4-FFF2-40B4-BE49-F238E27FC236}">
                <a16:creationId xmlns:a16="http://schemas.microsoft.com/office/drawing/2014/main" id="{73D8B44D-A533-CA92-236C-73FC57C81D25}"/>
              </a:ext>
            </a:extLst>
          </p:cNvPr>
          <p:cNvSpPr txBox="1"/>
          <p:nvPr/>
        </p:nvSpPr>
        <p:spPr>
          <a:xfrm>
            <a:off x="582600" y="272979"/>
            <a:ext cx="1046648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Les facteurs d’émission ‘proxy’ utilisés dans le calculateur-traducteur CSF </a:t>
            </a:r>
          </a:p>
        </p:txBody>
      </p:sp>
    </p:spTree>
    <p:extLst>
      <p:ext uri="{BB962C8B-B14F-4D97-AF65-F5344CB8AC3E}">
        <p14:creationId xmlns:p14="http://schemas.microsoft.com/office/powerpoint/2010/main" val="3497396608"/>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735D038-C04F-8FB9-EF28-7BF3B4BA73F7}"/>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F2286ACC-6ACF-0CE5-17E6-F27DF8845D1A}"/>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Image 4" descr="Une image contenant Graphique, logo, clipart, graphisme&#10;&#10;Le contenu généré par l’IA peut être incorrect.">
            <a:extLst>
              <a:ext uri="{FF2B5EF4-FFF2-40B4-BE49-F238E27FC236}">
                <a16:creationId xmlns:a16="http://schemas.microsoft.com/office/drawing/2014/main" id="{347D9F5B-F360-5132-5422-56E868C07811}"/>
              </a:ext>
            </a:extLst>
          </p:cNvPr>
          <p:cNvPicPr>
            <a:picLocks noChangeAspect="1"/>
          </p:cNvPicPr>
          <p:nvPr/>
        </p:nvPicPr>
        <p:blipFill>
          <a:blip r:embed="rId4"/>
          <a:stretch>
            <a:fillRect/>
          </a:stretch>
        </p:blipFill>
        <p:spPr>
          <a:xfrm>
            <a:off x="279858" y="5459668"/>
            <a:ext cx="1926359" cy="1110998"/>
          </a:xfrm>
          <a:prstGeom prst="rect">
            <a:avLst/>
          </a:prstGeom>
        </p:spPr>
      </p:pic>
      <p:sp>
        <p:nvSpPr>
          <p:cNvPr id="7" name="ZoneTexte 6">
            <a:extLst>
              <a:ext uri="{FF2B5EF4-FFF2-40B4-BE49-F238E27FC236}">
                <a16:creationId xmlns:a16="http://schemas.microsoft.com/office/drawing/2014/main" id="{8DF9E02B-34F7-7F27-364B-EB61783C886B}"/>
              </a:ext>
            </a:extLst>
          </p:cNvPr>
          <p:cNvSpPr txBox="1"/>
          <p:nvPr/>
        </p:nvSpPr>
        <p:spPr>
          <a:xfrm>
            <a:off x="567544" y="1138034"/>
            <a:ext cx="10466481" cy="2554545"/>
          </a:xfrm>
          <a:prstGeom prst="rect">
            <a:avLst/>
          </a:prstGeom>
          <a:noFill/>
        </p:spPr>
        <p:txBody>
          <a:bodyPr wrap="square">
            <a:spAutoFit/>
          </a:bodyPr>
          <a:lstStyle/>
          <a:p>
            <a:r>
              <a:rPr lang="fr-FR" sz="2000" dirty="0">
                <a:solidFill>
                  <a:prstClr val="black"/>
                </a:solidFill>
                <a:latin typeface="Calibri" panose="020F0502020204030204"/>
              </a:rPr>
              <a:t>Le Facteur d’Emission de l’activité est calculé par le Calculateur-traducteur en divisant le Contenu Carbone de la Production par la quantité vendue</a:t>
            </a:r>
          </a:p>
          <a:p>
            <a:pPr marL="800100" lvl="1" indent="-342900">
              <a:buFont typeface="Wingdings" panose="05000000000000000000" pitchFamily="2" charset="2"/>
              <a:buChar char="ü"/>
            </a:pPr>
            <a:r>
              <a:rPr lang="fr-FR" sz="2000" dirty="0">
                <a:solidFill>
                  <a:prstClr val="black"/>
                </a:solidFill>
                <a:latin typeface="Calibri" panose="020F0502020204030204"/>
              </a:rPr>
              <a:t>Le Facteur d’Emission est en général monétaire : le calculateur vous demande le chiffre d’affaires de l’activité</a:t>
            </a:r>
          </a:p>
          <a:p>
            <a:pPr marL="800100" lvl="1" indent="-342900">
              <a:buFont typeface="Wingdings" panose="05000000000000000000" pitchFamily="2" charset="2"/>
              <a:buChar char="ü"/>
            </a:pPr>
            <a:r>
              <a:rPr lang="fr-FR" sz="2000" dirty="0">
                <a:solidFill>
                  <a:prstClr val="black"/>
                </a:solidFill>
                <a:latin typeface="Calibri" panose="020F0502020204030204"/>
              </a:rPr>
              <a:t>Il peut être physique si la quantité physique figure sur toutes les factures de l’activité : c’est alors la quantité vendue qu’il faut saisir</a:t>
            </a:r>
          </a:p>
          <a:p>
            <a:endParaRPr lang="fr-FR" sz="2000"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1" u="none" strike="noStrike" kern="1200" cap="none" spc="0" normalizeH="0" baseline="0" noProof="0" dirty="0">
                <a:ln>
                  <a:noFill/>
                </a:ln>
                <a:solidFill>
                  <a:prstClr val="black"/>
                </a:solidFill>
                <a:effectLst/>
                <a:uLnTx/>
                <a:uFillTx/>
                <a:latin typeface="Calibri" panose="020F0502020204030204"/>
                <a:ea typeface="+mn-ea"/>
                <a:cs typeface="+mn-cs"/>
              </a:rPr>
              <a:t>Pour une activité commerciale, l’entreprise obtient le facteur d’émission de sa marge de revente</a:t>
            </a: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ZoneTexte 1">
            <a:extLst>
              <a:ext uri="{FF2B5EF4-FFF2-40B4-BE49-F238E27FC236}">
                <a16:creationId xmlns:a16="http://schemas.microsoft.com/office/drawing/2014/main" id="{3182EEC9-7646-0FFF-02CD-4221730CCFEA}"/>
              </a:ext>
            </a:extLst>
          </p:cNvPr>
          <p:cNvSpPr txBox="1"/>
          <p:nvPr/>
        </p:nvSpPr>
        <p:spPr>
          <a:xfrm>
            <a:off x="567543" y="287334"/>
            <a:ext cx="10466481" cy="461665"/>
          </a:xfrm>
          <a:prstGeom prst="rect">
            <a:avLst/>
          </a:prstGeom>
          <a:noFill/>
        </p:spPr>
        <p:txBody>
          <a:bodyPr wrap="square">
            <a:spAutoFit/>
          </a:bodyPr>
          <a:lstStyle/>
          <a:p>
            <a:r>
              <a:rPr lang="fr-FR" sz="2400" b="1" dirty="0">
                <a:solidFill>
                  <a:prstClr val="black"/>
                </a:solidFill>
                <a:latin typeface="Calibri" panose="020F0502020204030204"/>
              </a:rPr>
              <a:t>Calcul du Facteur d’émission annuel de l’exercice écoulé pour l’activité</a:t>
            </a:r>
          </a:p>
        </p:txBody>
      </p:sp>
    </p:spTree>
    <p:extLst>
      <p:ext uri="{BB962C8B-B14F-4D97-AF65-F5344CB8AC3E}">
        <p14:creationId xmlns:p14="http://schemas.microsoft.com/office/powerpoint/2010/main" val="2684938988"/>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96EC607-1051-1C77-D0E8-248CBE2B1DD5}"/>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92916349-35FA-3DEE-AE19-3E48872365DC}"/>
              </a:ext>
            </a:extLst>
          </p:cNvPr>
          <p:cNvSpPr txBox="1"/>
          <p:nvPr/>
        </p:nvSpPr>
        <p:spPr>
          <a:xfrm>
            <a:off x="527869" y="1008286"/>
            <a:ext cx="11007251" cy="3455048"/>
          </a:xfrm>
          <a:prstGeom prst="rect">
            <a:avLst/>
          </a:prstGeom>
          <a:solidFill>
            <a:schemeClr val="bg1"/>
          </a:solidFill>
          <a:ln w="76200">
            <a:noFill/>
          </a:ln>
        </p:spPr>
        <p:txBody>
          <a:bodyPr wrap="square" rtlCol="0">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fr-FR" sz="20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Le défi</a:t>
            </a: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fr-FR" sz="20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endParaRPr>
          </a:p>
          <a:p>
            <a:pPr marL="800100" marR="0" lvl="1" indent="-342900" algn="l" defTabSz="914400" rtl="0" eaLnBrk="1" fontAlgn="auto" latinLnBrk="0" hangingPunct="1">
              <a:lnSpc>
                <a:spcPct val="115000"/>
              </a:lnSpc>
              <a:spcBef>
                <a:spcPts val="0"/>
              </a:spcBef>
              <a:spcAft>
                <a:spcPts val="800"/>
              </a:spcAft>
              <a:buClrTx/>
              <a:buSzTx/>
              <a:buFont typeface="Wingdings" panose="05000000000000000000" pitchFamily="2" charset="2"/>
              <a:buChar char=""/>
              <a:tabLst/>
              <a:defRPr/>
            </a:pP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Retrouver l’équilibre des émissions de </a:t>
            </a:r>
            <a:r>
              <a:rPr kumimoji="0" lang="fr-FR" sz="2000" b="1" i="0" u="none" strike="noStrike" kern="0" cap="none" spc="0" normalizeH="0" baseline="0" noProof="0" dirty="0">
                <a:ln>
                  <a:noFill/>
                </a:ln>
                <a:solidFill>
                  <a:prstClr val="black"/>
                </a:solidFill>
                <a:effectLst/>
                <a:highlight>
                  <a:srgbClr val="FFFF00"/>
                </a:highlight>
                <a:uLnTx/>
                <a:uFillTx/>
                <a:latin typeface="Calibri" panose="020F0502020204030204"/>
                <a:ea typeface="Times New Roman" panose="02020603050405020304" pitchFamily="18" charset="0"/>
                <a:cs typeface="Times New Roman" panose="02020603050405020304" pitchFamily="18" charset="0"/>
              </a:rPr>
              <a:t>Gaz à effet de serre</a:t>
            </a: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(GES) dit </a:t>
            </a:r>
            <a:r>
              <a:rPr kumimoji="0" lang="fr-FR" sz="2000" b="1" i="0" u="none" strike="noStrike" kern="0" cap="none" spc="0" normalizeH="0" baseline="0" noProof="0" dirty="0">
                <a:ln>
                  <a:noFill/>
                </a:ln>
                <a:solidFill>
                  <a:prstClr val="black"/>
                </a:solidFill>
                <a:effectLst/>
                <a:highlight>
                  <a:srgbClr val="FFFF00"/>
                </a:highlight>
                <a:uLnTx/>
                <a:uFillTx/>
                <a:latin typeface="Calibri" panose="020F0502020204030204"/>
                <a:ea typeface="Times New Roman" panose="02020603050405020304" pitchFamily="18" charset="0"/>
                <a:cs typeface="Times New Roman" panose="02020603050405020304" pitchFamily="18" charset="0"/>
              </a:rPr>
              <a:t>Net Zéro</a:t>
            </a:r>
            <a:endParaRPr kumimoji="0" lang="fr-FR" sz="2000" b="1" i="0" u="none" strike="noStrike" kern="100" cap="none" spc="0" normalizeH="0" baseline="0" noProof="0" dirty="0">
              <a:ln>
                <a:noFill/>
              </a:ln>
              <a:solidFill>
                <a:prstClr val="black"/>
              </a:solidFill>
              <a:effectLst/>
              <a:highlight>
                <a:srgbClr val="FFFF00"/>
              </a:highlight>
              <a:uLnTx/>
              <a:uFillTx/>
              <a:latin typeface="Calibri" panose="020F0502020204030204"/>
              <a:ea typeface="Aptos" panose="020B000402020202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fr-FR" sz="2000" b="1" i="0" u="none" strike="noStrike" kern="0" cap="none" spc="0" normalizeH="0" baseline="0" noProof="0" dirty="0">
                <a:ln>
                  <a:noFill/>
                </a:ln>
                <a:solidFill>
                  <a:prstClr val="black"/>
                </a:solidFill>
                <a:effectLst/>
                <a:highlight>
                  <a:srgbClr val="FFFF00"/>
                </a:highlight>
                <a:uLnTx/>
                <a:uFillTx/>
                <a:latin typeface="Calibri" panose="020F0502020204030204"/>
                <a:ea typeface="Times New Roman" panose="02020603050405020304" pitchFamily="18" charset="0"/>
                <a:cs typeface="Times New Roman" panose="02020603050405020304" pitchFamily="18" charset="0"/>
              </a:rPr>
              <a:t>Captures Naturelles</a:t>
            </a: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annuelles de GES = </a:t>
            </a:r>
            <a:r>
              <a:rPr kumimoji="0" lang="fr-FR" sz="2000" b="1" i="0" u="none" strike="noStrike" kern="0" cap="none" spc="0" normalizeH="0" baseline="0" noProof="0" dirty="0">
                <a:ln>
                  <a:noFill/>
                </a:ln>
                <a:solidFill>
                  <a:prstClr val="black"/>
                </a:solidFill>
                <a:effectLst/>
                <a:highlight>
                  <a:srgbClr val="FFFF00"/>
                </a:highlight>
                <a:uLnTx/>
                <a:uFillTx/>
                <a:latin typeface="Calibri" panose="020F0502020204030204"/>
                <a:ea typeface="Times New Roman" panose="02020603050405020304" pitchFamily="18" charset="0"/>
                <a:cs typeface="Times New Roman" panose="02020603050405020304" pitchFamily="18" charset="0"/>
              </a:rPr>
              <a:t>Emissions Humaines</a:t>
            </a: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annuelles de GES </a:t>
            </a:r>
            <a:endParaRPr kumimoji="0" lang="fr-FR" sz="20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endParaRPr>
          </a:p>
          <a:p>
            <a:pPr marL="449580" marR="0" lvl="0" indent="0" algn="l" defTabSz="914400" rtl="0" eaLnBrk="1" fontAlgn="auto" latinLnBrk="0" hangingPunct="1">
              <a:lnSpc>
                <a:spcPct val="115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000000"/>
                </a:solidFill>
                <a:effectLst/>
                <a:uLnTx/>
                <a:uFillTx/>
                <a:latin typeface="Calibri" panose="020F0502020204030204"/>
                <a:ea typeface="Times New Roman" panose="02020603050405020304" pitchFamily="18" charset="0"/>
                <a:cs typeface="Times New Roman" panose="02020603050405020304" pitchFamily="18" charset="0"/>
              </a:rPr>
              <a:t>L’écart </a:t>
            </a:r>
            <a:r>
              <a:rPr lang="fr-FR" sz="2000" kern="0" dirty="0">
                <a:solidFill>
                  <a:srgbClr val="000000"/>
                </a:solidFill>
                <a:latin typeface="Calibri" panose="020F0502020204030204"/>
                <a:ea typeface="Times New Roman" panose="02020603050405020304" pitchFamily="18" charset="0"/>
                <a:cs typeface="Times New Roman" panose="02020603050405020304" pitchFamily="18" charset="0"/>
              </a:rPr>
              <a:t>à combler</a:t>
            </a:r>
            <a:r>
              <a:rPr kumimoji="0" lang="fr-FR" sz="2000" b="0" i="0" u="none" strike="noStrike" kern="0" cap="none" spc="0" normalizeH="0" baseline="0" noProof="0" dirty="0">
                <a:ln>
                  <a:noFill/>
                </a:ln>
                <a:solidFill>
                  <a:srgbClr val="000000"/>
                </a:solidFill>
                <a:effectLst/>
                <a:uLnTx/>
                <a:uFillTx/>
                <a:latin typeface="Calibri" panose="020F0502020204030204"/>
                <a:ea typeface="Times New Roman" panose="02020603050405020304" pitchFamily="18" charset="0"/>
                <a:cs typeface="Times New Roman" panose="02020603050405020304" pitchFamily="18" charset="0"/>
              </a:rPr>
              <a:t>, mesuré en </a:t>
            </a:r>
            <a:r>
              <a:rPr kumimoji="0" lang="fr-FR" sz="2000" b="1" i="0" u="none" strike="noStrike" kern="0" cap="none" spc="0" normalizeH="0" baseline="0" noProof="0" dirty="0">
                <a:ln>
                  <a:noFill/>
                </a:ln>
                <a:solidFill>
                  <a:srgbClr val="000000"/>
                </a:solidFill>
                <a:effectLst/>
                <a:highlight>
                  <a:srgbClr val="FFFF00"/>
                </a:highlight>
                <a:uLnTx/>
                <a:uFillTx/>
                <a:latin typeface="Calibri" panose="020F0502020204030204"/>
                <a:ea typeface="Times New Roman" panose="02020603050405020304" pitchFamily="18" charset="0"/>
                <a:cs typeface="Times New Roman" panose="02020603050405020304" pitchFamily="18" charset="0"/>
              </a:rPr>
              <a:t>tonnes d’équivalent C</a:t>
            </a:r>
            <a:r>
              <a:rPr kumimoji="0" lang="fr-FR" sz="20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Arial Unicode MS"/>
              </a:rPr>
              <a:t>O</a:t>
            </a:r>
            <a:r>
              <a:rPr kumimoji="0" lang="fr-FR" sz="2000" b="1" i="0" u="none" strike="noStrike" kern="1200" cap="none" spc="0" normalizeH="0" baseline="-25000" noProof="0" dirty="0">
                <a:ln>
                  <a:noFill/>
                </a:ln>
                <a:solidFill>
                  <a:srgbClr val="000000"/>
                </a:solidFill>
                <a:effectLst/>
                <a:highlight>
                  <a:srgbClr val="FFFF00"/>
                </a:highlight>
                <a:uLnTx/>
                <a:uFillTx/>
                <a:latin typeface="Calibri" panose="020F0502020204030204" pitchFamily="34" charset="0"/>
                <a:ea typeface="Arial Unicode MS"/>
              </a:rPr>
              <a:t>2</a:t>
            </a:r>
            <a:r>
              <a:rPr kumimoji="0" lang="fr-FR" sz="2000" b="1" i="0" u="none" strike="noStrike" kern="0" cap="none" spc="0" normalizeH="0" baseline="0" noProof="0" dirty="0">
                <a:ln>
                  <a:noFill/>
                </a:ln>
                <a:solidFill>
                  <a:srgbClr val="000000"/>
                </a:solidFill>
                <a:effectLst/>
                <a:highlight>
                  <a:srgbClr val="FFFF00"/>
                </a:highlight>
                <a:uLnTx/>
                <a:uFillTx/>
                <a:latin typeface="Calibri" panose="020F0502020204030204"/>
                <a:ea typeface="Times New Roman" panose="02020603050405020304" pitchFamily="18" charset="0"/>
                <a:cs typeface="Times New Roman" panose="02020603050405020304" pitchFamily="18" charset="0"/>
              </a:rPr>
              <a:t> de GES</a:t>
            </a:r>
            <a:r>
              <a:rPr kumimoji="0" lang="fr-FR" sz="2000" b="1" i="0" u="none" strike="noStrike" kern="0" cap="none" spc="0" normalizeH="0" baseline="0" noProof="0" dirty="0">
                <a:ln>
                  <a:noFill/>
                </a:ln>
                <a:solidFill>
                  <a:srgbClr val="000000"/>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fr-FR" sz="2000" b="0" i="0" u="none" strike="noStrike" kern="0" cap="none" spc="0" normalizeH="0" baseline="0" noProof="0" dirty="0">
                <a:ln>
                  <a:noFill/>
                </a:ln>
                <a:solidFill>
                  <a:srgbClr val="000000"/>
                </a:solidFill>
                <a:effectLst/>
                <a:uLnTx/>
                <a:uFillTx/>
                <a:latin typeface="Calibri" panose="020F0502020204030204"/>
                <a:ea typeface="Times New Roman" panose="02020603050405020304" pitchFamily="18" charset="0"/>
                <a:cs typeface="Times New Roman" panose="02020603050405020304" pitchFamily="18" charset="0"/>
              </a:rPr>
              <a:t> est estimé à 35 Gigatonnes</a:t>
            </a:r>
            <a:endParaRPr kumimoji="0" lang="fr-FR" sz="20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endParaRPr>
          </a:p>
          <a:p>
            <a:pPr marL="449580" marR="0" lvl="0" indent="0" algn="l" defTabSz="914400" rtl="0" eaLnBrk="1" fontAlgn="auto" latinLnBrk="0" hangingPunct="1">
              <a:lnSpc>
                <a:spcPct val="115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000000"/>
                </a:solidFill>
                <a:effectLst/>
                <a:uLnTx/>
                <a:uFillTx/>
                <a:latin typeface="Calibri" panose="020F0502020204030204"/>
                <a:ea typeface="Times New Roman" panose="02020603050405020304" pitchFamily="18" charset="0"/>
                <a:cs typeface="Times New Roman" panose="02020603050405020304" pitchFamily="18" charset="0"/>
              </a:rPr>
              <a:t>(Emissions humaines de 50 Gt, Captures naturelles de 15 Gt = 2 tonnes/humain) </a:t>
            </a:r>
            <a:endParaRPr kumimoji="0" lang="fr-FR" sz="20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endParaRPr kumimoji="0" lang="fr-FR" sz="8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fr-FR" sz="2000" b="1" i="0" u="none" strike="noStrike" kern="0" cap="none" spc="0" normalizeH="0" baseline="0" noProof="0" dirty="0">
                <a:ln>
                  <a:noFill/>
                </a:ln>
                <a:solidFill>
                  <a:prstClr val="black"/>
                </a:solidFill>
                <a:effectLst/>
                <a:highlight>
                  <a:srgbClr val="FFFF00"/>
                </a:highlight>
                <a:uLnTx/>
                <a:uFillTx/>
                <a:latin typeface="Calibri" panose="020F0502020204030204"/>
                <a:ea typeface="Times New Roman" panose="02020603050405020304" pitchFamily="18" charset="0"/>
                <a:cs typeface="Times New Roman" panose="02020603050405020304" pitchFamily="18" charset="0"/>
              </a:rPr>
              <a:t>La Transition</a:t>
            </a: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est le nom à la fois,</a:t>
            </a:r>
            <a:endParaRPr kumimoji="0" lang="fr-FR" sz="20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endParaRPr>
          </a:p>
          <a:p>
            <a:pPr marL="800100" marR="0" lvl="1" indent="-342900" algn="l" defTabSz="914400" rtl="0" eaLnBrk="1" fontAlgn="auto" latinLnBrk="0" hangingPunct="1">
              <a:lnSpc>
                <a:spcPct val="115000"/>
              </a:lnSpc>
              <a:spcBef>
                <a:spcPts val="0"/>
              </a:spcBef>
              <a:spcAft>
                <a:spcPts val="0"/>
              </a:spcAft>
              <a:buClrTx/>
              <a:buSzTx/>
              <a:buFont typeface="Wingdings" panose="05000000000000000000" pitchFamily="2" charset="2"/>
              <a:buChar char=""/>
              <a:tabLst/>
              <a:defRPr/>
            </a:pP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De la période jusqu’au nouvel équilibre </a:t>
            </a:r>
            <a:endParaRPr kumimoji="0" lang="fr-FR" sz="20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endParaRPr>
          </a:p>
          <a:p>
            <a:pPr marL="800100" marR="0" lvl="1" indent="-342900" algn="l" defTabSz="914400" rtl="0" eaLnBrk="1" fontAlgn="auto" latinLnBrk="0" hangingPunct="1">
              <a:lnSpc>
                <a:spcPct val="115000"/>
              </a:lnSpc>
              <a:spcBef>
                <a:spcPts val="0"/>
              </a:spcBef>
              <a:spcAft>
                <a:spcPts val="800"/>
              </a:spcAft>
              <a:buClrTx/>
              <a:buSzTx/>
              <a:buFont typeface="Wingdings" panose="05000000000000000000" pitchFamily="2" charset="2"/>
              <a:buChar char=""/>
              <a:tabLst/>
              <a:defRPr/>
            </a:pP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Des actions engagées pour y parvenir</a:t>
            </a:r>
            <a:endParaRPr kumimoji="0" lang="fr-FR" sz="20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endParaRPr>
          </a:p>
        </p:txBody>
      </p:sp>
      <p:sp>
        <p:nvSpPr>
          <p:cNvPr id="4" name="Espace réservé du numéro de diapositive 3">
            <a:extLst>
              <a:ext uri="{FF2B5EF4-FFF2-40B4-BE49-F238E27FC236}">
                <a16:creationId xmlns:a16="http://schemas.microsoft.com/office/drawing/2014/main" id="{3EE3CE52-8F8F-5D20-D928-9DACF54F6BB4}"/>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255AD48E-5EE1-14B7-3184-482E80220325}"/>
              </a:ext>
            </a:extLst>
          </p:cNvPr>
          <p:cNvPicPr>
            <a:picLocks noChangeAspect="1"/>
          </p:cNvPicPr>
          <p:nvPr/>
        </p:nvPicPr>
        <p:blipFill>
          <a:blip r:embed="rId3"/>
          <a:stretch>
            <a:fillRect/>
          </a:stretch>
        </p:blipFill>
        <p:spPr>
          <a:xfrm>
            <a:off x="527869" y="5696607"/>
            <a:ext cx="1892276" cy="759727"/>
          </a:xfrm>
          <a:prstGeom prst="rect">
            <a:avLst/>
          </a:prstGeom>
        </p:spPr>
      </p:pic>
      <p:sp>
        <p:nvSpPr>
          <p:cNvPr id="2" name="ZoneTexte 1">
            <a:extLst>
              <a:ext uri="{FF2B5EF4-FFF2-40B4-BE49-F238E27FC236}">
                <a16:creationId xmlns:a16="http://schemas.microsoft.com/office/drawing/2014/main" id="{4A79B8F7-DD13-C137-2A0B-DADD14D6B789}"/>
              </a:ext>
            </a:extLst>
          </p:cNvPr>
          <p:cNvSpPr txBox="1"/>
          <p:nvPr/>
        </p:nvSpPr>
        <p:spPr>
          <a:xfrm>
            <a:off x="527869" y="401666"/>
            <a:ext cx="11030623" cy="495200"/>
          </a:xfrm>
          <a:prstGeom prst="rect">
            <a:avLst/>
          </a:prstGeom>
          <a:solidFill>
            <a:schemeClr val="bg1"/>
          </a:solidFill>
          <a:ln w="76200">
            <a:noFill/>
          </a:ln>
        </p:spPr>
        <p:txBody>
          <a:bodyPr wrap="square" rtlCol="0">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fr-FR"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La Transition jusqu’à Zéro émissions nettes de GES vers l’atmosphère</a:t>
            </a:r>
            <a:endParaRPr kumimoji="0" lang="fr-FR"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759882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9B5BE45-013B-62B3-D20A-049E91E7B921}"/>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8CE47DA7-B6A9-5807-C112-A9AD16111CF3}"/>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Image 4" descr="Une image contenant Graphique, logo, clipart, graphisme&#10;&#10;Le contenu généré par l’IA peut être incorrect.">
            <a:extLst>
              <a:ext uri="{FF2B5EF4-FFF2-40B4-BE49-F238E27FC236}">
                <a16:creationId xmlns:a16="http://schemas.microsoft.com/office/drawing/2014/main" id="{3C4521D6-965C-C1A9-A906-1F61A35A6D39}"/>
              </a:ext>
            </a:extLst>
          </p:cNvPr>
          <p:cNvPicPr>
            <a:picLocks noChangeAspect="1"/>
          </p:cNvPicPr>
          <p:nvPr/>
        </p:nvPicPr>
        <p:blipFill>
          <a:blip r:embed="rId4"/>
          <a:stretch>
            <a:fillRect/>
          </a:stretch>
        </p:blipFill>
        <p:spPr>
          <a:xfrm>
            <a:off x="279858" y="5459668"/>
            <a:ext cx="1926359" cy="1110998"/>
          </a:xfrm>
          <a:prstGeom prst="rect">
            <a:avLst/>
          </a:prstGeom>
        </p:spPr>
      </p:pic>
      <p:sp>
        <p:nvSpPr>
          <p:cNvPr id="3" name="ZoneTexte 2">
            <a:extLst>
              <a:ext uri="{FF2B5EF4-FFF2-40B4-BE49-F238E27FC236}">
                <a16:creationId xmlns:a16="http://schemas.microsoft.com/office/drawing/2014/main" id="{8EF655ED-A0FF-8BE1-3F90-7306A007BDC6}"/>
              </a:ext>
            </a:extLst>
          </p:cNvPr>
          <p:cNvSpPr txBox="1"/>
          <p:nvPr/>
        </p:nvSpPr>
        <p:spPr>
          <a:xfrm>
            <a:off x="567547" y="1113422"/>
            <a:ext cx="10466481" cy="4031873"/>
          </a:xfrm>
          <a:prstGeom prst="rect">
            <a:avLst/>
          </a:prstGeom>
          <a:noFill/>
        </p:spPr>
        <p:txBody>
          <a:bodyPr wrap="square">
            <a:spAutoFit/>
          </a:bodyPr>
          <a:lstStyle/>
          <a:p>
            <a:r>
              <a:rPr lang="fr-FR" sz="2000" dirty="0"/>
              <a:t>L’entreprise transmet à son client </a:t>
            </a:r>
            <a:r>
              <a:rPr lang="fr-FR" sz="2000" b="1" dirty="0"/>
              <a:t>le Contenu Carbone Produit de son achat</a:t>
            </a:r>
            <a:r>
              <a:rPr lang="fr-FR" sz="2000" dirty="0"/>
              <a:t> : </a:t>
            </a:r>
          </a:p>
          <a:p>
            <a:pPr algn="ctr"/>
            <a:r>
              <a:rPr lang="fr-FR" sz="2000" dirty="0"/>
              <a:t>Montant HT (ou la quantité physique) x </a:t>
            </a:r>
            <a:r>
              <a:rPr lang="fr-FR" sz="2000" b="1" dirty="0"/>
              <a:t>Estimation du Facteur d’émission de l’activité</a:t>
            </a:r>
          </a:p>
          <a:p>
            <a:endParaRPr lang="fr-FR" sz="800" dirty="0"/>
          </a:p>
          <a:p>
            <a:r>
              <a:rPr lang="fr-FR" sz="2000" dirty="0"/>
              <a:t>Elle tient le compte des Contenus transmis pendant l’exercice et peut ainsi calculer un solde annuel qui doit être le plus faible possible</a:t>
            </a:r>
          </a:p>
          <a:p>
            <a:r>
              <a:rPr lang="fr-FR" sz="2000" dirty="0"/>
              <a:t> </a:t>
            </a:r>
          </a:p>
          <a:p>
            <a:r>
              <a:rPr lang="fr-FR" sz="2000" b="1" dirty="0"/>
              <a:t>Deux solutions pour l’estimation du Facteur d’émission transmis</a:t>
            </a:r>
          </a:p>
          <a:p>
            <a:pPr marL="800100" lvl="1" indent="-342900">
              <a:buFont typeface="Wingdings" panose="05000000000000000000" pitchFamily="2" charset="2"/>
              <a:buChar char="ü"/>
            </a:pPr>
            <a:r>
              <a:rPr lang="fr-FR" sz="2000" dirty="0"/>
              <a:t>Le Facteur d’émission de l’exercice clôturé, appliqué aux factures des 12 mois suivants. Pas besoin de saisir ce qui est transmis, le Calculateur le calcule automatiquement et ajoute l’écart au Contenu Carbone de production de l’année suivante</a:t>
            </a:r>
          </a:p>
          <a:p>
            <a:pPr marL="800100" lvl="1" indent="-342900">
              <a:buFont typeface="Wingdings" panose="05000000000000000000" pitchFamily="2" charset="2"/>
              <a:buChar char="ü"/>
            </a:pPr>
            <a:r>
              <a:rPr lang="fr-FR" sz="2000" dirty="0"/>
              <a:t>Un Facteur d’émission ‘budgété’, visant à réduire le solde carbone annuel. Il faut bien sûr tenir le compte des Contenus Carbone transmis avec les ventes   </a:t>
            </a:r>
          </a:p>
          <a:p>
            <a:endParaRPr lang="fr-FR" sz="2000" dirty="0"/>
          </a:p>
          <a:p>
            <a:pPr>
              <a:buNone/>
            </a:pPr>
            <a:endParaRPr lang="fr-FR" sz="800" dirty="0"/>
          </a:p>
        </p:txBody>
      </p:sp>
      <p:sp>
        <p:nvSpPr>
          <p:cNvPr id="2" name="ZoneTexte 1">
            <a:extLst>
              <a:ext uri="{FF2B5EF4-FFF2-40B4-BE49-F238E27FC236}">
                <a16:creationId xmlns:a16="http://schemas.microsoft.com/office/drawing/2014/main" id="{E2B6E880-7FA9-44FE-2C7A-E663AEAE7F98}"/>
              </a:ext>
            </a:extLst>
          </p:cNvPr>
          <p:cNvSpPr txBox="1"/>
          <p:nvPr/>
        </p:nvSpPr>
        <p:spPr>
          <a:xfrm>
            <a:off x="567547" y="337385"/>
            <a:ext cx="10466481" cy="461665"/>
          </a:xfrm>
          <a:prstGeom prst="rect">
            <a:avLst/>
          </a:prstGeom>
          <a:noFill/>
        </p:spPr>
        <p:txBody>
          <a:bodyPr wrap="square">
            <a:spAutoFit/>
          </a:bodyPr>
          <a:lstStyle/>
          <a:p>
            <a:r>
              <a:rPr lang="fr-FR" sz="2400" b="1"/>
              <a:t>Transmission au client du Contenu Carbone Produit </a:t>
            </a:r>
            <a:endParaRPr lang="fr-FR" sz="2400" b="1">
              <a:solidFill>
                <a:prstClr val="black"/>
              </a:solidFill>
              <a:latin typeface="Calibri" panose="020F0502020204030204"/>
            </a:endParaRPr>
          </a:p>
        </p:txBody>
      </p:sp>
    </p:spTree>
    <p:extLst>
      <p:ext uri="{BB962C8B-B14F-4D97-AF65-F5344CB8AC3E}">
        <p14:creationId xmlns:p14="http://schemas.microsoft.com/office/powerpoint/2010/main" val="2831962611"/>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0750B84-B671-E136-41DD-DBFD06BB2948}"/>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3A3FA9FB-3EEB-16A6-A294-E5298D6FD5FD}"/>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Image 4" descr="Une image contenant Graphique, logo, clipart, graphisme&#10;&#10;Le contenu généré par l’IA peut être incorrect.">
            <a:extLst>
              <a:ext uri="{FF2B5EF4-FFF2-40B4-BE49-F238E27FC236}">
                <a16:creationId xmlns:a16="http://schemas.microsoft.com/office/drawing/2014/main" id="{4C3B0B5F-4338-AB9A-C8AB-430D5E88D6CF}"/>
              </a:ext>
            </a:extLst>
          </p:cNvPr>
          <p:cNvPicPr>
            <a:picLocks noChangeAspect="1"/>
          </p:cNvPicPr>
          <p:nvPr/>
        </p:nvPicPr>
        <p:blipFill>
          <a:blip r:embed="rId4"/>
          <a:stretch>
            <a:fillRect/>
          </a:stretch>
        </p:blipFill>
        <p:spPr>
          <a:xfrm>
            <a:off x="279858" y="5459668"/>
            <a:ext cx="1926359" cy="1110998"/>
          </a:xfrm>
          <a:prstGeom prst="rect">
            <a:avLst/>
          </a:prstGeom>
        </p:spPr>
      </p:pic>
      <p:sp>
        <p:nvSpPr>
          <p:cNvPr id="2" name="ZoneTexte 1">
            <a:extLst>
              <a:ext uri="{FF2B5EF4-FFF2-40B4-BE49-F238E27FC236}">
                <a16:creationId xmlns:a16="http://schemas.microsoft.com/office/drawing/2014/main" id="{7CAE1FA4-0C52-43DB-3320-FC4C9C95219C}"/>
              </a:ext>
            </a:extLst>
          </p:cNvPr>
          <p:cNvSpPr txBox="1"/>
          <p:nvPr/>
        </p:nvSpPr>
        <p:spPr>
          <a:xfrm>
            <a:off x="567547" y="337385"/>
            <a:ext cx="1046648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prstClr val="black"/>
                </a:solidFill>
                <a:latin typeface="Calibri" panose="020F0502020204030204"/>
              </a:rPr>
              <a:t>La Compétitivité Carbone</a:t>
            </a: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6" name="ZoneTexte 5">
            <a:extLst>
              <a:ext uri="{FF2B5EF4-FFF2-40B4-BE49-F238E27FC236}">
                <a16:creationId xmlns:a16="http://schemas.microsoft.com/office/drawing/2014/main" id="{B89202EF-9D15-FAF2-160A-BBB38EBCE56F}"/>
              </a:ext>
            </a:extLst>
          </p:cNvPr>
          <p:cNvSpPr txBox="1"/>
          <p:nvPr/>
        </p:nvSpPr>
        <p:spPr>
          <a:xfrm>
            <a:off x="567546" y="1313036"/>
            <a:ext cx="10466481"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Le calcul de la Compétitivité </a:t>
            </a:r>
            <a:r>
              <a:rPr kumimoji="0" lang="fr-FR" sz="2000" b="0" i="0" u="none" strike="noStrike" kern="1200" cap="none" spc="0" normalizeH="0" baseline="0" noProof="0">
                <a:ln>
                  <a:noFill/>
                </a:ln>
                <a:solidFill>
                  <a:prstClr val="black"/>
                </a:solidFill>
                <a:effectLst/>
                <a:uLnTx/>
                <a:uFillTx/>
                <a:latin typeface="Calibri" panose="020F0502020204030204"/>
                <a:ea typeface="+mn-ea"/>
                <a:cs typeface="+mn-cs"/>
              </a:rPr>
              <a:t>Carbone suppose </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de </a:t>
            </a:r>
            <a:r>
              <a:rPr kumimoji="0" lang="fr-FR" sz="2000" b="0" i="0" u="none" strike="noStrike" kern="1200" cap="none" spc="0" normalizeH="0" baseline="0" noProof="0">
                <a:ln>
                  <a:noFill/>
                </a:ln>
                <a:solidFill>
                  <a:prstClr val="black"/>
                </a:solidFill>
                <a:effectLst/>
                <a:uLnTx/>
                <a:uFillTx/>
                <a:latin typeface="Calibri" panose="020F0502020204030204"/>
                <a:ea typeface="+mn-ea"/>
                <a:cs typeface="+mn-cs"/>
              </a:rPr>
              <a:t>saisir une autre information</a:t>
            </a: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a:solidFill>
                  <a:prstClr val="black"/>
                </a:solidFill>
                <a:latin typeface="Calibri" panose="020F0502020204030204"/>
              </a:rPr>
              <a:t>Un </a:t>
            </a:r>
            <a:r>
              <a:rPr lang="fr-FR" sz="2000" b="1" dirty="0">
                <a:solidFill>
                  <a:prstClr val="black"/>
                </a:solidFill>
                <a:latin typeface="Calibri" panose="020F0502020204030204"/>
              </a:rPr>
              <a:t>Facteur d’Emission de référence </a:t>
            </a:r>
            <a:r>
              <a:rPr lang="fr-FR" sz="2000" dirty="0">
                <a:solidFill>
                  <a:prstClr val="black"/>
                </a:solidFill>
                <a:latin typeface="Calibri" panose="020F0502020204030204"/>
              </a:rPr>
              <a:t>(qui peut être celui de la branche de l’entreprise)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8878573"/>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6BE3C5B-39BA-1497-211F-5EDE370E269B}"/>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7D134E18-C314-3E88-59B1-FEF38A1E93B3}"/>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Image 4" descr="Une image contenant Graphique, logo, clipart, graphisme&#10;&#10;Le contenu généré par l’IA peut être incorrect.">
            <a:extLst>
              <a:ext uri="{FF2B5EF4-FFF2-40B4-BE49-F238E27FC236}">
                <a16:creationId xmlns:a16="http://schemas.microsoft.com/office/drawing/2014/main" id="{20E53898-2A26-9B34-CFE1-FCF14BCB3762}"/>
              </a:ext>
            </a:extLst>
          </p:cNvPr>
          <p:cNvPicPr>
            <a:picLocks noChangeAspect="1"/>
          </p:cNvPicPr>
          <p:nvPr/>
        </p:nvPicPr>
        <p:blipFill>
          <a:blip r:embed="rId4"/>
          <a:stretch>
            <a:fillRect/>
          </a:stretch>
        </p:blipFill>
        <p:spPr>
          <a:xfrm>
            <a:off x="279858" y="5459668"/>
            <a:ext cx="1926359" cy="1110998"/>
          </a:xfrm>
          <a:prstGeom prst="rect">
            <a:avLst/>
          </a:prstGeom>
        </p:spPr>
      </p:pic>
      <p:sp>
        <p:nvSpPr>
          <p:cNvPr id="3" name="ZoneTexte 2">
            <a:extLst>
              <a:ext uri="{FF2B5EF4-FFF2-40B4-BE49-F238E27FC236}">
                <a16:creationId xmlns:a16="http://schemas.microsoft.com/office/drawing/2014/main" id="{AA290016-A42B-9795-CE7A-B0302C103848}"/>
              </a:ext>
            </a:extLst>
          </p:cNvPr>
          <p:cNvSpPr txBox="1"/>
          <p:nvPr/>
        </p:nvSpPr>
        <p:spPr>
          <a:xfrm>
            <a:off x="567547" y="1069912"/>
            <a:ext cx="10466481" cy="249299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Le calculateur-traducteur est disponible en deux versions accessibles à tout moment par le </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picto</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en bas d’écran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La version hors ligne à télécharger </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est la plus souple.</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La version</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en ligne</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exige de préparer d’avance les données à saisir. Elle permet en fin de questionnaire d’envoyer par email les données saisies ou les résultats, à soi-même ou à un tiers de confiance pour vérification. Nous garantissons que les données saisies ne sont pas conservées, mais elles sont perdues en quittant le calculateur.</a:t>
            </a:r>
          </a:p>
          <a:p>
            <a:pPr>
              <a:buNone/>
            </a:pPr>
            <a:endParaRPr lang="fr-FR" sz="800" i="1" dirty="0"/>
          </a:p>
        </p:txBody>
      </p:sp>
      <p:sp>
        <p:nvSpPr>
          <p:cNvPr id="2" name="ZoneTexte 1">
            <a:extLst>
              <a:ext uri="{FF2B5EF4-FFF2-40B4-BE49-F238E27FC236}">
                <a16:creationId xmlns:a16="http://schemas.microsoft.com/office/drawing/2014/main" id="{247579D4-0E7C-A591-1A0D-0F10AC221C70}"/>
              </a:ext>
            </a:extLst>
          </p:cNvPr>
          <p:cNvSpPr txBox="1"/>
          <p:nvPr/>
        </p:nvSpPr>
        <p:spPr>
          <a:xfrm>
            <a:off x="567547" y="337385"/>
            <a:ext cx="10466481" cy="461665"/>
          </a:xfrm>
          <a:prstGeom prst="rect">
            <a:avLst/>
          </a:prstGeom>
          <a:noFill/>
        </p:spPr>
        <p:txBody>
          <a:bodyPr wrap="square">
            <a:spAutoFit/>
          </a:bodyPr>
          <a:lstStyle/>
          <a:p>
            <a:r>
              <a:rPr lang="fr-FR" sz="2400" b="1" dirty="0">
                <a:solidFill>
                  <a:prstClr val="black"/>
                </a:solidFill>
                <a:latin typeface="Calibri" panose="020F0502020204030204"/>
              </a:rPr>
              <a:t>Saisies des données collectées dans le calculateur-traducteur CSF</a:t>
            </a:r>
          </a:p>
        </p:txBody>
      </p:sp>
    </p:spTree>
    <p:extLst>
      <p:ext uri="{BB962C8B-B14F-4D97-AF65-F5344CB8AC3E}">
        <p14:creationId xmlns:p14="http://schemas.microsoft.com/office/powerpoint/2010/main" val="2700857294"/>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23564E9-53DA-A676-0CE3-A504BECE1F82}"/>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0ABD1EE6-634C-0C08-44DB-7CE75E3F3E9E}"/>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8EFDA0A5-69A4-90F3-C98F-C5B005731435}"/>
              </a:ext>
            </a:extLst>
          </p:cNvPr>
          <p:cNvPicPr>
            <a:picLocks noChangeAspect="1"/>
          </p:cNvPicPr>
          <p:nvPr/>
        </p:nvPicPr>
        <p:blipFill>
          <a:blip r:embed="rId3"/>
          <a:stretch>
            <a:fillRect/>
          </a:stretch>
        </p:blipFill>
        <p:spPr>
          <a:xfrm>
            <a:off x="527869" y="5696607"/>
            <a:ext cx="1892276" cy="759727"/>
          </a:xfrm>
          <a:prstGeom prst="rect">
            <a:avLst/>
          </a:prstGeom>
        </p:spPr>
      </p:pic>
      <p:sp>
        <p:nvSpPr>
          <p:cNvPr id="2" name="ZoneTexte 1">
            <a:extLst>
              <a:ext uri="{FF2B5EF4-FFF2-40B4-BE49-F238E27FC236}">
                <a16:creationId xmlns:a16="http://schemas.microsoft.com/office/drawing/2014/main" id="{E3FEF4D9-DFBB-3E32-6309-84523DE16EF8}"/>
              </a:ext>
            </a:extLst>
          </p:cNvPr>
          <p:cNvSpPr txBox="1"/>
          <p:nvPr/>
        </p:nvSpPr>
        <p:spPr>
          <a:xfrm>
            <a:off x="527869" y="401666"/>
            <a:ext cx="11030623" cy="495200"/>
          </a:xfrm>
          <a:prstGeom prst="rect">
            <a:avLst/>
          </a:prstGeom>
          <a:solidFill>
            <a:schemeClr val="bg1"/>
          </a:solidFill>
          <a:ln w="76200">
            <a:noFill/>
          </a:ln>
        </p:spPr>
        <p:txBody>
          <a:bodyPr wrap="square" rtlCol="0">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fr-FR" sz="2400" b="1" kern="0" dirty="0">
                <a:solidFill>
                  <a:prstClr val="black"/>
                </a:solidFill>
                <a:latin typeface="Calibri" panose="020F0502020204030204" pitchFamily="34" charset="0"/>
                <a:ea typeface="Aptos" panose="020B0004020202020204" pitchFamily="34" charset="0"/>
              </a:rPr>
              <a:t>Le message aux acteurs publics en France et à l’international</a:t>
            </a:r>
            <a:endParaRPr kumimoji="0" lang="fr-FR"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7" name="ZoneTexte 6">
            <a:extLst>
              <a:ext uri="{FF2B5EF4-FFF2-40B4-BE49-F238E27FC236}">
                <a16:creationId xmlns:a16="http://schemas.microsoft.com/office/drawing/2014/main" id="{0904E85D-DCE8-9745-503B-A1187D26602D}"/>
              </a:ext>
            </a:extLst>
          </p:cNvPr>
          <p:cNvSpPr txBox="1"/>
          <p:nvPr/>
        </p:nvSpPr>
        <p:spPr>
          <a:xfrm>
            <a:off x="527869" y="1044838"/>
            <a:ext cx="10944292" cy="472950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Au total, les résultats sont rigoureux, comparables, vérifiables universellement </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Logique cumulative des comptes monétaires</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Quantités et allocations reprises des comptes monétaires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Ils sont à la portée de toute organisation qui tient des comptes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2000" kern="0" dirty="0">
                <a:solidFill>
                  <a:prstClr val="black"/>
                </a:solidFill>
                <a:latin typeface="Calibri" panose="020F0502020204030204"/>
                <a:ea typeface="Times New Roman" panose="02020603050405020304" pitchFamily="18" charset="0"/>
                <a:cs typeface="Times New Roman" panose="02020603050405020304" pitchFamily="18" charset="0"/>
              </a:rPr>
              <a:t>L</a:t>
            </a: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es CCC sont un instrument efficace, universel, apolitique, sans coût budgétaire</a:t>
            </a:r>
          </a:p>
          <a:p>
            <a:pPr marL="0" marR="0" lvl="0" indent="0" algn="l" defTabSz="914400" rtl="0" eaLnBrk="1" fontAlgn="auto" latinLnBrk="0" hangingPunct="1">
              <a:lnSpc>
                <a:spcPct val="100000"/>
              </a:lnSpc>
              <a:spcBef>
                <a:spcPts val="0"/>
              </a:spcBef>
              <a:spcAft>
                <a:spcPts val="800"/>
              </a:spcAft>
              <a:buClrTx/>
              <a:buSzTx/>
              <a:buFontTx/>
              <a:buNone/>
              <a:tabLst/>
              <a:defRPr/>
            </a:pPr>
            <a:r>
              <a:rPr lang="fr-FR" sz="2000" kern="0" dirty="0">
                <a:solidFill>
                  <a:prstClr val="black"/>
                </a:solidFill>
                <a:latin typeface="Calibri" panose="020F0502020204030204"/>
                <a:ea typeface="Times New Roman" panose="02020603050405020304" pitchFamily="18" charset="0"/>
                <a:cs typeface="Times New Roman" panose="02020603050405020304" pitchFamily="18" charset="0"/>
              </a:rPr>
              <a:t>E</a:t>
            </a:r>
            <a:r>
              <a:rPr kumimoji="0" lang="fr-FR" sz="2000" b="0" i="0" u="none" strike="noStrike" kern="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lles</a:t>
            </a: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améliorent la compétitivité des territoires qui les déploient et déclenchent une juste concurrence carbone</a:t>
            </a:r>
            <a:r>
              <a:rPr kumimoji="0" lang="fr-FR" sz="20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qui produit librement des Gains Carbone</a:t>
            </a:r>
          </a:p>
          <a:p>
            <a:pPr marL="0" marR="0" lvl="0" indent="0" algn="l" defTabSz="914400" rtl="0" eaLnBrk="1" fontAlgn="auto" latinLnBrk="0" hangingPunct="1">
              <a:lnSpc>
                <a:spcPct val="100000"/>
              </a:lnSpc>
              <a:spcBef>
                <a:spcPts val="0"/>
              </a:spcBef>
              <a:spcAft>
                <a:spcPts val="800"/>
              </a:spcAft>
              <a:buClrTx/>
              <a:buSzTx/>
              <a:buFontTx/>
              <a:buNone/>
              <a:tabLst/>
              <a:defRPr/>
            </a:pPr>
            <a:r>
              <a:rPr lang="fr-FR" sz="2000" kern="0" dirty="0">
                <a:solidFill>
                  <a:prstClr val="black"/>
                </a:solidFill>
                <a:latin typeface="Calibri" panose="020F0502020204030204"/>
                <a:ea typeface="Times New Roman" panose="02020603050405020304" pitchFamily="18" charset="0"/>
                <a:cs typeface="Times New Roman" panose="02020603050405020304" pitchFamily="18" charset="0"/>
              </a:rPr>
              <a:t>La clé est de déployer une bonne pratique</a:t>
            </a: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fr-FR"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Apprendre à produire, transmettre et respecter ces deux indicateurs</a:t>
            </a:r>
            <a:endParaRPr kumimoji="0" lang="fr-FR" sz="20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800100" marR="0" lvl="1" indent="-342900" algn="l" defTabSz="914400" rtl="0" eaLnBrk="1" fontAlgn="auto" latinLnBrk="0" hangingPunct="1">
              <a:lnSpc>
                <a:spcPct val="100000"/>
              </a:lnSpc>
              <a:spcBef>
                <a:spcPts val="0"/>
              </a:spcBef>
              <a:spcAft>
                <a:spcPts val="800"/>
              </a:spcAft>
              <a:buClrTx/>
              <a:buSzTx/>
              <a:buFont typeface="Wingdings" panose="05000000000000000000" pitchFamily="2" charset="2"/>
              <a:buChar char="ü"/>
              <a:tabLst/>
              <a:defRPr/>
            </a:pPr>
            <a:r>
              <a:rPr kumimoji="0" lang="fr-FR"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Par l’exemple d’acteurs publics adoptant cette bonne pratique dite </a:t>
            </a:r>
            <a:r>
              <a:rPr kumimoji="0" lang="fr-FR" sz="2000" b="1" i="1"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Label Transmission</a:t>
            </a:r>
            <a:r>
              <a:rPr kumimoji="0" lang="fr-FR"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qui va faire l’objet d’une tribune signée par ces universitaires et beaucoup d’autres</a:t>
            </a:r>
            <a:endParaRPr kumimoji="0" lang="fr-FR" sz="20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800100" marR="0" lvl="1" indent="-342900" algn="l" defTabSz="914400" rtl="0" eaLnBrk="1" fontAlgn="auto" latinLnBrk="0" hangingPunct="1">
              <a:lnSpc>
                <a:spcPct val="100000"/>
              </a:lnSpc>
              <a:spcBef>
                <a:spcPts val="0"/>
              </a:spcBef>
              <a:spcAft>
                <a:spcPts val="800"/>
              </a:spcAft>
              <a:buClrTx/>
              <a:buSzTx/>
              <a:buFont typeface="Wingdings" panose="05000000000000000000" pitchFamily="2" charset="2"/>
              <a:buChar char="ü"/>
              <a:tabLst/>
              <a:defRPr/>
            </a:pPr>
            <a:r>
              <a:rPr kumimoji="0" lang="fr-FR"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Par contrainte forcément un jour</a:t>
            </a:r>
            <a:endParaRPr kumimoji="0" lang="fr-FR" sz="20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fr-FR"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fr-FR" sz="20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pic>
        <p:nvPicPr>
          <p:cNvPr id="5" name="Image 4" descr="Une image contenant texte, cercle, Police, logo&#10;&#10;Le contenu généré par l’IA peut être incorrect.">
            <a:extLst>
              <a:ext uri="{FF2B5EF4-FFF2-40B4-BE49-F238E27FC236}">
                <a16:creationId xmlns:a16="http://schemas.microsoft.com/office/drawing/2014/main" id="{6161644A-B82F-A45B-84BA-0DF5E014D6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1963" y="5231839"/>
            <a:ext cx="1467580" cy="1474630"/>
          </a:xfrm>
          <a:prstGeom prst="rect">
            <a:avLst/>
          </a:prstGeom>
        </p:spPr>
      </p:pic>
      <p:pic>
        <p:nvPicPr>
          <p:cNvPr id="6" name="Picture 2">
            <a:extLst>
              <a:ext uri="{FF2B5EF4-FFF2-40B4-BE49-F238E27FC236}">
                <a16:creationId xmlns:a16="http://schemas.microsoft.com/office/drawing/2014/main" id="{B997F1A1-4CF6-A514-8A01-5B7C4BB9FAA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023" r="5087"/>
          <a:stretch>
            <a:fillRect/>
          </a:stretch>
        </p:blipFill>
        <p:spPr bwMode="auto">
          <a:xfrm>
            <a:off x="7330619" y="5218735"/>
            <a:ext cx="1566043" cy="1550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197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18CF0A0-1845-EA2E-1879-030E67129307}"/>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0CB46B8-6C7C-4EB7-1760-EE3372EF7FD2}"/>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8ADB106E-4C2C-DC97-EA3B-C57DEADD9D3B}"/>
              </a:ext>
            </a:extLst>
          </p:cNvPr>
          <p:cNvPicPr>
            <a:picLocks noChangeAspect="1"/>
          </p:cNvPicPr>
          <p:nvPr/>
        </p:nvPicPr>
        <p:blipFill>
          <a:blip r:embed="rId3"/>
          <a:stretch>
            <a:fillRect/>
          </a:stretch>
        </p:blipFill>
        <p:spPr>
          <a:xfrm>
            <a:off x="527869" y="5696607"/>
            <a:ext cx="1892276" cy="759727"/>
          </a:xfrm>
          <a:prstGeom prst="rect">
            <a:avLst/>
          </a:prstGeom>
        </p:spPr>
      </p:pic>
      <p:sp>
        <p:nvSpPr>
          <p:cNvPr id="7" name="ZoneTexte 6">
            <a:extLst>
              <a:ext uri="{FF2B5EF4-FFF2-40B4-BE49-F238E27FC236}">
                <a16:creationId xmlns:a16="http://schemas.microsoft.com/office/drawing/2014/main" id="{091CA5A2-8091-CD17-357D-71A5196CD3F6}"/>
              </a:ext>
            </a:extLst>
          </p:cNvPr>
          <p:cNvSpPr txBox="1"/>
          <p:nvPr/>
        </p:nvSpPr>
        <p:spPr>
          <a:xfrm>
            <a:off x="3238362" y="2327100"/>
            <a:ext cx="5715276" cy="707886"/>
          </a:xfrm>
          <a:prstGeom prst="rect">
            <a:avLst/>
          </a:prstGeom>
          <a:solidFill>
            <a:srgbClr val="F0CF34"/>
          </a:solidFill>
          <a:ln w="1905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black"/>
                </a:solidFill>
                <a:latin typeface="Calibri" panose="020F0502020204030204"/>
              </a:rPr>
              <a:t>Cette présentation est terminée, </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black"/>
                </a:solidFill>
                <a:latin typeface="Calibri" panose="020F0502020204030204"/>
              </a:rPr>
              <a:t>vos questions ou commentaires sont les bienvenus</a:t>
            </a:r>
          </a:p>
        </p:txBody>
      </p:sp>
    </p:spTree>
    <p:extLst>
      <p:ext uri="{BB962C8B-B14F-4D97-AF65-F5344CB8AC3E}">
        <p14:creationId xmlns:p14="http://schemas.microsoft.com/office/powerpoint/2010/main" val="3666397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E17E1B8-AEF1-999C-C19A-AC8C21570054}"/>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B5D0A82B-0C3A-C7D3-0EA8-578F2DA0EB80}"/>
              </a:ext>
            </a:extLst>
          </p:cNvPr>
          <p:cNvSpPr txBox="1"/>
          <p:nvPr/>
        </p:nvSpPr>
        <p:spPr>
          <a:xfrm>
            <a:off x="527869" y="1320803"/>
            <a:ext cx="11007251" cy="3211135"/>
          </a:xfrm>
          <a:prstGeom prst="rect">
            <a:avLst/>
          </a:prstGeom>
          <a:solidFill>
            <a:schemeClr val="bg1"/>
          </a:solidFill>
          <a:ln w="76200">
            <a:noFill/>
          </a:ln>
        </p:spPr>
        <p:txBody>
          <a:bodyPr wrap="square" rtlCol="0">
            <a:spAutoFit/>
          </a:bodyPr>
          <a:lstStyle/>
          <a:p>
            <a:pPr>
              <a:buNone/>
            </a:pPr>
            <a:r>
              <a:rPr lang="fr-FR" sz="2000" kern="0" dirty="0">
                <a:ea typeface="Times New Roman" panose="02020603050405020304" pitchFamily="18" charset="0"/>
                <a:cs typeface="Times New Roman" panose="02020603050405020304" pitchFamily="18" charset="0"/>
              </a:rPr>
              <a:t>Elle prend la Transition comme un problème économique, à gérer avec les outils économiques (finance, comptabilité, contrôle de gestion…) en </a:t>
            </a:r>
            <a:r>
              <a:rPr lang="fr-FR" sz="2000" kern="0" dirty="0">
                <a:solidFill>
                  <a:srgbClr val="000000"/>
                </a:solidFill>
                <a:ea typeface="Times New Roman" panose="02020603050405020304" pitchFamily="18" charset="0"/>
                <a:cs typeface="Times New Roman" panose="02020603050405020304" pitchFamily="18" charset="0"/>
              </a:rPr>
              <a:t>tonnes d’équivalent C</a:t>
            </a:r>
            <a:r>
              <a:rPr lang="fr-FR" sz="2000" dirty="0">
                <a:solidFill>
                  <a:srgbClr val="000000"/>
                </a:solidFill>
                <a:ea typeface="Arial Unicode MS"/>
              </a:rPr>
              <a:t>O</a:t>
            </a:r>
            <a:r>
              <a:rPr lang="fr-FR" sz="2000" baseline="-25000" dirty="0">
                <a:solidFill>
                  <a:srgbClr val="000000"/>
                </a:solidFill>
                <a:ea typeface="Arial Unicode MS"/>
              </a:rPr>
              <a:t>2</a:t>
            </a:r>
            <a:endParaRPr lang="fr-FR" sz="2000" kern="100" dirty="0">
              <a:ea typeface="Times New Roman" panose="02020603050405020304" pitchFamily="18" charset="0"/>
              <a:cs typeface="Times New Roman" panose="02020603050405020304" pitchFamily="18" charset="0"/>
            </a:endParaRPr>
          </a:p>
          <a:p>
            <a:pPr lvl="0">
              <a:spcAft>
                <a:spcPts val="800"/>
              </a:spcAft>
            </a:pPr>
            <a:endParaRPr lang="fr-FR" sz="800" kern="0" dirty="0">
              <a:solidFill>
                <a:prstClr val="black"/>
              </a:solidFill>
              <a:ea typeface="Times New Roman" panose="02020603050405020304" pitchFamily="18" charset="0"/>
              <a:cs typeface="Times New Roman" panose="02020603050405020304" pitchFamily="18" charset="0"/>
            </a:endParaRPr>
          </a:p>
          <a:p>
            <a:pPr lvl="0"/>
            <a:r>
              <a:rPr lang="fr-FR" sz="2000" kern="0" dirty="0">
                <a:solidFill>
                  <a:prstClr val="black"/>
                </a:solidFill>
                <a:ea typeface="Times New Roman" panose="02020603050405020304" pitchFamily="18" charset="0"/>
                <a:cs typeface="Times New Roman" panose="02020603050405020304" pitchFamily="18" charset="0"/>
              </a:rPr>
              <a:t>Elle décrit l’arrivée d’un besoin nouveau de </a:t>
            </a:r>
            <a:r>
              <a:rPr lang="fr-FR" sz="2000" b="1" kern="0" dirty="0">
                <a:solidFill>
                  <a:prstClr val="black"/>
                </a:solidFill>
                <a:highlight>
                  <a:srgbClr val="FFFF00"/>
                </a:highlight>
                <a:ea typeface="Times New Roman" panose="02020603050405020304" pitchFamily="18" charset="0"/>
                <a:cs typeface="Times New Roman" panose="02020603050405020304" pitchFamily="18" charset="0"/>
              </a:rPr>
              <a:t>Gain Carbone </a:t>
            </a:r>
            <a:r>
              <a:rPr lang="fr-FR" sz="2000" kern="0" dirty="0">
                <a:solidFill>
                  <a:prstClr val="black"/>
                </a:solidFill>
                <a:ea typeface="Times New Roman" panose="02020603050405020304" pitchFamily="18" charset="0"/>
                <a:cs typeface="Times New Roman" panose="02020603050405020304" pitchFamily="18" charset="0"/>
              </a:rPr>
              <a:t>mesuré en </a:t>
            </a:r>
            <a:r>
              <a:rPr lang="fr-FR" sz="2000" kern="0" dirty="0">
                <a:solidFill>
                  <a:srgbClr val="000000"/>
                </a:solidFill>
                <a:ea typeface="Times New Roman" panose="02020603050405020304" pitchFamily="18" charset="0"/>
                <a:cs typeface="Times New Roman" panose="02020603050405020304" pitchFamily="18" charset="0"/>
              </a:rPr>
              <a:t>tonnes d’équivalent C</a:t>
            </a:r>
            <a:r>
              <a:rPr lang="fr-FR" sz="2000" dirty="0">
                <a:solidFill>
                  <a:srgbClr val="000000"/>
                </a:solidFill>
                <a:ea typeface="Arial Unicode MS"/>
              </a:rPr>
              <a:t>O</a:t>
            </a:r>
            <a:r>
              <a:rPr lang="fr-FR" sz="2000" baseline="-25000" dirty="0">
                <a:solidFill>
                  <a:srgbClr val="000000"/>
                </a:solidFill>
                <a:ea typeface="Arial Unicode MS"/>
              </a:rPr>
              <a:t>2 </a:t>
            </a:r>
            <a:r>
              <a:rPr lang="fr-FR" sz="2000" kern="0" dirty="0">
                <a:solidFill>
                  <a:srgbClr val="000000"/>
                </a:solidFill>
                <a:ea typeface="Times New Roman" panose="02020603050405020304" pitchFamily="18" charset="0"/>
                <a:cs typeface="Times New Roman" panose="02020603050405020304" pitchFamily="18" charset="0"/>
              </a:rPr>
              <a:t> </a:t>
            </a:r>
          </a:p>
          <a:p>
            <a:pPr lvl="0" algn="ctr"/>
            <a:r>
              <a:rPr lang="fr-FR" sz="2000" kern="0" dirty="0">
                <a:solidFill>
                  <a:prstClr val="black"/>
                </a:solidFill>
                <a:ea typeface="Times New Roman" panose="02020603050405020304" pitchFamily="18" charset="0"/>
                <a:cs typeface="Times New Roman" panose="02020603050405020304" pitchFamily="18" charset="0"/>
              </a:rPr>
              <a:t>aussi central que les </a:t>
            </a:r>
            <a:r>
              <a:rPr lang="fr-FR" sz="2000" b="1" kern="0" dirty="0">
                <a:solidFill>
                  <a:prstClr val="black"/>
                </a:solidFill>
                <a:ea typeface="Times New Roman" panose="02020603050405020304" pitchFamily="18" charset="0"/>
                <a:cs typeface="Times New Roman" panose="02020603050405020304" pitchFamily="18" charset="0"/>
              </a:rPr>
              <a:t>Autres besoins </a:t>
            </a:r>
            <a:r>
              <a:rPr lang="fr-FR" sz="2000" kern="0" dirty="0">
                <a:solidFill>
                  <a:prstClr val="black"/>
                </a:solidFill>
                <a:ea typeface="Times New Roman" panose="02020603050405020304" pitchFamily="18" charset="0"/>
                <a:cs typeface="Times New Roman" panose="02020603050405020304" pitchFamily="18" charset="0"/>
              </a:rPr>
              <a:t>(Alimentation, Santé, Logement, Loisirs, Défense, …). </a:t>
            </a:r>
          </a:p>
          <a:p>
            <a:pPr lvl="0"/>
            <a:endParaRPr lang="fr-FR" sz="800" kern="0" dirty="0">
              <a:solidFill>
                <a:prstClr val="black"/>
              </a:solidFill>
              <a:ea typeface="Times New Roman" panose="02020603050405020304" pitchFamily="18" charset="0"/>
              <a:cs typeface="Times New Roman" panose="02020603050405020304" pitchFamily="18" charset="0"/>
            </a:endParaRPr>
          </a:p>
          <a:p>
            <a:pPr lvl="0"/>
            <a:r>
              <a:rPr lang="fr-FR" sz="2000" kern="0" dirty="0">
                <a:solidFill>
                  <a:prstClr val="black"/>
                </a:solidFill>
                <a:ea typeface="Times New Roman" panose="02020603050405020304" pitchFamily="18" charset="0"/>
                <a:cs typeface="Times New Roman" panose="02020603050405020304" pitchFamily="18" charset="0"/>
              </a:rPr>
              <a:t>Le niveau du Gain à produire est l’écart à combler (entre Captures Naturelles et Emissions Humaines nécessaires aux Autres besoins)</a:t>
            </a:r>
          </a:p>
          <a:p>
            <a:pPr lvl="0"/>
            <a:endParaRPr lang="fr-FR" sz="2000" b="1" kern="0" dirty="0">
              <a:solidFill>
                <a:prstClr val="black"/>
              </a:solidFill>
              <a:ea typeface="Times New Roman" panose="02020603050405020304" pitchFamily="18" charset="0"/>
              <a:cs typeface="Times New Roman" panose="02020603050405020304" pitchFamily="18" charset="0"/>
            </a:endParaRPr>
          </a:p>
          <a:p>
            <a:pPr lvl="0" algn="ctr"/>
            <a:r>
              <a:rPr lang="fr-FR" sz="2000" b="1" kern="0" dirty="0">
                <a:solidFill>
                  <a:prstClr val="black"/>
                </a:solidFill>
                <a:ea typeface="Times New Roman" panose="02020603050405020304" pitchFamily="18" charset="0"/>
                <a:cs typeface="Times New Roman" panose="02020603050405020304" pitchFamily="18" charset="0"/>
              </a:rPr>
              <a:t>L’EC permet de réussir la Transition </a:t>
            </a:r>
          </a:p>
          <a:p>
            <a:pPr lvl="0" algn="ctr"/>
            <a:r>
              <a:rPr lang="fr-FR" sz="2000" b="1" kern="0" dirty="0">
                <a:solidFill>
                  <a:prstClr val="black"/>
                </a:solidFill>
                <a:ea typeface="Times New Roman" panose="02020603050405020304" pitchFamily="18" charset="0"/>
                <a:cs typeface="Times New Roman" panose="02020603050405020304" pitchFamily="18" charset="0"/>
              </a:rPr>
              <a:t>en conciliant efficacement du nouveau besoin et des anciens</a:t>
            </a:r>
          </a:p>
        </p:txBody>
      </p:sp>
      <p:sp>
        <p:nvSpPr>
          <p:cNvPr id="4" name="Espace réservé du numéro de diapositive 3">
            <a:extLst>
              <a:ext uri="{FF2B5EF4-FFF2-40B4-BE49-F238E27FC236}">
                <a16:creationId xmlns:a16="http://schemas.microsoft.com/office/drawing/2014/main" id="{593540B8-03D7-7FCC-C7DC-CB88517AA728}"/>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46C1880A-75CC-B4B9-5581-9BB192056C87}"/>
              </a:ext>
            </a:extLst>
          </p:cNvPr>
          <p:cNvPicPr>
            <a:picLocks noChangeAspect="1"/>
          </p:cNvPicPr>
          <p:nvPr/>
        </p:nvPicPr>
        <p:blipFill>
          <a:blip r:embed="rId3"/>
          <a:stretch>
            <a:fillRect/>
          </a:stretch>
        </p:blipFill>
        <p:spPr>
          <a:xfrm>
            <a:off x="527869" y="5696607"/>
            <a:ext cx="1892276" cy="759727"/>
          </a:xfrm>
          <a:prstGeom prst="rect">
            <a:avLst/>
          </a:prstGeom>
        </p:spPr>
      </p:pic>
      <p:sp>
        <p:nvSpPr>
          <p:cNvPr id="2" name="ZoneTexte 1">
            <a:extLst>
              <a:ext uri="{FF2B5EF4-FFF2-40B4-BE49-F238E27FC236}">
                <a16:creationId xmlns:a16="http://schemas.microsoft.com/office/drawing/2014/main" id="{5868714A-64D6-6AB5-FD92-BF43C189E990}"/>
              </a:ext>
            </a:extLst>
          </p:cNvPr>
          <p:cNvSpPr txBox="1"/>
          <p:nvPr/>
        </p:nvSpPr>
        <p:spPr>
          <a:xfrm>
            <a:off x="527869" y="401666"/>
            <a:ext cx="11030623" cy="495200"/>
          </a:xfrm>
          <a:prstGeom prst="rect">
            <a:avLst/>
          </a:prstGeom>
          <a:solidFill>
            <a:schemeClr val="bg1"/>
          </a:solidFill>
          <a:ln w="76200">
            <a:noFill/>
          </a:ln>
        </p:spPr>
        <p:txBody>
          <a:bodyPr wrap="square" rtlCol="0">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fr-FR"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La promesse de l’Economie Carbone (EC) </a:t>
            </a:r>
            <a:r>
              <a:rPr kumimoji="0" lang="fr-FR" sz="2400"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(1/3)</a:t>
            </a:r>
            <a:endParaRPr kumimoji="0" lang="fr-FR"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81391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418EC28-C5A8-7B6E-A909-AA877C7052AA}"/>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C396496E-573B-782B-B5E2-F8F64BA25B6E}"/>
              </a:ext>
            </a:extLst>
          </p:cNvPr>
          <p:cNvSpPr txBox="1"/>
          <p:nvPr/>
        </p:nvSpPr>
        <p:spPr>
          <a:xfrm>
            <a:off x="527869" y="1029207"/>
            <a:ext cx="11007251" cy="4011355"/>
          </a:xfrm>
          <a:prstGeom prst="rect">
            <a:avLst/>
          </a:prstGeom>
          <a:solidFill>
            <a:schemeClr val="bg1"/>
          </a:solidFill>
          <a:ln w="76200">
            <a:noFill/>
          </a:ln>
        </p:spPr>
        <p:txBody>
          <a:bodyPr wrap="square" rtlCol="0">
            <a:spAutoFit/>
          </a:bodyPr>
          <a:lstStyle/>
          <a:p>
            <a:pPr>
              <a:spcAft>
                <a:spcPts val="800"/>
              </a:spcAft>
              <a:buNone/>
            </a:pPr>
            <a:r>
              <a:rPr lang="fr-FR" sz="2000" kern="0" dirty="0">
                <a:latin typeface="Calibri" panose="020F0502020204030204" pitchFamily="34" charset="0"/>
                <a:ea typeface="Times New Roman" panose="02020603050405020304" pitchFamily="18" charset="0"/>
                <a:cs typeface="Times New Roman" panose="02020603050405020304" pitchFamily="18" charset="0"/>
              </a:rPr>
              <a:t>L’EC s’appuie sur le </a:t>
            </a:r>
            <a:r>
              <a:rPr lang="fr-FR" sz="2000" b="1" kern="0" dirty="0">
                <a:highlight>
                  <a:srgbClr val="FFFF00"/>
                </a:highlight>
                <a:latin typeface="Calibri" panose="020F0502020204030204" pitchFamily="34" charset="0"/>
                <a:ea typeface="Times New Roman" panose="02020603050405020304" pitchFamily="18" charset="0"/>
                <a:cs typeface="Times New Roman" panose="02020603050405020304" pitchFamily="18" charset="0"/>
              </a:rPr>
              <a:t>Contenu Carbone</a:t>
            </a:r>
            <a:r>
              <a:rPr lang="fr-FR" sz="2000" kern="0" dirty="0">
                <a:latin typeface="Calibri" panose="020F0502020204030204" pitchFamily="34" charset="0"/>
                <a:ea typeface="Times New Roman" panose="02020603050405020304" pitchFamily="18" charset="0"/>
                <a:cs typeface="Times New Roman" panose="02020603050405020304" pitchFamily="18" charset="0"/>
              </a:rPr>
              <a:t>* d’une production ou d’un produit : le cumul de toutes les émissions vers l’atmosphère qui ont été nécessaires </a:t>
            </a:r>
          </a:p>
          <a:p>
            <a:pPr algn="ctr">
              <a:spcAft>
                <a:spcPts val="800"/>
              </a:spcAft>
              <a:buNone/>
            </a:pPr>
            <a:r>
              <a:rPr lang="fr-FR" sz="2000" kern="0" dirty="0">
                <a:latin typeface="Calibri" panose="020F0502020204030204" pitchFamily="34" charset="0"/>
                <a:ea typeface="Times New Roman" panose="02020603050405020304" pitchFamily="18" charset="0"/>
                <a:cs typeface="Times New Roman" panose="02020603050405020304" pitchFamily="18" charset="0"/>
              </a:rPr>
              <a:t>Elle le décompose en : </a:t>
            </a:r>
            <a:r>
              <a:rPr lang="fr-FR" sz="2000" b="1" kern="0" dirty="0">
                <a:latin typeface="Calibri" panose="020F0502020204030204" pitchFamily="34" charset="0"/>
                <a:ea typeface="Times New Roman" panose="02020603050405020304" pitchFamily="18" charset="0"/>
                <a:cs typeface="Times New Roman" panose="02020603050405020304" pitchFamily="18" charset="0"/>
              </a:rPr>
              <a:t>Contenu Carbone = Quantité x </a:t>
            </a:r>
            <a:r>
              <a:rPr lang="fr-FR" sz="2000" b="1" kern="0" dirty="0">
                <a:highlight>
                  <a:srgbClr val="FFFF00"/>
                </a:highlight>
                <a:latin typeface="Calibri" panose="020F0502020204030204" pitchFamily="34" charset="0"/>
                <a:ea typeface="Times New Roman" panose="02020603050405020304" pitchFamily="18" charset="0"/>
                <a:cs typeface="Times New Roman" panose="02020603050405020304" pitchFamily="18" charset="0"/>
              </a:rPr>
              <a:t>Facteur d’Emission</a:t>
            </a:r>
            <a:r>
              <a:rPr lang="fr-FR" sz="2000" b="1" kern="0" dirty="0">
                <a:latin typeface="Calibri" panose="020F0502020204030204" pitchFamily="34" charset="0"/>
                <a:ea typeface="Times New Roman" panose="02020603050405020304" pitchFamily="18" charset="0"/>
                <a:cs typeface="Times New Roman" panose="02020603050405020304" pitchFamily="18" charset="0"/>
              </a:rPr>
              <a:t> </a:t>
            </a:r>
          </a:p>
          <a:p>
            <a:pPr>
              <a:spcAft>
                <a:spcPts val="800"/>
              </a:spcAft>
            </a:pPr>
            <a:r>
              <a:rPr lang="fr-FR" sz="2000" kern="0" dirty="0">
                <a:latin typeface="Calibri" panose="020F0502020204030204" pitchFamily="34" charset="0"/>
                <a:ea typeface="Times New Roman" panose="02020603050405020304" pitchFamily="18" charset="0"/>
                <a:cs typeface="Times New Roman" panose="02020603050405020304" pitchFamily="18" charset="0"/>
              </a:rPr>
              <a:t>La Quantité est LA MEME que dans la Valeur monétaire utilisée en comptabilité pour la même production ou produit, décomposée en :</a:t>
            </a:r>
          </a:p>
          <a:p>
            <a:pPr algn="ctr">
              <a:spcAft>
                <a:spcPts val="800"/>
              </a:spcAft>
            </a:pPr>
            <a:r>
              <a:rPr lang="fr-FR" sz="2000" b="1" kern="0" dirty="0">
                <a:ea typeface="Times New Roman" panose="02020603050405020304" pitchFamily="18" charset="0"/>
                <a:cs typeface="Times New Roman" panose="02020603050405020304" pitchFamily="18" charset="0"/>
              </a:rPr>
              <a:t>Valeur Monétaire = Quantité </a:t>
            </a:r>
            <a:r>
              <a:rPr lang="fr-FR" sz="2000" kern="0" dirty="0">
                <a:ea typeface="Times New Roman" panose="02020603050405020304" pitchFamily="18" charset="0"/>
                <a:cs typeface="Times New Roman" panose="02020603050405020304" pitchFamily="18" charset="0"/>
              </a:rPr>
              <a:t>(ou </a:t>
            </a:r>
            <a:r>
              <a:rPr lang="fr-FR" sz="2000" kern="0" dirty="0">
                <a:highlight>
                  <a:srgbClr val="FFFF00"/>
                </a:highlight>
                <a:ea typeface="Times New Roman" panose="02020603050405020304" pitchFamily="18" charset="0"/>
                <a:cs typeface="Times New Roman" panose="02020603050405020304" pitchFamily="18" charset="0"/>
              </a:rPr>
              <a:t>volume)</a:t>
            </a:r>
            <a:r>
              <a:rPr lang="fr-FR" sz="2000" b="1" kern="0" dirty="0">
                <a:ea typeface="Times New Roman" panose="02020603050405020304" pitchFamily="18" charset="0"/>
                <a:cs typeface="Times New Roman" panose="02020603050405020304" pitchFamily="18" charset="0"/>
              </a:rPr>
              <a:t> x Prix unitaire</a:t>
            </a:r>
            <a:endParaRPr lang="fr-FR" sz="2000" kern="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800"/>
              </a:spcAft>
              <a:buNone/>
            </a:pPr>
            <a:endParaRPr lang="fr-FR" sz="800" kern="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800"/>
              </a:spcAft>
              <a:buNone/>
            </a:pPr>
            <a:r>
              <a:rPr lang="fr-FR" sz="2000" kern="0" dirty="0">
                <a:latin typeface="Calibri" panose="020F0502020204030204" pitchFamily="34" charset="0"/>
                <a:ea typeface="Times New Roman" panose="02020603050405020304" pitchFamily="18" charset="0"/>
                <a:cs typeface="Times New Roman" panose="02020603050405020304" pitchFamily="18" charset="0"/>
              </a:rPr>
              <a:t>Cela rend </a:t>
            </a:r>
            <a:r>
              <a:rPr lang="fr-FR" sz="2000" kern="100" dirty="0">
                <a:latin typeface="Aptos" panose="020B0004020202020204" pitchFamily="34" charset="0"/>
                <a:ea typeface="Times New Roman" panose="02020603050405020304" pitchFamily="18" charset="0"/>
                <a:cs typeface="Times New Roman" panose="02020603050405020304" pitchFamily="18" charset="0"/>
              </a:rPr>
              <a:t>les</a:t>
            </a:r>
            <a:r>
              <a:rPr lang="fr-FR" sz="2000" kern="0" dirty="0">
                <a:latin typeface="Calibri" panose="020F0502020204030204" pitchFamily="34" charset="0"/>
                <a:ea typeface="Times New Roman" panose="02020603050405020304" pitchFamily="18" charset="0"/>
                <a:cs typeface="Times New Roman" panose="02020603050405020304" pitchFamily="18" charset="0"/>
              </a:rPr>
              <a:t> </a:t>
            </a:r>
            <a:r>
              <a:rPr lang="fr-FR" sz="2000" b="1" kern="0" dirty="0">
                <a:latin typeface="Calibri" panose="020F0502020204030204" pitchFamily="34" charset="0"/>
                <a:ea typeface="Times New Roman" panose="02020603050405020304" pitchFamily="18" charset="0"/>
                <a:cs typeface="Times New Roman" panose="02020603050405020304" pitchFamily="18" charset="0"/>
              </a:rPr>
              <a:t>deux économies (et comptabilités) liées et complémentaires</a:t>
            </a:r>
          </a:p>
          <a:p>
            <a:pPr>
              <a:spcAft>
                <a:spcPts val="800"/>
              </a:spcAft>
              <a:buNone/>
            </a:pPr>
            <a:endParaRPr lang="fr-FR" sz="2000" kern="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800"/>
              </a:spcAft>
              <a:buNone/>
            </a:pPr>
            <a:r>
              <a:rPr lang="fr-FR" sz="2000" kern="0" dirty="0">
                <a:latin typeface="Calibri" panose="020F0502020204030204" pitchFamily="34" charset="0"/>
                <a:ea typeface="Times New Roman" panose="02020603050405020304" pitchFamily="18" charset="0"/>
                <a:cs typeface="Times New Roman" panose="02020603050405020304" pitchFamily="18" charset="0"/>
              </a:rPr>
              <a:t>*Il existe d’autres noms pour le Contenu Carbone : l’empreinte produit, l’émission ‘de la mine à l’usine’ (GHG), les scopes 1, 2 et 3 amont produit (GHG Protocol et BEGES …)</a:t>
            </a:r>
          </a:p>
        </p:txBody>
      </p:sp>
      <p:sp>
        <p:nvSpPr>
          <p:cNvPr id="4" name="Espace réservé du numéro de diapositive 3">
            <a:extLst>
              <a:ext uri="{FF2B5EF4-FFF2-40B4-BE49-F238E27FC236}">
                <a16:creationId xmlns:a16="http://schemas.microsoft.com/office/drawing/2014/main" id="{83B41F7A-132F-F2E2-A842-2C9573FCBEEA}"/>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ADFF8E58-1068-F4FB-FC2F-A520FEB7DB3F}"/>
              </a:ext>
            </a:extLst>
          </p:cNvPr>
          <p:cNvPicPr>
            <a:picLocks noChangeAspect="1"/>
          </p:cNvPicPr>
          <p:nvPr/>
        </p:nvPicPr>
        <p:blipFill>
          <a:blip r:embed="rId3"/>
          <a:stretch>
            <a:fillRect/>
          </a:stretch>
        </p:blipFill>
        <p:spPr>
          <a:xfrm>
            <a:off x="527869" y="5696607"/>
            <a:ext cx="1892276" cy="759727"/>
          </a:xfrm>
          <a:prstGeom prst="rect">
            <a:avLst/>
          </a:prstGeom>
        </p:spPr>
      </p:pic>
      <p:sp>
        <p:nvSpPr>
          <p:cNvPr id="5" name="ZoneTexte 4">
            <a:extLst>
              <a:ext uri="{FF2B5EF4-FFF2-40B4-BE49-F238E27FC236}">
                <a16:creationId xmlns:a16="http://schemas.microsoft.com/office/drawing/2014/main" id="{141E9E87-BBA6-186D-5C4A-A65B6105FD80}"/>
              </a:ext>
            </a:extLst>
          </p:cNvPr>
          <p:cNvSpPr txBox="1"/>
          <p:nvPr/>
        </p:nvSpPr>
        <p:spPr>
          <a:xfrm>
            <a:off x="527869" y="401666"/>
            <a:ext cx="11030623" cy="495200"/>
          </a:xfrm>
          <a:prstGeom prst="rect">
            <a:avLst/>
          </a:prstGeom>
          <a:solidFill>
            <a:schemeClr val="bg1"/>
          </a:solidFill>
          <a:ln w="76200">
            <a:noFill/>
          </a:ln>
        </p:spPr>
        <p:txBody>
          <a:bodyPr wrap="square" rtlCol="0">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fr-FR"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L’Economie Carbone complète l’économie monétaire classique </a:t>
            </a:r>
            <a:r>
              <a:rPr kumimoji="0" lang="fr-FR" sz="2400"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(2/3)</a:t>
            </a:r>
            <a:endParaRPr kumimoji="0" lang="fr-FR"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337800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22E5D2E-058F-7AA9-7FFC-4580968E74BE}"/>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37FA830A-8E47-BFFD-7B5C-04D9D5B16B5C}"/>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16CD7D15-115B-668E-A0B6-24DBBE691F30}"/>
              </a:ext>
            </a:extLst>
          </p:cNvPr>
          <p:cNvPicPr>
            <a:picLocks noChangeAspect="1"/>
          </p:cNvPicPr>
          <p:nvPr/>
        </p:nvPicPr>
        <p:blipFill>
          <a:blip r:embed="rId3"/>
          <a:stretch>
            <a:fillRect/>
          </a:stretch>
        </p:blipFill>
        <p:spPr>
          <a:xfrm>
            <a:off x="527869" y="5696607"/>
            <a:ext cx="1892276" cy="759727"/>
          </a:xfrm>
          <a:prstGeom prst="rect">
            <a:avLst/>
          </a:prstGeom>
        </p:spPr>
      </p:pic>
      <p:sp>
        <p:nvSpPr>
          <p:cNvPr id="7" name="ZoneTexte 6">
            <a:extLst>
              <a:ext uri="{FF2B5EF4-FFF2-40B4-BE49-F238E27FC236}">
                <a16:creationId xmlns:a16="http://schemas.microsoft.com/office/drawing/2014/main" id="{62C55B89-82F9-5575-8AA3-07AD47D87ACD}"/>
              </a:ext>
            </a:extLst>
          </p:cNvPr>
          <p:cNvSpPr txBox="1"/>
          <p:nvPr/>
        </p:nvSpPr>
        <p:spPr>
          <a:xfrm>
            <a:off x="527869" y="401666"/>
            <a:ext cx="11030623" cy="495200"/>
          </a:xfrm>
          <a:prstGeom prst="rect">
            <a:avLst/>
          </a:prstGeom>
          <a:solidFill>
            <a:schemeClr val="bg1"/>
          </a:solidFill>
          <a:ln w="76200">
            <a:noFill/>
          </a:ln>
        </p:spPr>
        <p:txBody>
          <a:bodyPr wrap="square" rtlCol="0">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fr-FR"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La promesse de l’Economie Carbone  </a:t>
            </a:r>
            <a:r>
              <a:rPr kumimoji="0" lang="fr-FR" sz="2400"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(3/3)</a:t>
            </a:r>
            <a:endParaRPr kumimoji="0" lang="fr-FR"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2" name="ZoneTexte 1">
            <a:extLst>
              <a:ext uri="{FF2B5EF4-FFF2-40B4-BE49-F238E27FC236}">
                <a16:creationId xmlns:a16="http://schemas.microsoft.com/office/drawing/2014/main" id="{CCF6899B-FA08-B9D4-F979-2BF6DE14DACD}"/>
              </a:ext>
            </a:extLst>
          </p:cNvPr>
          <p:cNvSpPr txBox="1"/>
          <p:nvPr/>
        </p:nvSpPr>
        <p:spPr>
          <a:xfrm>
            <a:off x="527869" y="1107543"/>
            <a:ext cx="11007251" cy="2062103"/>
          </a:xfrm>
          <a:prstGeom prst="rect">
            <a:avLst/>
          </a:prstGeom>
          <a:solidFill>
            <a:schemeClr val="bg1"/>
          </a:solidFill>
          <a:ln w="76200">
            <a:noFill/>
          </a:ln>
        </p:spPr>
        <p:txBody>
          <a:bodyPr wrap="square" rtlCol="0">
            <a:spAutoFit/>
          </a:bodyPr>
          <a:lstStyle/>
          <a:p>
            <a:pPr lvl="0">
              <a:spcAft>
                <a:spcPts val="800"/>
              </a:spcAft>
              <a:defRPr/>
            </a:pPr>
            <a:r>
              <a:rPr lang="fr-FR" sz="2000" kern="0" dirty="0">
                <a:solidFill>
                  <a:prstClr val="black"/>
                </a:solidFill>
                <a:latin typeface="Calibri" panose="020F0502020204030204"/>
                <a:ea typeface="Times New Roman" panose="02020603050405020304" pitchFamily="18" charset="0"/>
                <a:cs typeface="Times New Roman" panose="02020603050405020304" pitchFamily="18" charset="0"/>
              </a:rPr>
              <a:t>L’Economie Carbone </a:t>
            </a: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donne à tous les acteurs et notamment</a:t>
            </a:r>
            <a:r>
              <a:rPr kumimoji="0" lang="fr-FR" sz="2000" b="0" i="0" u="none" strike="noStrike" kern="0" cap="none" spc="0" normalizeH="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aux </a:t>
            </a:r>
            <a:r>
              <a:rPr lang="fr-FR" sz="2000" kern="0" dirty="0">
                <a:latin typeface="Calibri" panose="020F0502020204030204" pitchFamily="34" charset="0"/>
                <a:ea typeface="Times New Roman" panose="02020603050405020304" pitchFamily="18" charset="0"/>
                <a:cs typeface="Times New Roman" panose="02020603050405020304" pitchFamily="18" charset="0"/>
              </a:rPr>
              <a:t>Producteurs </a:t>
            </a:r>
            <a:r>
              <a:rPr kumimoji="0" lang="fr-FR" sz="20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des aides à la décision </a:t>
            </a: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pour </a:t>
            </a:r>
            <a:r>
              <a:rPr lang="fr-FR" sz="2000" kern="0" dirty="0">
                <a:solidFill>
                  <a:prstClr val="black"/>
                </a:solidFill>
                <a:latin typeface="Calibri" panose="020F0502020204030204"/>
                <a:ea typeface="Times New Roman" panose="02020603050405020304" pitchFamily="18" charset="0"/>
                <a:cs typeface="Times New Roman" panose="02020603050405020304" pitchFamily="18" charset="0"/>
              </a:rPr>
              <a:t>concilier </a:t>
            </a:r>
            <a:r>
              <a:rPr lang="fr-FR" sz="2000" kern="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efficacement intérêt ‘argent’ et Transition</a:t>
            </a:r>
            <a:endParaRPr lang="fr-FR" sz="2000" kern="0" dirty="0">
              <a:solidFill>
                <a:prstClr val="black"/>
              </a:solidFill>
              <a:latin typeface="Calibri" panose="020F0502020204030204"/>
              <a:ea typeface="Times New Roman" panose="02020603050405020304" pitchFamily="18" charset="0"/>
              <a:cs typeface="Times New Roman" panose="02020603050405020304" pitchFamily="18" charset="0"/>
            </a:endParaRPr>
          </a:p>
          <a:p>
            <a:pPr lvl="0">
              <a:spcAft>
                <a:spcPts val="800"/>
              </a:spcAft>
              <a:defRPr/>
            </a:pPr>
            <a:endParaRPr kumimoji="0" lang="fr-FR" sz="8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a:p>
            <a:pPr marL="457200" lvl="0" indent="-457200">
              <a:spcAft>
                <a:spcPts val="800"/>
              </a:spcAft>
              <a:buFontTx/>
              <a:buAutoNum type="arabicPeriod"/>
              <a:defRPr/>
            </a:pPr>
            <a:r>
              <a:rPr lang="fr-FR" sz="2000" kern="0" dirty="0">
                <a:solidFill>
                  <a:prstClr val="black"/>
                </a:solidFill>
                <a:ea typeface="Times New Roman" panose="02020603050405020304" pitchFamily="18" charset="0"/>
                <a:cs typeface="Times New Roman" panose="02020603050405020304" pitchFamily="18" charset="0"/>
              </a:rPr>
              <a:t>Avec </a:t>
            </a:r>
            <a:r>
              <a:rPr lang="fr-FR" sz="2000" b="1" kern="0" dirty="0">
                <a:solidFill>
                  <a:prstClr val="black"/>
                </a:solidFill>
                <a:ea typeface="Times New Roman" panose="02020603050405020304" pitchFamily="18" charset="0"/>
                <a:cs typeface="Times New Roman" panose="02020603050405020304" pitchFamily="18" charset="0"/>
              </a:rPr>
              <a:t>5 indicateurs globaux ‘macro’</a:t>
            </a:r>
            <a:r>
              <a:rPr lang="fr-FR" sz="2000" kern="0" dirty="0">
                <a:solidFill>
                  <a:prstClr val="black"/>
                </a:solidFill>
                <a:ea typeface="Times New Roman" panose="02020603050405020304" pitchFamily="18" charset="0"/>
                <a:cs typeface="Times New Roman" panose="02020603050405020304" pitchFamily="18" charset="0"/>
              </a:rPr>
              <a:t> d’avancée de la Transition, base de 5 objectifs universels</a:t>
            </a:r>
          </a:p>
          <a:p>
            <a:pPr marL="457200" lvl="0" indent="-457200">
              <a:spcAft>
                <a:spcPts val="800"/>
              </a:spcAft>
              <a:buFontTx/>
              <a:buAutoNum type="arabicPeriod"/>
              <a:defRPr/>
            </a:pPr>
            <a:r>
              <a:rPr lang="fr-FR" sz="2000" kern="0" dirty="0">
                <a:solidFill>
                  <a:prstClr val="black"/>
                </a:solidFill>
                <a:ea typeface="Times New Roman" panose="02020603050405020304" pitchFamily="18" charset="0"/>
                <a:cs typeface="Times New Roman" panose="02020603050405020304" pitchFamily="18" charset="0"/>
              </a:rPr>
              <a:t>Avec </a:t>
            </a:r>
            <a:r>
              <a:rPr lang="fr-FR" sz="2000" b="1" kern="0" dirty="0">
                <a:solidFill>
                  <a:prstClr val="black"/>
                </a:solidFill>
                <a:ea typeface="Times New Roman" panose="02020603050405020304" pitchFamily="18" charset="0"/>
                <a:cs typeface="Times New Roman" panose="02020603050405020304" pitchFamily="18" charset="0"/>
              </a:rPr>
              <a:t>2 indicateurs ‘micro’ </a:t>
            </a:r>
            <a:r>
              <a:rPr lang="fr-FR" sz="2000" kern="0" dirty="0">
                <a:solidFill>
                  <a:prstClr val="black"/>
                </a:solidFill>
                <a:ea typeface="Times New Roman" panose="02020603050405020304" pitchFamily="18" charset="0"/>
                <a:cs typeface="Times New Roman" panose="02020603050405020304" pitchFamily="18" charset="0"/>
              </a:rPr>
              <a:t>de la compétitivité carbone des produits et des financements déclenchant une libre concurrence carbone vertueuse</a:t>
            </a:r>
            <a:endParaRPr lang="fr-FR" sz="2000" kern="100" dirty="0">
              <a:solidFill>
                <a:prstClr val="black"/>
              </a:solidFill>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88676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1DD132B-E88F-BDA5-049A-36DCCF9A9CFE}"/>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44146C4F-3C85-B968-0A50-218882FDB71D}"/>
              </a:ext>
            </a:extLst>
          </p:cNvPr>
          <p:cNvSpPr txBox="1"/>
          <p:nvPr/>
        </p:nvSpPr>
        <p:spPr>
          <a:xfrm>
            <a:off x="527869" y="1034579"/>
            <a:ext cx="11007251" cy="4442242"/>
          </a:xfrm>
          <a:prstGeom prst="rect">
            <a:avLst/>
          </a:prstGeom>
          <a:solidFill>
            <a:schemeClr val="bg1"/>
          </a:solidFill>
          <a:ln w="76200">
            <a:noFill/>
          </a:ln>
        </p:spPr>
        <p:txBody>
          <a:bodyPr wrap="square" rtlCol="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Les Gains Carbone nécessaires au Net Zéro ont deux sources possibles,</a:t>
            </a:r>
            <a:endParaRPr kumimoji="0" lang="fr-FR" sz="8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800"/>
              </a:spcAft>
              <a:buClrTx/>
              <a:buSzTx/>
              <a:buFontTx/>
              <a:buNone/>
              <a:tabLst/>
              <a:defRPr/>
            </a:pP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1.1  Une augmentation des Captures Naturelles</a:t>
            </a:r>
          </a:p>
          <a:p>
            <a:pPr marL="457200" marR="0" lvl="1" indent="0" algn="l" defTabSz="914400" rtl="0" eaLnBrk="1" fontAlgn="auto" latinLnBrk="0" hangingPunct="1">
              <a:lnSpc>
                <a:spcPct val="100000"/>
              </a:lnSpc>
              <a:spcBef>
                <a:spcPts val="0"/>
              </a:spcBef>
              <a:spcAft>
                <a:spcPts val="800"/>
              </a:spcAft>
              <a:buClrTx/>
              <a:buSzTx/>
              <a:buFontTx/>
              <a:buNone/>
              <a:tabLst/>
              <a:defRPr/>
            </a:pP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1.2  Une réduction des Emissions Humaines, c’est-à-dire du Contenu Carbone de la Production</a:t>
            </a:r>
            <a:endParaRPr kumimoji="0" lang="fr-FR" sz="2000" b="0" i="0" u="none" strike="noStrike" kern="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fr-FR" sz="800" b="1" i="0" u="none" strike="noStrike" kern="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fr-FR" sz="2000" b="1" i="0" u="none" strike="noStrike" kern="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1.1 – Le Gain Carbone par augmentation des Captures naturelles et ses indicateurs/objectifs</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L’EC décompose les Captures Naturelles </a:t>
            </a:r>
            <a:r>
              <a:rPr kumimoji="0" lang="fr-FR" sz="2000" b="0" i="0" u="none" strike="noStrike" kern="0" cap="none" spc="0" normalizeH="0" baseline="0" noProof="0" dirty="0">
                <a:ln>
                  <a:noFill/>
                </a:ln>
                <a:solidFill>
                  <a:srgbClr val="000000"/>
                </a:solidFill>
                <a:effectLst/>
                <a:uLnTx/>
                <a:uFillTx/>
                <a:latin typeface="Calibri" panose="020F0502020204030204"/>
                <a:ea typeface="Times New Roman" panose="02020603050405020304" pitchFamily="18" charset="0"/>
                <a:cs typeface="Times New Roman" panose="02020603050405020304" pitchFamily="18" charset="0"/>
              </a:rPr>
              <a:t>en </a:t>
            </a: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Surface x </a:t>
            </a:r>
            <a:r>
              <a:rPr kumimoji="0" lang="fr-FR" sz="2000" b="1" i="0" u="none" strike="noStrike" kern="0" cap="none" spc="0" normalizeH="0" baseline="0" noProof="0" dirty="0">
                <a:ln>
                  <a:noFill/>
                </a:ln>
                <a:solidFill>
                  <a:prstClr val="black"/>
                </a:solidFill>
                <a:effectLst/>
                <a:highlight>
                  <a:srgbClr val="FFFF00"/>
                </a:highlight>
                <a:uLnTx/>
                <a:uFillTx/>
                <a:latin typeface="Calibri" panose="020F0502020204030204"/>
                <a:ea typeface="Times New Roman" panose="02020603050405020304" pitchFamily="18" charset="0"/>
                <a:cs typeface="Times New Roman" panose="02020603050405020304" pitchFamily="18" charset="0"/>
              </a:rPr>
              <a:t>Facteur de Capture</a:t>
            </a:r>
            <a:endParaRPr kumimoji="0" lang="fr-FR" sz="2000" b="1" i="0" u="none" strike="noStrike" kern="100" cap="none" spc="0" normalizeH="0" baseline="0" noProof="0" dirty="0">
              <a:ln>
                <a:noFill/>
              </a:ln>
              <a:solidFill>
                <a:prstClr val="black"/>
              </a:solidFill>
              <a:effectLst/>
              <a:highlight>
                <a:srgbClr val="FFFF00"/>
              </a:highlight>
              <a:uLnTx/>
              <a:uFillTx/>
              <a:latin typeface="Calibri" panose="020F0502020204030204"/>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fr-FR" sz="2000" b="0" i="0" u="none" strike="noStrike" kern="0" cap="none" spc="0" normalizeH="0" baseline="0" noProof="0" dirty="0">
              <a:ln>
                <a:noFill/>
              </a:ln>
              <a:solidFill>
                <a:srgbClr val="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fr-FR" sz="2000" b="0" i="0" u="none" strike="noStrike" kern="0" cap="none" spc="0" normalizeH="0" baseline="0" noProof="0" dirty="0">
              <a:ln>
                <a:noFill/>
              </a:ln>
              <a:solidFill>
                <a:srgbClr val="00000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fr-FR" sz="800" b="0" i="0" u="none" strike="noStrike" kern="0" cap="none" spc="0" normalizeH="0" baseline="0" noProof="0" dirty="0">
              <a:ln>
                <a:noFill/>
              </a:ln>
              <a:solidFill>
                <a:srgbClr val="000000"/>
              </a:solidFill>
              <a:effectLst/>
              <a:uLnTx/>
              <a:uFillTx/>
              <a:latin typeface="Calibri" panose="020F0502020204030204"/>
              <a:ea typeface="Times New Roman" panose="02020603050405020304" pitchFamily="18"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800"/>
              </a:spcAft>
              <a:buClrTx/>
              <a:buSzTx/>
              <a:buFontTx/>
              <a:buNone/>
              <a:tabLst/>
              <a:defRPr/>
            </a:pPr>
            <a:r>
              <a:rPr lang="fr-FR" sz="2000" kern="0" dirty="0">
                <a:solidFill>
                  <a:srgbClr val="000000"/>
                </a:solidFill>
                <a:latin typeface="Calibri" panose="020F0502020204030204"/>
                <a:ea typeface="Times New Roman" panose="02020603050405020304" pitchFamily="18" charset="0"/>
                <a:cs typeface="Times New Roman" panose="02020603050405020304" pitchFamily="18" charset="0"/>
              </a:rPr>
              <a:t>L</a:t>
            </a:r>
            <a:r>
              <a:rPr kumimoji="0" lang="fr-FR" sz="2000" b="0" i="0" u="none" strike="noStrike" kern="0" cap="none" spc="0" normalizeH="0" baseline="0" noProof="0" dirty="0">
                <a:ln>
                  <a:noFill/>
                </a:ln>
                <a:solidFill>
                  <a:srgbClr val="000000"/>
                </a:solidFill>
                <a:effectLst/>
                <a:uLnTx/>
                <a:uFillTx/>
                <a:latin typeface="Calibri" panose="020F0502020204030204"/>
                <a:ea typeface="Times New Roman" panose="02020603050405020304" pitchFamily="18" charset="0"/>
                <a:cs typeface="Times New Roman" panose="02020603050405020304" pitchFamily="18" charset="0"/>
              </a:rPr>
              <a:t>a </a:t>
            </a:r>
            <a:r>
              <a:rPr kumimoji="0" lang="fr-FR" sz="2000" b="1" i="0" u="none" strike="noStrike" kern="0" cap="none" spc="0" normalizeH="0" baseline="0" noProof="0" dirty="0">
                <a:ln>
                  <a:noFill/>
                </a:ln>
                <a:solidFill>
                  <a:srgbClr val="000000"/>
                </a:solidFill>
                <a:effectLst/>
                <a:highlight>
                  <a:srgbClr val="FFFF00"/>
                </a:highlight>
                <a:uLnTx/>
                <a:uFillTx/>
                <a:latin typeface="Calibri" panose="020F0502020204030204"/>
                <a:ea typeface="Times New Roman" panose="02020603050405020304" pitchFamily="18" charset="0"/>
                <a:cs typeface="Times New Roman" panose="02020603050405020304" pitchFamily="18" charset="0"/>
              </a:rPr>
              <a:t>trajectoire</a:t>
            </a:r>
            <a:r>
              <a:rPr kumimoji="0" lang="fr-FR" sz="2000" b="0" i="0" u="none" strike="noStrike" kern="0" cap="none" spc="0" normalizeH="0" baseline="0" noProof="0" dirty="0">
                <a:ln>
                  <a:noFill/>
                </a:ln>
                <a:solidFill>
                  <a:srgbClr val="000000"/>
                </a:solidFill>
                <a:effectLst/>
                <a:uLnTx/>
                <a:uFillTx/>
                <a:latin typeface="Calibri" panose="020F0502020204030204"/>
                <a:ea typeface="Times New Roman" panose="02020603050405020304" pitchFamily="18" charset="0"/>
                <a:cs typeface="Times New Roman" panose="02020603050405020304" pitchFamily="18" charset="0"/>
              </a:rPr>
              <a:t> de ces indicateurs est à suivre avec attention : </a:t>
            </a:r>
          </a:p>
          <a:p>
            <a:pPr marL="457200" marR="0" lvl="1" indent="0" algn="l" defTabSz="914400" rtl="0" eaLnBrk="1" fontAlgn="auto" latinLnBrk="0" hangingPunct="1">
              <a:lnSpc>
                <a:spcPct val="100000"/>
              </a:lnSpc>
              <a:spcBef>
                <a:spcPts val="0"/>
              </a:spcBef>
              <a:spcAft>
                <a:spcPts val="800"/>
              </a:spcAft>
              <a:buClrTx/>
              <a:buSzTx/>
              <a:buFontTx/>
              <a:buNone/>
              <a:tabLst/>
              <a:defRPr/>
            </a:pPr>
            <a:r>
              <a:rPr kumimoji="0" lang="fr-FR" sz="2000" b="0" i="0" u="none" strike="noStrike" kern="0" cap="none" spc="0" normalizeH="0" baseline="0" noProof="0" dirty="0">
                <a:ln>
                  <a:noFill/>
                </a:ln>
                <a:solidFill>
                  <a:srgbClr val="000000"/>
                </a:solidFill>
                <a:effectLst/>
                <a:uLnTx/>
                <a:uFillTx/>
                <a:latin typeface="Calibri" panose="020F0502020204030204"/>
                <a:ea typeface="Times New Roman" panose="02020603050405020304" pitchFamily="18" charset="0"/>
                <a:cs typeface="Times New Roman" panose="02020603050405020304" pitchFamily="18" charset="0"/>
              </a:rPr>
              <a:t>E</a:t>
            </a: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n fin de Transition, le Contenu Carbone </a:t>
            </a:r>
            <a:r>
              <a:rPr kumimoji="0" lang="fr-FR" sz="2000" b="0" i="0" u="none" strike="noStrike" kern="0" cap="none" spc="0" normalizeH="0" baseline="0" noProof="0" dirty="0">
                <a:ln>
                  <a:noFill/>
                </a:ln>
                <a:solidFill>
                  <a:srgbClr val="000000"/>
                </a:solidFill>
                <a:effectLst/>
                <a:uLnTx/>
                <a:uFillTx/>
                <a:latin typeface="Calibri" panose="020F0502020204030204"/>
                <a:ea typeface="Times New Roman" panose="02020603050405020304" pitchFamily="18" charset="0"/>
                <a:cs typeface="Times New Roman" panose="02020603050405020304" pitchFamily="18" charset="0"/>
              </a:rPr>
              <a:t>des activités humaines nécessaires à tous les autres besoins humains sera </a:t>
            </a: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plafonné aux Captures Naturelles</a:t>
            </a:r>
            <a:endParaRPr kumimoji="0" lang="fr-FR" sz="20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endParaRPr>
          </a:p>
        </p:txBody>
      </p:sp>
      <p:sp>
        <p:nvSpPr>
          <p:cNvPr id="4" name="Espace réservé du numéro de diapositive 3">
            <a:extLst>
              <a:ext uri="{FF2B5EF4-FFF2-40B4-BE49-F238E27FC236}">
                <a16:creationId xmlns:a16="http://schemas.microsoft.com/office/drawing/2014/main" id="{2764C4DE-DFA5-BC74-AD9E-94C8C0244831}"/>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9F273762-4F60-1F5A-E658-0CD3A77CA197}"/>
              </a:ext>
            </a:extLst>
          </p:cNvPr>
          <p:cNvPicPr>
            <a:picLocks noChangeAspect="1"/>
          </p:cNvPicPr>
          <p:nvPr/>
        </p:nvPicPr>
        <p:blipFill>
          <a:blip r:embed="rId3"/>
          <a:stretch>
            <a:fillRect/>
          </a:stretch>
        </p:blipFill>
        <p:spPr>
          <a:xfrm>
            <a:off x="527869" y="5696607"/>
            <a:ext cx="1892276" cy="759727"/>
          </a:xfrm>
          <a:prstGeom prst="rect">
            <a:avLst/>
          </a:prstGeom>
        </p:spPr>
      </p:pic>
      <p:sp>
        <p:nvSpPr>
          <p:cNvPr id="2" name="ZoneTexte 1">
            <a:extLst>
              <a:ext uri="{FF2B5EF4-FFF2-40B4-BE49-F238E27FC236}">
                <a16:creationId xmlns:a16="http://schemas.microsoft.com/office/drawing/2014/main" id="{C64A48AB-61A5-CA03-3679-A532F5C65AEE}"/>
              </a:ext>
            </a:extLst>
          </p:cNvPr>
          <p:cNvSpPr txBox="1"/>
          <p:nvPr/>
        </p:nvSpPr>
        <p:spPr>
          <a:xfrm>
            <a:off x="527869" y="401666"/>
            <a:ext cx="11030623" cy="495200"/>
          </a:xfrm>
          <a:prstGeom prst="rect">
            <a:avLst/>
          </a:prstGeom>
          <a:solidFill>
            <a:schemeClr val="bg1"/>
          </a:solidFill>
          <a:ln w="76200">
            <a:noFill/>
          </a:ln>
        </p:spPr>
        <p:txBody>
          <a:bodyPr wrap="square" rtlCol="0">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fr-FR" sz="24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1. Les indicateurs globaux d’avancement de la Transition</a:t>
            </a:r>
            <a:endParaRPr kumimoji="0" lang="fr-FR"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7" name="ZoneTexte 6">
            <a:extLst>
              <a:ext uri="{FF2B5EF4-FFF2-40B4-BE49-F238E27FC236}">
                <a16:creationId xmlns:a16="http://schemas.microsoft.com/office/drawing/2014/main" id="{F092B085-6EDA-7224-9F2F-2F14438D1E85}"/>
              </a:ext>
            </a:extLst>
          </p:cNvPr>
          <p:cNvSpPr txBox="1"/>
          <p:nvPr/>
        </p:nvSpPr>
        <p:spPr>
          <a:xfrm>
            <a:off x="2932387" y="3512370"/>
            <a:ext cx="6537435" cy="707886"/>
          </a:xfrm>
          <a:prstGeom prst="rect">
            <a:avLst/>
          </a:prstGeom>
          <a:noFill/>
          <a:ln w="1905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Indicateurs : les surfaces terrestres dédiées aux captures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et l’impact des activités humaines sur le Facteur de Capture</a:t>
            </a:r>
            <a:endParaRPr kumimoji="0" lang="fr-FR" sz="20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359685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D54CFDA-F7BA-6CF6-E4B0-A27BE1933EC4}"/>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D3133CD6-0758-CB50-C158-3BBBDB0DC838}"/>
              </a:ext>
            </a:extLst>
          </p:cNvPr>
          <p:cNvSpPr txBox="1"/>
          <p:nvPr/>
        </p:nvSpPr>
        <p:spPr>
          <a:xfrm>
            <a:off x="527869" y="992435"/>
            <a:ext cx="10709091" cy="4873129"/>
          </a:xfrm>
          <a:prstGeom prst="rect">
            <a:avLst/>
          </a:prstGeom>
          <a:solidFill>
            <a:schemeClr val="bg1"/>
          </a:solidFill>
          <a:ln w="76200">
            <a:noFill/>
          </a:ln>
        </p:spPr>
        <p:txBody>
          <a:bodyPr wrap="square" rtlCol="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On part de la présentation </a:t>
            </a:r>
            <a:r>
              <a:rPr kumimoji="0" lang="fr-FR" sz="2000" b="0" i="0" u="none" strike="noStrike" kern="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classiqu</a:t>
            </a: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e de l’économie (Production, Consommation, Investissement égal à l’Epargne)</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Puisque l’EC décompose le Contenu Carbone en Quantité x Facteur d’émission, le Gain Carbone sur la Production a deux leviers, a) sur le Facteur d’Emission et b) sur la Quantité</a:t>
            </a:r>
          </a:p>
          <a:p>
            <a:pPr marL="457200" marR="0" lvl="0" indent="-457200" algn="l" defTabSz="914400" rtl="0" eaLnBrk="1" fontAlgn="auto" latinLnBrk="0" hangingPunct="1">
              <a:lnSpc>
                <a:spcPct val="100000"/>
              </a:lnSpc>
              <a:spcBef>
                <a:spcPts val="0"/>
              </a:spcBef>
              <a:spcAft>
                <a:spcPts val="800"/>
              </a:spcAft>
              <a:buClrTx/>
              <a:buSzTx/>
              <a:buFontTx/>
              <a:buAutoNum type="alphaLcParenR"/>
              <a:tabLst/>
              <a:defRPr/>
            </a:pPr>
            <a:endParaRPr kumimoji="0" lang="fr-FR" sz="8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800"/>
              </a:spcAft>
              <a:buClrTx/>
              <a:buSzTx/>
              <a:buFontTx/>
              <a:buAutoNum type="alphaLcParenR"/>
              <a:tabLst/>
              <a:defRPr/>
            </a:pPr>
            <a:r>
              <a:rPr kumimoji="0" lang="fr-FR" sz="20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Gain Carbone par baisse du Facteur d’Emission</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L’EC (comme l’économie et la comptabilité monétaire) distingue les Décisions d’Achat-Vente, à effet immédiat des Décisions d’Epargne-Investissement, à effet incertain dans les périodes suivantes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fr-FR" sz="8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a:p>
            <a:pPr marL="800100" marR="0" lvl="1"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fr-FR" sz="20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Décisions d’Achat-Vente </a:t>
            </a: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(à effet immédiat)</a:t>
            </a:r>
          </a:p>
          <a:p>
            <a:pPr marL="457200" marR="0" lvl="1" indent="0" algn="l" defTabSz="914400" rtl="0" eaLnBrk="1" fontAlgn="auto" latinLnBrk="0" hangingPunct="1">
              <a:lnSpc>
                <a:spcPct val="100000"/>
              </a:lnSpc>
              <a:spcBef>
                <a:spcPts val="0"/>
              </a:spcBef>
              <a:spcAft>
                <a:spcPts val="800"/>
              </a:spcAft>
              <a:buClrTx/>
              <a:buSzTx/>
              <a:buFontTx/>
              <a:buNone/>
              <a:tabLst/>
              <a:defRPr/>
            </a:pPr>
            <a:endParaRPr kumimoji="0" lang="fr-FR" sz="20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fr-FR" sz="8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p:txBody>
      </p:sp>
      <p:sp>
        <p:nvSpPr>
          <p:cNvPr id="4" name="Espace réservé du numéro de diapositive 3">
            <a:extLst>
              <a:ext uri="{FF2B5EF4-FFF2-40B4-BE49-F238E27FC236}">
                <a16:creationId xmlns:a16="http://schemas.microsoft.com/office/drawing/2014/main" id="{E236495F-6DD1-5239-05A5-1160903E7FB2}"/>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91D6BAAA-5B35-51B7-6E2F-D1F47D076B66}"/>
              </a:ext>
            </a:extLst>
          </p:cNvPr>
          <p:cNvPicPr>
            <a:picLocks noChangeAspect="1"/>
          </p:cNvPicPr>
          <p:nvPr/>
        </p:nvPicPr>
        <p:blipFill>
          <a:blip r:embed="rId3"/>
          <a:stretch>
            <a:fillRect/>
          </a:stretch>
        </p:blipFill>
        <p:spPr>
          <a:xfrm>
            <a:off x="527869" y="5696607"/>
            <a:ext cx="1892276" cy="759727"/>
          </a:xfrm>
          <a:prstGeom prst="rect">
            <a:avLst/>
          </a:prstGeom>
        </p:spPr>
      </p:pic>
      <p:sp>
        <p:nvSpPr>
          <p:cNvPr id="2" name="ZoneTexte 1">
            <a:extLst>
              <a:ext uri="{FF2B5EF4-FFF2-40B4-BE49-F238E27FC236}">
                <a16:creationId xmlns:a16="http://schemas.microsoft.com/office/drawing/2014/main" id="{9829E257-A0FE-FFAF-424A-3F2077CA152D}"/>
              </a:ext>
            </a:extLst>
          </p:cNvPr>
          <p:cNvSpPr txBox="1"/>
          <p:nvPr/>
        </p:nvSpPr>
        <p:spPr>
          <a:xfrm>
            <a:off x="527869" y="401666"/>
            <a:ext cx="11030623" cy="428066"/>
          </a:xfrm>
          <a:prstGeom prst="rect">
            <a:avLst/>
          </a:prstGeom>
          <a:solidFill>
            <a:schemeClr val="bg1"/>
          </a:solidFill>
          <a:ln w="76200">
            <a:noFill/>
          </a:ln>
        </p:spPr>
        <p:txBody>
          <a:bodyPr wrap="square" rtlCol="0">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fr-FR"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1.22 Le gain Carbone par réduction du Contenu Carbone de la production et ses indicateurs </a:t>
            </a:r>
            <a:r>
              <a:rPr kumimoji="0" lang="fr-FR"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(1/3)</a:t>
            </a:r>
            <a:endParaRPr kumimoji="0" lang="fr-FR" sz="20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7" name="ZoneTexte 6">
            <a:extLst>
              <a:ext uri="{FF2B5EF4-FFF2-40B4-BE49-F238E27FC236}">
                <a16:creationId xmlns:a16="http://schemas.microsoft.com/office/drawing/2014/main" id="{8FF225E2-63B9-FF9B-578F-E3141D9BFD81}"/>
              </a:ext>
            </a:extLst>
          </p:cNvPr>
          <p:cNvSpPr txBox="1"/>
          <p:nvPr/>
        </p:nvSpPr>
        <p:spPr>
          <a:xfrm>
            <a:off x="3048000" y="4783292"/>
            <a:ext cx="6096000" cy="707886"/>
          </a:xfrm>
          <a:prstGeom prst="rect">
            <a:avLst/>
          </a:prstGeom>
          <a:noFill/>
          <a:ln w="1905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fr-FR" sz="2000" b="1" i="0" u="none" strike="noStrike" kern="0" cap="none" spc="0" normalizeH="0" baseline="0" noProof="0" dirty="0">
                <a:ln>
                  <a:noFill/>
                </a:ln>
                <a:solidFill>
                  <a:srgbClr val="000000"/>
                </a:solidFill>
                <a:effectLst/>
                <a:uLnTx/>
                <a:uFillTx/>
                <a:latin typeface="Calibri" panose="020F0502020204030204"/>
                <a:ea typeface="Times New Roman" panose="02020603050405020304" pitchFamily="18" charset="0"/>
                <a:cs typeface="Times New Roman" panose="02020603050405020304" pitchFamily="18" charset="0"/>
              </a:rPr>
              <a:t>Indicateur : le Facteur d’Emission des Achats et Ventes à besoin satisfait </a:t>
            </a:r>
            <a:r>
              <a:rPr kumimoji="0" lang="fr-FR" sz="2000" b="1" i="0" u="none" strike="noStrike" kern="0" cap="none" spc="0" normalizeH="0" baseline="0" noProof="0" dirty="0" err="1">
                <a:ln>
                  <a:noFill/>
                </a:ln>
                <a:solidFill>
                  <a:srgbClr val="000000"/>
                </a:solidFill>
                <a:effectLst/>
                <a:uLnTx/>
                <a:uFillTx/>
                <a:latin typeface="Calibri" panose="020F0502020204030204"/>
                <a:ea typeface="Times New Roman" panose="02020603050405020304" pitchFamily="18" charset="0"/>
                <a:cs typeface="Times New Roman" panose="02020603050405020304" pitchFamily="18" charset="0"/>
              </a:rPr>
              <a:t>équivalent</a:t>
            </a:r>
            <a:r>
              <a:rPr kumimoji="0" lang="fr-FR" sz="2000" b="1" i="0" u="none" strike="noStrike" kern="0" cap="none" spc="0" normalizeH="0" baseline="0" noProof="0" dirty="0">
                <a:ln>
                  <a:noFill/>
                </a:ln>
                <a:solidFill>
                  <a:srgbClr val="000000"/>
                </a:solidFill>
                <a:effectLst/>
                <a:uLnTx/>
                <a:uFillTx/>
                <a:latin typeface="Calibri" panose="020F0502020204030204"/>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883256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6A4A825-B511-8341-F760-2A10790EB242}"/>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FF353023-D8DF-57C4-A6B9-D865F9BA40B5}"/>
              </a:ext>
            </a:extLst>
          </p:cNvPr>
          <p:cNvSpPr txBox="1"/>
          <p:nvPr/>
        </p:nvSpPr>
        <p:spPr>
          <a:xfrm>
            <a:off x="527869" y="1090218"/>
            <a:ext cx="11348821" cy="4606389"/>
          </a:xfrm>
          <a:prstGeom prst="rect">
            <a:avLst/>
          </a:prstGeom>
          <a:solidFill>
            <a:schemeClr val="bg1"/>
          </a:solidFill>
          <a:ln w="76200">
            <a:noFill/>
          </a:ln>
        </p:spPr>
        <p:txBody>
          <a:bodyPr wrap="square" rtlCol="0">
            <a:spAutoFit/>
          </a:bodyPr>
          <a:lstStyle/>
          <a:p>
            <a:pPr marL="800100" marR="0" lvl="1"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fr-FR" sz="20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Décisions d’Epargne-Investissement </a:t>
            </a: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(à effet incertain dans les périodes suivantes)</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Le </a:t>
            </a:r>
            <a:r>
              <a:rPr kumimoji="0" lang="fr-FR" sz="2000" b="1" i="0" u="none" strike="noStrike" kern="0" cap="none" spc="0" normalizeH="0" baseline="0" noProof="0" dirty="0">
                <a:ln>
                  <a:noFill/>
                </a:ln>
                <a:solidFill>
                  <a:prstClr val="black"/>
                </a:solidFill>
                <a:effectLst/>
                <a:highlight>
                  <a:srgbClr val="FFFF00"/>
                </a:highlight>
                <a:uLnTx/>
                <a:uFillTx/>
                <a:latin typeface="Calibri" panose="020F0502020204030204"/>
                <a:ea typeface="Times New Roman" panose="02020603050405020304" pitchFamily="18" charset="0"/>
                <a:cs typeface="Times New Roman" panose="02020603050405020304" pitchFamily="18" charset="0"/>
              </a:rPr>
              <a:t>Gain Carbone de l’investissement</a:t>
            </a: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est ce qu’il rapporte ‘en plus’ (ou ‘en moins’ pour une perte) de son Contenu Carbone (qui est toujours une Perte carbone) </a:t>
            </a: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(comme le gain d’un investissement monétaire est ce qu’il rapporte au-delà du montant investi)</a:t>
            </a:r>
          </a:p>
          <a:p>
            <a:pPr marL="0" marR="0" lvl="0" indent="0" algn="l" defTabSz="914400" rtl="0" eaLnBrk="1" fontAlgn="auto" latinLnBrk="0" hangingPunct="1">
              <a:lnSpc>
                <a:spcPct val="100000"/>
              </a:lnSpc>
              <a:spcBef>
                <a:spcPts val="0"/>
              </a:spcBef>
              <a:spcAft>
                <a:spcPts val="800"/>
              </a:spcAft>
              <a:buClrTx/>
              <a:buSzTx/>
              <a:buFontTx/>
              <a:buNone/>
              <a:tabLst/>
              <a:defRPr/>
            </a:pPr>
            <a:r>
              <a:rPr lang="fr-FR" sz="2000" kern="0" dirty="0">
                <a:solidFill>
                  <a:prstClr val="black"/>
                </a:solidFill>
                <a:latin typeface="Calibri" panose="020F0502020204030204"/>
                <a:ea typeface="Times New Roman" panose="02020603050405020304" pitchFamily="18" charset="0"/>
                <a:cs typeface="Times New Roman" panose="02020603050405020304" pitchFamily="18" charset="0"/>
              </a:rPr>
              <a:t>C</a:t>
            </a: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e qu’il rapporte est le gain (ou la perte) de </a:t>
            </a:r>
            <a:r>
              <a:rPr kumimoji="0" lang="fr-FR" sz="2000" b="1" i="0" u="none" strike="noStrike" kern="0" cap="none" spc="0" normalizeH="0" baseline="0" noProof="0" dirty="0">
                <a:ln>
                  <a:noFill/>
                </a:ln>
                <a:solidFill>
                  <a:prstClr val="black"/>
                </a:solidFill>
                <a:effectLst/>
                <a:highlight>
                  <a:srgbClr val="FFFF00"/>
                </a:highlight>
                <a:uLnTx/>
                <a:uFillTx/>
                <a:latin typeface="Calibri" panose="020F0502020204030204"/>
                <a:ea typeface="Times New Roman" panose="02020603050405020304" pitchFamily="18" charset="0"/>
                <a:cs typeface="Times New Roman" panose="02020603050405020304" pitchFamily="18" charset="0"/>
              </a:rPr>
              <a:t>Compétitivité Carbone de la Production</a:t>
            </a:r>
            <a:r>
              <a:rPr kumimoji="0" lang="fr-FR" sz="20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fr-FR" sz="200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d’une année à l’autre</a:t>
            </a:r>
            <a:r>
              <a:rPr kumimoji="0" lang="fr-FR" sz="20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Q x Variation du FE </a:t>
            </a: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fr-FR" sz="20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Gain Carbone de l’Investissement </a:t>
            </a: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 </a:t>
            </a:r>
            <a:r>
              <a:rPr lang="fr-FR" sz="2000" kern="0" dirty="0">
                <a:solidFill>
                  <a:prstClr val="black"/>
                </a:solidFill>
                <a:latin typeface="Calibri" panose="020F0502020204030204"/>
                <a:ea typeface="Times New Roman" panose="02020603050405020304" pitchFamily="18" charset="0"/>
                <a:cs typeface="Times New Roman" panose="02020603050405020304" pitchFamily="18" charset="0"/>
              </a:rPr>
              <a:t>Gain de Compétitivité carbone</a:t>
            </a: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 Contenu Carbone de l’Investissement</a:t>
            </a:r>
            <a:endParaRPr kumimoji="0" lang="fr-FR" sz="20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0" cap="none" spc="0" normalizeH="0" baseline="0" noProof="0" dirty="0">
                <a:ln>
                  <a:noFill/>
                </a:ln>
                <a:solidFill>
                  <a:prstClr val="black"/>
                </a:solidFill>
                <a:effectLst/>
                <a:highlight>
                  <a:srgbClr val="FFFF00"/>
                </a:highlight>
                <a:uLnTx/>
                <a:uFillTx/>
                <a:latin typeface="Calibri" panose="020F0502020204030204"/>
                <a:ea typeface="Times New Roman" panose="02020603050405020304" pitchFamily="18" charset="0"/>
                <a:cs typeface="Times New Roman" panose="02020603050405020304" pitchFamily="18" charset="0"/>
              </a:rPr>
              <a:t>Le Rendement Carbone de l’Investissement</a:t>
            </a:r>
            <a:r>
              <a:rPr kumimoji="0" lang="fr-FR" sz="20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est la division de son Gain Carbone par son Contenu</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fr-FR" sz="2000" b="1" i="0" u="none" strike="noStrike" kern="0" cap="none" spc="0" normalizeH="0" baseline="0" noProof="0" dirty="0">
                <a:ln>
                  <a:noFill/>
                </a:ln>
                <a:solidFill>
                  <a:prstClr val="black"/>
                </a:solidFill>
                <a:effectLst/>
                <a:highlight>
                  <a:srgbClr val="FFFF00"/>
                </a:highlight>
                <a:uLnTx/>
                <a:uFillTx/>
                <a:latin typeface="Calibri" panose="020F0502020204030204"/>
                <a:ea typeface="Times New Roman" panose="02020603050405020304" pitchFamily="18" charset="0"/>
                <a:cs typeface="Times New Roman" panose="02020603050405020304" pitchFamily="18" charset="0"/>
              </a:rPr>
              <a:t>Le Rendement carbone de l’Epargne</a:t>
            </a:r>
            <a:r>
              <a:rPr kumimoji="0" lang="fr-FR" sz="20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qui finance l’Investissement est le même</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fr-FR" sz="2000" b="0" i="0" u="none" strike="noStrike" kern="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fr-FR" sz="2000" b="0" i="0" u="none" strike="noStrike" kern="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fr-FR" sz="2000" b="0" i="0" u="none" strike="noStrike" kern="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endParaRPr>
          </a:p>
        </p:txBody>
      </p:sp>
      <p:sp>
        <p:nvSpPr>
          <p:cNvPr id="4" name="Espace réservé du numéro de diapositive 3">
            <a:extLst>
              <a:ext uri="{FF2B5EF4-FFF2-40B4-BE49-F238E27FC236}">
                <a16:creationId xmlns:a16="http://schemas.microsoft.com/office/drawing/2014/main" id="{6D541B2F-F1B1-CD91-17B9-B6AE99E5366E}"/>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EB799450-DF81-E13F-B34D-A3DB38F3698F}"/>
              </a:ext>
            </a:extLst>
          </p:cNvPr>
          <p:cNvPicPr>
            <a:picLocks noChangeAspect="1"/>
          </p:cNvPicPr>
          <p:nvPr/>
        </p:nvPicPr>
        <p:blipFill>
          <a:blip r:embed="rId3"/>
          <a:stretch>
            <a:fillRect/>
          </a:stretch>
        </p:blipFill>
        <p:spPr>
          <a:xfrm>
            <a:off x="527869" y="5696607"/>
            <a:ext cx="1892276" cy="759727"/>
          </a:xfrm>
          <a:prstGeom prst="rect">
            <a:avLst/>
          </a:prstGeom>
        </p:spPr>
      </p:pic>
      <p:sp>
        <p:nvSpPr>
          <p:cNvPr id="2" name="ZoneTexte 1">
            <a:extLst>
              <a:ext uri="{FF2B5EF4-FFF2-40B4-BE49-F238E27FC236}">
                <a16:creationId xmlns:a16="http://schemas.microsoft.com/office/drawing/2014/main" id="{A96C3941-B68C-6C54-C7AB-7890DF63EE74}"/>
              </a:ext>
            </a:extLst>
          </p:cNvPr>
          <p:cNvSpPr txBox="1"/>
          <p:nvPr/>
        </p:nvSpPr>
        <p:spPr>
          <a:xfrm>
            <a:off x="527869" y="401666"/>
            <a:ext cx="11030623" cy="428066"/>
          </a:xfrm>
          <a:prstGeom prst="rect">
            <a:avLst/>
          </a:prstGeom>
          <a:solidFill>
            <a:schemeClr val="bg1"/>
          </a:solidFill>
          <a:ln w="76200">
            <a:noFill/>
          </a:ln>
        </p:spPr>
        <p:txBody>
          <a:bodyPr wrap="square" rtlCol="0">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fr-FR"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1.22 Le gain Carbone par réduction du CC de la production et ses indicateurs </a:t>
            </a:r>
            <a:r>
              <a:rPr kumimoji="0" lang="fr-FR"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(2/3)</a:t>
            </a:r>
            <a:endParaRPr kumimoji="0" lang="fr-FR" sz="20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7" name="ZoneTexte 6">
            <a:extLst>
              <a:ext uri="{FF2B5EF4-FFF2-40B4-BE49-F238E27FC236}">
                <a16:creationId xmlns:a16="http://schemas.microsoft.com/office/drawing/2014/main" id="{A77E5CCA-62E4-8DEF-1A8F-1F6AF63708C5}"/>
              </a:ext>
            </a:extLst>
          </p:cNvPr>
          <p:cNvSpPr txBox="1"/>
          <p:nvPr/>
        </p:nvSpPr>
        <p:spPr>
          <a:xfrm>
            <a:off x="3633891" y="4698684"/>
            <a:ext cx="4924217" cy="707886"/>
          </a:xfrm>
          <a:prstGeom prst="rect">
            <a:avLst/>
          </a:prstGeom>
          <a:noFill/>
          <a:ln w="1905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fr-FR" sz="2000" b="1" i="0" u="none" strike="noStrike" kern="0" cap="none" spc="0" normalizeH="0" baseline="0" noProof="0" dirty="0">
                <a:ln>
                  <a:noFill/>
                </a:ln>
                <a:solidFill>
                  <a:srgbClr val="000000"/>
                </a:solidFill>
                <a:effectLst/>
                <a:uLnTx/>
                <a:uFillTx/>
                <a:latin typeface="Calibri" panose="020F0502020204030204"/>
                <a:ea typeface="Times New Roman" panose="02020603050405020304" pitchFamily="18" charset="0"/>
                <a:cs typeface="Times New Roman" panose="02020603050405020304" pitchFamily="18" charset="0"/>
              </a:rPr>
              <a:t>Indicateur </a:t>
            </a:r>
            <a:r>
              <a:rPr kumimoji="0" lang="fr-FR" sz="20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a:t>
            </a:r>
            <a:r>
              <a:rPr kumimoji="0" lang="fr-FR" sz="2000" b="1" i="0" u="none" strike="noStrike" kern="0" cap="none" spc="0" normalizeH="0" baseline="0" noProof="0" dirty="0">
                <a:ln>
                  <a:noFill/>
                </a:ln>
                <a:solidFill>
                  <a:srgbClr val="000000"/>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fr-FR" sz="20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le Rendement Carbone</a:t>
            </a:r>
            <a:r>
              <a:rPr kumimoji="0" lang="fr-FR" sz="2000" b="1" i="0" u="none" strike="noStrike" kern="0" cap="none" spc="0" normalizeH="0" baseline="0" noProof="0" dirty="0">
                <a:ln>
                  <a:noFill/>
                </a:ln>
                <a:solidFill>
                  <a:srgbClr val="000000"/>
                </a:solidFill>
                <a:effectLst/>
                <a:uLnTx/>
                <a:uFillTx/>
                <a:latin typeface="Calibri" panose="020F0502020204030204"/>
                <a:ea typeface="Times New Roman" panose="02020603050405020304" pitchFamily="18" charset="0"/>
                <a:cs typeface="Times New Roman" panose="02020603050405020304" pitchFamily="18" charset="0"/>
              </a:rPr>
              <a:t> de l’</a:t>
            </a:r>
            <a:r>
              <a:rPr kumimoji="0" lang="fr-FR" sz="20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Investissement et de l’Epargne </a:t>
            </a:r>
            <a:endParaRPr kumimoji="0" lang="fr-FR" sz="2000" b="1" i="0" u="none" strike="noStrike" kern="0" cap="none" spc="0" normalizeH="0" baseline="0" noProof="0" dirty="0">
              <a:ln>
                <a:noFill/>
              </a:ln>
              <a:solidFill>
                <a:srgbClr val="000000"/>
              </a:solidFill>
              <a:effectLst/>
              <a:uLnTx/>
              <a:uFillTx/>
              <a:latin typeface="Calibri" panose="020F0502020204030204"/>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55463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Thème Office">
  <a:themeElements>
    <a:clrScheme name="Personnalisé 2">
      <a:dk1>
        <a:sysClr val="windowText" lastClr="000000"/>
      </a:dk1>
      <a:lt1>
        <a:sysClr val="window" lastClr="FFFFFF"/>
      </a:lt1>
      <a:dk2>
        <a:srgbClr val="44546A"/>
      </a:dk2>
      <a:lt2>
        <a:srgbClr val="E7E6E6"/>
      </a:lt2>
      <a:accent1>
        <a:srgbClr val="008FB3"/>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ersonnalisé 2">
    <a:dk1>
      <a:sysClr val="windowText" lastClr="000000"/>
    </a:dk1>
    <a:lt1>
      <a:sysClr val="window" lastClr="FFFFFF"/>
    </a:lt1>
    <a:dk2>
      <a:srgbClr val="44546A"/>
    </a:dk2>
    <a:lt2>
      <a:srgbClr val="E7E6E6"/>
    </a:lt2>
    <a:accent1>
      <a:srgbClr val="008FB3"/>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Personnalisé 2">
    <a:dk1>
      <a:sysClr val="windowText" lastClr="000000"/>
    </a:dk1>
    <a:lt1>
      <a:sysClr val="window" lastClr="FFFFFF"/>
    </a:lt1>
    <a:dk2>
      <a:srgbClr val="44546A"/>
    </a:dk2>
    <a:lt2>
      <a:srgbClr val="E7E6E6"/>
    </a:lt2>
    <a:accent1>
      <a:srgbClr val="008FB3"/>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Personnalisé 2">
    <a:dk1>
      <a:sysClr val="windowText" lastClr="000000"/>
    </a:dk1>
    <a:lt1>
      <a:sysClr val="window" lastClr="FFFFFF"/>
    </a:lt1>
    <a:dk2>
      <a:srgbClr val="44546A"/>
    </a:dk2>
    <a:lt2>
      <a:srgbClr val="E7E6E6"/>
    </a:lt2>
    <a:accent1>
      <a:srgbClr val="008FB3"/>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Personnalisé 2">
    <a:dk1>
      <a:sysClr val="windowText" lastClr="000000"/>
    </a:dk1>
    <a:lt1>
      <a:sysClr val="window" lastClr="FFFFFF"/>
    </a:lt1>
    <a:dk2>
      <a:srgbClr val="44546A"/>
    </a:dk2>
    <a:lt2>
      <a:srgbClr val="E7E6E6"/>
    </a:lt2>
    <a:accent1>
      <a:srgbClr val="008FB3"/>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Personnalisé 2">
    <a:dk1>
      <a:sysClr val="windowText" lastClr="000000"/>
    </a:dk1>
    <a:lt1>
      <a:sysClr val="window" lastClr="FFFFFF"/>
    </a:lt1>
    <a:dk2>
      <a:srgbClr val="44546A"/>
    </a:dk2>
    <a:lt2>
      <a:srgbClr val="E7E6E6"/>
    </a:lt2>
    <a:accent1>
      <a:srgbClr val="008FB3"/>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Personnalisé 2">
    <a:dk1>
      <a:sysClr val="windowText" lastClr="000000"/>
    </a:dk1>
    <a:lt1>
      <a:sysClr val="window" lastClr="FFFFFF"/>
    </a:lt1>
    <a:dk2>
      <a:srgbClr val="44546A"/>
    </a:dk2>
    <a:lt2>
      <a:srgbClr val="E7E6E6"/>
    </a:lt2>
    <a:accent1>
      <a:srgbClr val="008FB3"/>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Personnalisé 2">
    <a:dk1>
      <a:sysClr val="windowText" lastClr="000000"/>
    </a:dk1>
    <a:lt1>
      <a:sysClr val="window" lastClr="FFFFFF"/>
    </a:lt1>
    <a:dk2>
      <a:srgbClr val="44546A"/>
    </a:dk2>
    <a:lt2>
      <a:srgbClr val="E7E6E6"/>
    </a:lt2>
    <a:accent1>
      <a:srgbClr val="008FB3"/>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Personnalisé 2">
    <a:dk1>
      <a:sysClr val="windowText" lastClr="000000"/>
    </a:dk1>
    <a:lt1>
      <a:sysClr val="window" lastClr="FFFFFF"/>
    </a:lt1>
    <a:dk2>
      <a:srgbClr val="44546A"/>
    </a:dk2>
    <a:lt2>
      <a:srgbClr val="E7E6E6"/>
    </a:lt2>
    <a:accent1>
      <a:srgbClr val="008FB3"/>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Personnalisé 2">
    <a:dk1>
      <a:sysClr val="windowText" lastClr="000000"/>
    </a:dk1>
    <a:lt1>
      <a:sysClr val="window" lastClr="FFFFFF"/>
    </a:lt1>
    <a:dk2>
      <a:srgbClr val="44546A"/>
    </a:dk2>
    <a:lt2>
      <a:srgbClr val="E7E6E6"/>
    </a:lt2>
    <a:accent1>
      <a:srgbClr val="008FB3"/>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11b42e21-0980-4b78-a495-b69f5cacdee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73EFEC054CC034F8EDB76F1A360ED82" ma:contentTypeVersion="13" ma:contentTypeDescription="Crée un document." ma:contentTypeScope="" ma:versionID="4d1f7843dafbaf7060fbb41923145e75">
  <xsd:schema xmlns:xsd="http://www.w3.org/2001/XMLSchema" xmlns:xs="http://www.w3.org/2001/XMLSchema" xmlns:p="http://schemas.microsoft.com/office/2006/metadata/properties" xmlns:ns3="11b42e21-0980-4b78-a495-b69f5cacdeea" targetNamespace="http://schemas.microsoft.com/office/2006/metadata/properties" ma:root="true" ma:fieldsID="88687c60a19a4cb56067ce16b3b1454c" ns3:_="">
    <xsd:import namespace="11b42e21-0980-4b78-a495-b69f5cacdeea"/>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_activity"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b42e21-0980-4b78-a495-b69f5cacde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_activity" ma:index="18" nillable="true" ma:displayName="_activity" ma:hidden="true" ma:internalName="_activity">
      <xsd:simpleType>
        <xsd:restriction base="dms:Note"/>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5149262-1E94-4753-9D6B-9371F5F510F8}">
  <ds:schemaRefs>
    <ds:schemaRef ds:uri="http://schemas.microsoft.com/sharepoint/v3/contenttype/forms"/>
  </ds:schemaRefs>
</ds:datastoreItem>
</file>

<file path=customXml/itemProps2.xml><?xml version="1.0" encoding="utf-8"?>
<ds:datastoreItem xmlns:ds="http://schemas.openxmlformats.org/officeDocument/2006/customXml" ds:itemID="{D95634BB-7CB3-4A41-8390-05AA61720E8B}">
  <ds:schemaRefs>
    <ds:schemaRef ds:uri="http://purl.org/dc/elements/1.1/"/>
    <ds:schemaRef ds:uri="http://www.w3.org/XML/1998/namespace"/>
    <ds:schemaRef ds:uri="http://purl.org/dc/dcmitype/"/>
    <ds:schemaRef ds:uri="http://schemas.microsoft.com/office/2006/documentManagement/types"/>
    <ds:schemaRef ds:uri="http://schemas.microsoft.com/office/2006/metadata/properties"/>
    <ds:schemaRef ds:uri="http://purl.org/dc/terms/"/>
    <ds:schemaRef ds:uri="http://schemas.microsoft.com/office/infopath/2007/PartnerControls"/>
    <ds:schemaRef ds:uri="http://schemas.openxmlformats.org/package/2006/metadata/core-properties"/>
    <ds:schemaRef ds:uri="11b42e21-0980-4b78-a495-b69f5cacdeea"/>
  </ds:schemaRefs>
</ds:datastoreItem>
</file>

<file path=customXml/itemProps3.xml><?xml version="1.0" encoding="utf-8"?>
<ds:datastoreItem xmlns:ds="http://schemas.openxmlformats.org/officeDocument/2006/customXml" ds:itemID="{247E3C8F-5B60-4E66-B17E-556AA263FE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1b42e21-0980-4b78-a495-b69f5cacdee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551825</TotalTime>
  <Words>3719</Words>
  <Application>Microsoft Office PowerPoint</Application>
  <PresentationFormat>Grand écran</PresentationFormat>
  <Paragraphs>387</Paragraphs>
  <Slides>34</Slides>
  <Notes>34</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34</vt:i4>
      </vt:variant>
    </vt:vector>
  </HeadingPairs>
  <TitlesOfParts>
    <vt:vector size="42" baseType="lpstr">
      <vt:lpstr>Aptos</vt:lpstr>
      <vt:lpstr>Arial</vt:lpstr>
      <vt:lpstr>Arial Unicode MS</vt:lpstr>
      <vt:lpstr>Calibri</vt:lpstr>
      <vt:lpstr>Calibri Light</vt:lpstr>
      <vt:lpstr>Times New Roman</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jerome cazes</dc:creator>
  <cp:lastModifiedBy>Valérie Vanwormhoudt</cp:lastModifiedBy>
  <cp:revision>134</cp:revision>
  <cp:lastPrinted>2023-04-26T08:42:08Z</cp:lastPrinted>
  <dcterms:created xsi:type="dcterms:W3CDTF">2022-02-11T16:14:50Z</dcterms:created>
  <dcterms:modified xsi:type="dcterms:W3CDTF">2025-09-15T10:03:47Z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0x010100E73EFEC054CC034F8EDB76F1A360ED82</vt:lpwstr>
  </property>
</Properties>
</file>