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heme/themeOverride1.xml" ContentType="application/vnd.openxmlformats-officedocument.themeOverride+xml"/>
  <Override PartName="/ppt/notesSlides/notesSlide25.xml" ContentType="application/vnd.openxmlformats-officedocument.presentationml.notesSlide+xml"/>
  <Override PartName="/ppt/theme/themeOverride2.xml" ContentType="application/vnd.openxmlformats-officedocument.themeOverride+xml"/>
  <Override PartName="/ppt/notesSlides/notesSlide26.xml" ContentType="application/vnd.openxmlformats-officedocument.presentationml.notesSlide+xml"/>
  <Override PartName="/ppt/theme/themeOverride3.xml" ContentType="application/vnd.openxmlformats-officedocument.themeOverride+xml"/>
  <Override PartName="/ppt/notesSlides/notesSlide27.xml" ContentType="application/vnd.openxmlformats-officedocument.presentationml.notesSlide+xml"/>
  <Override PartName="/ppt/theme/themeOverride4.xml" ContentType="application/vnd.openxmlformats-officedocument.themeOverride+xml"/>
  <Override PartName="/ppt/notesSlides/notesSlide28.xml" ContentType="application/vnd.openxmlformats-officedocument.presentationml.notesSlide+xml"/>
  <Override PartName="/ppt/theme/themeOverride5.xml" ContentType="application/vnd.openxmlformats-officedocument.themeOverride+xml"/>
  <Override PartName="/ppt/notesSlides/notesSlide29.xml" ContentType="application/vnd.openxmlformats-officedocument.presentationml.notesSlide+xml"/>
  <Override PartName="/ppt/theme/themeOverride6.xml" ContentType="application/vnd.openxmlformats-officedocument.themeOverride+xml"/>
  <Override PartName="/ppt/notesSlides/notesSlide30.xml" ContentType="application/vnd.openxmlformats-officedocument.presentationml.notesSlide+xml"/>
  <Override PartName="/ppt/theme/themeOverride7.xml" ContentType="application/vnd.openxmlformats-officedocument.themeOverride+xml"/>
  <Override PartName="/ppt/notesSlides/notesSlide31.xml" ContentType="application/vnd.openxmlformats-officedocument.presentationml.notesSlide+xml"/>
  <Override PartName="/ppt/theme/themeOverride8.xml" ContentType="application/vnd.openxmlformats-officedocument.themeOverride+xml"/>
  <Override PartName="/ppt/notesSlides/notesSlide32.xml" ContentType="application/vnd.openxmlformats-officedocument.presentationml.notesSlide+xml"/>
  <Override PartName="/ppt/theme/themeOverride9.xml" ContentType="application/vnd.openxmlformats-officedocument.themeOverride+xml"/>
  <Override PartName="/ppt/notesSlides/notesSlide33.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8"/>
  </p:notesMasterIdLst>
  <p:sldIdLst>
    <p:sldId id="346" r:id="rId5"/>
    <p:sldId id="669" r:id="rId6"/>
    <p:sldId id="720" r:id="rId7"/>
    <p:sldId id="722" r:id="rId8"/>
    <p:sldId id="721" r:id="rId9"/>
    <p:sldId id="723" r:id="rId10"/>
    <p:sldId id="734" r:id="rId11"/>
    <p:sldId id="724" r:id="rId12"/>
    <p:sldId id="735" r:id="rId13"/>
    <p:sldId id="733" r:id="rId14"/>
    <p:sldId id="729" r:id="rId15"/>
    <p:sldId id="731" r:id="rId16"/>
    <p:sldId id="730" r:id="rId17"/>
    <p:sldId id="725" r:id="rId18"/>
    <p:sldId id="649" r:id="rId19"/>
    <p:sldId id="739" r:id="rId20"/>
    <p:sldId id="713" r:id="rId21"/>
    <p:sldId id="703" r:id="rId22"/>
    <p:sldId id="738" r:id="rId23"/>
    <p:sldId id="726" r:id="rId24"/>
    <p:sldId id="727" r:id="rId25"/>
    <p:sldId id="715" r:id="rId26"/>
    <p:sldId id="648" r:id="rId27"/>
    <p:sldId id="711" r:id="rId28"/>
    <p:sldId id="646" r:id="rId29"/>
    <p:sldId id="635" r:id="rId30"/>
    <p:sldId id="641" r:id="rId31"/>
    <p:sldId id="637" r:id="rId32"/>
    <p:sldId id="644" r:id="rId33"/>
    <p:sldId id="643" r:id="rId34"/>
    <p:sldId id="640" r:id="rId35"/>
    <p:sldId id="645" r:id="rId36"/>
    <p:sldId id="638" r:id="rId37"/>
  </p:sldIdLst>
  <p:sldSz cx="12192000" cy="6858000"/>
  <p:notesSz cx="6858000" cy="994568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AB9DD2F-5B8F-83D2-F465-CD50FAF371E9}" name="Valérie Vanwormhoudt" initials="VV" userId="S::valerie.vanwormhoudt@MyCercleSAS.onmicrosoft.com::27052b32-0483-4417-b39c-dddf7ab9136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0CF34"/>
    <a:srgbClr val="FF0000"/>
    <a:srgbClr val="FFFFFF"/>
    <a:srgbClr val="5B876B"/>
    <a:srgbClr val="F1C717"/>
    <a:srgbClr val="008FB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04" autoAdjust="0"/>
    <p:restoredTop sz="92941" autoAdjust="0"/>
  </p:normalViewPr>
  <p:slideViewPr>
    <p:cSldViewPr snapToGrid="0">
      <p:cViewPr varScale="1">
        <p:scale>
          <a:sx n="60" d="100"/>
          <a:sy n="60" d="100"/>
        </p:scale>
        <p:origin x="900" y="40"/>
      </p:cViewPr>
      <p:guideLst/>
    </p:cSldViewPr>
  </p:slideViewPr>
  <p:notesTextViewPr>
    <p:cViewPr>
      <p:scale>
        <a:sx n="400" d="100"/>
        <a:sy n="400" d="100"/>
      </p:scale>
      <p:origin x="0" y="0"/>
    </p:cViewPr>
  </p:notesTextViewPr>
  <p:notesViewPr>
    <p:cSldViewPr snapToGrid="0">
      <p:cViewPr varScale="1">
        <p:scale>
          <a:sx n="58" d="100"/>
          <a:sy n="58" d="100"/>
        </p:scale>
        <p:origin x="3317" y="43"/>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alérie Vanwormhoudt" userId="27052b32-0483-4417-b39c-dddf7ab91363" providerId="ADAL" clId="{2A9B00F8-7FED-446D-B01D-7A234D60BA0C}"/>
    <pc:docChg chg="delSld">
      <pc:chgData name="Valérie Vanwormhoudt" userId="27052b32-0483-4417-b39c-dddf7ab91363" providerId="ADAL" clId="{2A9B00F8-7FED-446D-B01D-7A234D60BA0C}" dt="2025-09-22T07:48:58.116" v="3" actId="47"/>
      <pc:docMkLst>
        <pc:docMk/>
      </pc:docMkLst>
      <pc:sldChg chg="del">
        <pc:chgData name="Valérie Vanwormhoudt" userId="27052b32-0483-4417-b39c-dddf7ab91363" providerId="ADAL" clId="{2A9B00F8-7FED-446D-B01D-7A234D60BA0C}" dt="2025-09-22T07:48:58.116" v="3" actId="47"/>
        <pc:sldMkLst>
          <pc:docMk/>
          <pc:sldMk cId="1861971481" sldId="704"/>
        </pc:sldMkLst>
      </pc:sldChg>
      <pc:sldChg chg="del">
        <pc:chgData name="Valérie Vanwormhoudt" userId="27052b32-0483-4417-b39c-dddf7ab91363" providerId="ADAL" clId="{2A9B00F8-7FED-446D-B01D-7A234D60BA0C}" dt="2025-09-22T07:48:54.792" v="0" actId="47"/>
        <pc:sldMkLst>
          <pc:docMk/>
          <pc:sldMk cId="922701368" sldId="717"/>
        </pc:sldMkLst>
      </pc:sldChg>
      <pc:sldChg chg="del">
        <pc:chgData name="Valérie Vanwormhoudt" userId="27052b32-0483-4417-b39c-dddf7ab91363" providerId="ADAL" clId="{2A9B00F8-7FED-446D-B01D-7A234D60BA0C}" dt="2025-09-22T07:48:57.251" v="2" actId="47"/>
        <pc:sldMkLst>
          <pc:docMk/>
          <pc:sldMk cId="1579427808" sldId="718"/>
        </pc:sldMkLst>
      </pc:sldChg>
      <pc:sldChg chg="del">
        <pc:chgData name="Valérie Vanwormhoudt" userId="27052b32-0483-4417-b39c-dddf7ab91363" providerId="ADAL" clId="{2A9B00F8-7FED-446D-B01D-7A234D60BA0C}" dt="2025-09-22T07:48:56.251" v="1" actId="47"/>
        <pc:sldMkLst>
          <pc:docMk/>
          <pc:sldMk cId="836847361" sldId="71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99012"/>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idx="1"/>
          </p:nvPr>
        </p:nvSpPr>
        <p:spPr>
          <a:xfrm>
            <a:off x="3884613" y="0"/>
            <a:ext cx="2971800" cy="499012"/>
          </a:xfrm>
          <a:prstGeom prst="rect">
            <a:avLst/>
          </a:prstGeom>
        </p:spPr>
        <p:txBody>
          <a:bodyPr vert="horz" lIns="91440" tIns="45720" rIns="91440" bIns="45720" rtlCol="0"/>
          <a:lstStyle>
            <a:lvl1pPr algn="r">
              <a:defRPr sz="1200"/>
            </a:lvl1pPr>
          </a:lstStyle>
          <a:p>
            <a:fld id="{2E70C8A2-606E-4D0F-91FA-AD097BAFC76D}" type="datetimeFigureOut">
              <a:rPr lang="fr-FR" smtClean="0"/>
              <a:t>22/09/2025</a:t>
            </a:fld>
            <a:endParaRPr lang="fr-FR" dirty="0"/>
          </a:p>
        </p:txBody>
      </p:sp>
      <p:sp>
        <p:nvSpPr>
          <p:cNvPr id="4" name="Espace réservé de l'image des diapositives 3"/>
          <p:cNvSpPr>
            <a:spLocks noGrp="1" noRot="1" noChangeAspect="1"/>
          </p:cNvSpPr>
          <p:nvPr>
            <p:ph type="sldImg" idx="2"/>
          </p:nvPr>
        </p:nvSpPr>
        <p:spPr>
          <a:xfrm>
            <a:off x="444500" y="1243013"/>
            <a:ext cx="5969000" cy="3357562"/>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notes 4"/>
          <p:cNvSpPr>
            <a:spLocks noGrp="1"/>
          </p:cNvSpPr>
          <p:nvPr>
            <p:ph type="body" sz="quarter" idx="3"/>
          </p:nvPr>
        </p:nvSpPr>
        <p:spPr>
          <a:xfrm>
            <a:off x="685800" y="4786362"/>
            <a:ext cx="5486400" cy="3916115"/>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46679"/>
            <a:ext cx="2971800" cy="499011"/>
          </a:xfrm>
          <a:prstGeom prst="rect">
            <a:avLst/>
          </a:prstGeom>
        </p:spPr>
        <p:txBody>
          <a:bodyPr vert="horz" lIns="91440" tIns="45720" rIns="91440" bIns="4572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3884613" y="9446679"/>
            <a:ext cx="2971800" cy="499011"/>
          </a:xfrm>
          <a:prstGeom prst="rect">
            <a:avLst/>
          </a:prstGeom>
        </p:spPr>
        <p:txBody>
          <a:bodyPr vert="horz" lIns="91440" tIns="45720" rIns="91440" bIns="45720" rtlCol="0" anchor="b"/>
          <a:lstStyle>
            <a:lvl1pPr algn="r">
              <a:defRPr sz="1200"/>
            </a:lvl1pPr>
          </a:lstStyle>
          <a:p>
            <a:fld id="{211E4FA2-2A4B-4FC2-8859-7A03DDA177EC}" type="slidenum">
              <a:rPr lang="fr-FR" smtClean="0"/>
              <a:t>‹N°›</a:t>
            </a:fld>
            <a:endParaRPr lang="fr-FR" dirty="0"/>
          </a:p>
        </p:txBody>
      </p:sp>
    </p:spTree>
    <p:extLst>
      <p:ext uri="{BB962C8B-B14F-4D97-AF65-F5344CB8AC3E}">
        <p14:creationId xmlns:p14="http://schemas.microsoft.com/office/powerpoint/2010/main" val="1518388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11E4FA2-2A4B-4FC2-8859-7A03DDA177EC}" type="slidenum">
              <a:rPr lang="fr-FR" smtClean="0"/>
              <a:t>1</a:t>
            </a:fld>
            <a:endParaRPr lang="fr-FR" dirty="0"/>
          </a:p>
        </p:txBody>
      </p:sp>
    </p:spTree>
    <p:extLst>
      <p:ext uri="{BB962C8B-B14F-4D97-AF65-F5344CB8AC3E}">
        <p14:creationId xmlns:p14="http://schemas.microsoft.com/office/powerpoint/2010/main" val="34510863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61EC00-FE97-658B-2DA7-9AEB3F060EC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8097125-12AA-69CC-A1A9-8FF50344F63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855E434-4F38-50CF-923E-0F35AE8836E2}"/>
              </a:ext>
            </a:extLst>
          </p:cNvPr>
          <p:cNvSpPr>
            <a:spLocks noGrp="1"/>
          </p:cNvSpPr>
          <p:nvPr>
            <p:ph type="body" idx="1"/>
          </p:nvPr>
        </p:nvSpPr>
        <p:spPr/>
        <p:txBody>
          <a:bodyPr/>
          <a:lstStyle/>
          <a:p>
            <a:endParaRPr lang="fr-FR" dirty="0"/>
          </a:p>
          <a:p>
            <a:endParaRPr lang="fr-FR" dirty="0"/>
          </a:p>
        </p:txBody>
      </p:sp>
      <p:sp>
        <p:nvSpPr>
          <p:cNvPr id="4" name="Espace réservé du numéro de diapositive 3">
            <a:extLst>
              <a:ext uri="{FF2B5EF4-FFF2-40B4-BE49-F238E27FC236}">
                <a16:creationId xmlns:a16="http://schemas.microsoft.com/office/drawing/2014/main" id="{3ACCA4EE-9DC3-BEE4-3A88-61FA083511C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9446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1F9108-10BB-E958-7CCC-B0994B26855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08C8F00-AC91-587F-EF10-3ED7EFDA6AB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9232771-DD48-A3FB-276B-3272411EEB51}"/>
              </a:ext>
            </a:extLst>
          </p:cNvPr>
          <p:cNvSpPr>
            <a:spLocks noGrp="1"/>
          </p:cNvSpPr>
          <p:nvPr>
            <p:ph type="body" idx="1"/>
          </p:nvPr>
        </p:nvSpPr>
        <p:spPr/>
        <p:txBody>
          <a:bodyPr/>
          <a:lstStyle/>
          <a:p>
            <a:endParaRPr lang="fr-FR" dirty="0"/>
          </a:p>
          <a:p>
            <a:endParaRPr lang="fr-FR" dirty="0"/>
          </a:p>
        </p:txBody>
      </p:sp>
      <p:sp>
        <p:nvSpPr>
          <p:cNvPr id="4" name="Espace réservé du numéro de diapositive 3">
            <a:extLst>
              <a:ext uri="{FF2B5EF4-FFF2-40B4-BE49-F238E27FC236}">
                <a16:creationId xmlns:a16="http://schemas.microsoft.com/office/drawing/2014/main" id="{59E1F4F7-2D90-CC5A-9C2A-63ED24660CF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06157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096DBD-2541-1974-B55E-2595EBE4969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E115CD6-CCFE-C3A0-A6E0-C0BA1D756A7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AD853BB0-6516-924C-A53B-78481B98A384}"/>
              </a:ext>
            </a:extLst>
          </p:cNvPr>
          <p:cNvSpPr>
            <a:spLocks noGrp="1"/>
          </p:cNvSpPr>
          <p:nvPr>
            <p:ph type="body" idx="1"/>
          </p:nvPr>
        </p:nvSpPr>
        <p:spPr/>
        <p:txBody>
          <a:bodyPr/>
          <a:lstStyle/>
          <a:p>
            <a:endParaRPr lang="fr-FR" dirty="0"/>
          </a:p>
          <a:p>
            <a:endParaRPr lang="fr-FR" dirty="0"/>
          </a:p>
        </p:txBody>
      </p:sp>
      <p:sp>
        <p:nvSpPr>
          <p:cNvPr id="4" name="Espace réservé du numéro de diapositive 3">
            <a:extLst>
              <a:ext uri="{FF2B5EF4-FFF2-40B4-BE49-F238E27FC236}">
                <a16:creationId xmlns:a16="http://schemas.microsoft.com/office/drawing/2014/main" id="{DB547C0A-8E39-20A1-A418-96EAB786944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17859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6E6088-0442-BE05-5FAD-F49A362A2E8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2073DAF-6C3A-3774-3007-39BDC942588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7C8A05F-9923-914D-55CA-134F80DA8365}"/>
              </a:ext>
            </a:extLst>
          </p:cNvPr>
          <p:cNvSpPr>
            <a:spLocks noGrp="1"/>
          </p:cNvSpPr>
          <p:nvPr>
            <p:ph type="body" idx="1"/>
          </p:nvPr>
        </p:nvSpPr>
        <p:spPr/>
        <p:txBody>
          <a:bodyPr/>
          <a:lstStyle/>
          <a:p>
            <a:endParaRPr lang="fr-FR" dirty="0"/>
          </a:p>
          <a:p>
            <a:endParaRPr lang="fr-FR" dirty="0"/>
          </a:p>
        </p:txBody>
      </p:sp>
      <p:sp>
        <p:nvSpPr>
          <p:cNvPr id="4" name="Espace réservé du numéro de diapositive 3">
            <a:extLst>
              <a:ext uri="{FF2B5EF4-FFF2-40B4-BE49-F238E27FC236}">
                <a16:creationId xmlns:a16="http://schemas.microsoft.com/office/drawing/2014/main" id="{00223C43-465E-82A7-8DC1-BC3A1386C42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79708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1AF852-71E1-8886-42A7-E57EE4FAE75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057BC56-1AFF-4DC3-4A4D-488363A5000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A4C0F6E-0B86-7297-02E7-D25D965E8CB7}"/>
              </a:ext>
            </a:extLst>
          </p:cNvPr>
          <p:cNvSpPr>
            <a:spLocks noGrp="1"/>
          </p:cNvSpPr>
          <p:nvPr>
            <p:ph type="body" idx="1"/>
          </p:nvPr>
        </p:nvSpPr>
        <p:spPr/>
        <p:txBody>
          <a:bodyPr/>
          <a:lstStyle/>
          <a:p>
            <a:endParaRPr lang="fr-FR" dirty="0"/>
          </a:p>
          <a:p>
            <a:endParaRPr lang="fr-FR" dirty="0"/>
          </a:p>
        </p:txBody>
      </p:sp>
      <p:sp>
        <p:nvSpPr>
          <p:cNvPr id="4" name="Espace réservé du numéro de diapositive 3">
            <a:extLst>
              <a:ext uri="{FF2B5EF4-FFF2-40B4-BE49-F238E27FC236}">
                <a16:creationId xmlns:a16="http://schemas.microsoft.com/office/drawing/2014/main" id="{5B3C3A45-E75D-5DA4-56FA-0AED565995B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0518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4C7117-6F64-90F2-5A77-2860814EAE3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0560F7E-12A2-201C-5C41-2D9A5695B79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FE1DAEC-8979-D81A-7B7D-093524C9586C}"/>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B9C6117A-B467-79C2-4844-8B9F27DDDC0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70153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704459-FB4F-08A1-1EDF-FF729566C21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E7520BB-977D-D98B-D91B-F2EA2E237F0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1C04041-B410-706B-6E0C-7BB46AB5B54F}"/>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09EE2AED-54E3-B53C-D3AD-9F4E642F9AD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43852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22953F-B7D8-DCB3-E802-7D52DDCF5CE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9C79C05-28AA-FF6C-97CF-39696D438C6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0DEF89F-B61E-6DED-C171-B5FACE937362}"/>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9A83DBA6-A245-4C4B-35A4-55933A36D71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68416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5EA031-6DCD-8D67-5A1F-42A64B54D9C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68A7E9D-18D5-4E1F-F511-E0D04A3E6B8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B3D3098-B16F-8F29-38E5-B99AF5FC8231}"/>
              </a:ext>
            </a:extLst>
          </p:cNvPr>
          <p:cNvSpPr>
            <a:spLocks noGrp="1"/>
          </p:cNvSpPr>
          <p:nvPr>
            <p:ph type="body" idx="1"/>
          </p:nvPr>
        </p:nvSpPr>
        <p:spPr/>
        <p:txBody>
          <a:bodyPr/>
          <a:lstStyle/>
          <a:p>
            <a:endParaRPr lang="fr-FR" dirty="0"/>
          </a:p>
          <a:p>
            <a:endParaRPr lang="fr-FR" dirty="0"/>
          </a:p>
        </p:txBody>
      </p:sp>
      <p:sp>
        <p:nvSpPr>
          <p:cNvPr id="4" name="Espace réservé du numéro de diapositive 3">
            <a:extLst>
              <a:ext uri="{FF2B5EF4-FFF2-40B4-BE49-F238E27FC236}">
                <a16:creationId xmlns:a16="http://schemas.microsoft.com/office/drawing/2014/main" id="{1FDE49A1-4DE5-EBD7-D19D-641A1E69B0C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03410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EFF9F6-79AB-3511-B1C1-F7B8546F802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3A18267-361E-620E-5449-A3120FCB616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F861692-5EB7-5724-61D8-AD704CB1F06B}"/>
              </a:ext>
            </a:extLst>
          </p:cNvPr>
          <p:cNvSpPr>
            <a:spLocks noGrp="1"/>
          </p:cNvSpPr>
          <p:nvPr>
            <p:ph type="body" idx="1"/>
          </p:nvPr>
        </p:nvSpPr>
        <p:spPr/>
        <p:txBody>
          <a:bodyPr/>
          <a:lstStyle/>
          <a:p>
            <a:endParaRPr lang="fr-FR" dirty="0"/>
          </a:p>
          <a:p>
            <a:endParaRPr lang="fr-FR" dirty="0"/>
          </a:p>
        </p:txBody>
      </p:sp>
      <p:sp>
        <p:nvSpPr>
          <p:cNvPr id="4" name="Espace réservé du numéro de diapositive 3">
            <a:extLst>
              <a:ext uri="{FF2B5EF4-FFF2-40B4-BE49-F238E27FC236}">
                <a16:creationId xmlns:a16="http://schemas.microsoft.com/office/drawing/2014/main" id="{AC67F4C5-DC0B-5BD6-95A7-4129D45E02B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984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6FA4BB-5A3B-C998-722F-06D8721D2CF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6ADB253-09C7-EE23-D667-9180DA10AAB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CFA35BB-5B18-C97E-7B98-361FF20E9C14}"/>
              </a:ext>
            </a:extLst>
          </p:cNvPr>
          <p:cNvSpPr>
            <a:spLocks noGrp="1"/>
          </p:cNvSpPr>
          <p:nvPr>
            <p:ph type="body" idx="1"/>
          </p:nvPr>
        </p:nvSpPr>
        <p:spPr/>
        <p:txBody>
          <a:bodyPr/>
          <a:lstStyle/>
          <a:p>
            <a:endParaRPr lang="fr-FR" dirty="0"/>
          </a:p>
          <a:p>
            <a:endParaRPr lang="fr-FR" dirty="0"/>
          </a:p>
        </p:txBody>
      </p:sp>
      <p:sp>
        <p:nvSpPr>
          <p:cNvPr id="4" name="Espace réservé du numéro de diapositive 3">
            <a:extLst>
              <a:ext uri="{FF2B5EF4-FFF2-40B4-BE49-F238E27FC236}">
                <a16:creationId xmlns:a16="http://schemas.microsoft.com/office/drawing/2014/main" id="{4A10642F-C518-807E-281C-330BD404282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60450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302062-F9AE-FD9C-FDFE-1C120632AD2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2E6D542-9E66-204E-EB8D-0893C71888D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6D7E153-429F-B287-0C2B-5DBC03F51BC2}"/>
              </a:ext>
            </a:extLst>
          </p:cNvPr>
          <p:cNvSpPr>
            <a:spLocks noGrp="1"/>
          </p:cNvSpPr>
          <p:nvPr>
            <p:ph type="body" idx="1"/>
          </p:nvPr>
        </p:nvSpPr>
        <p:spPr/>
        <p:txBody>
          <a:bodyPr/>
          <a:lstStyle/>
          <a:p>
            <a:endParaRPr lang="fr-FR" dirty="0"/>
          </a:p>
          <a:p>
            <a:endParaRPr lang="fr-FR" dirty="0"/>
          </a:p>
        </p:txBody>
      </p:sp>
      <p:sp>
        <p:nvSpPr>
          <p:cNvPr id="4" name="Espace réservé du numéro de diapositive 3">
            <a:extLst>
              <a:ext uri="{FF2B5EF4-FFF2-40B4-BE49-F238E27FC236}">
                <a16:creationId xmlns:a16="http://schemas.microsoft.com/office/drawing/2014/main" id="{6242328E-FE3F-92C3-C974-BB656BE6B0D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9220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2C8D23-04F6-6250-298D-01573388AEF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AFED704-E841-BF08-579B-A48D0775DB2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6B469EB-BE0F-E84E-4F80-5B106C3A75AE}"/>
              </a:ext>
            </a:extLst>
          </p:cNvPr>
          <p:cNvSpPr>
            <a:spLocks noGrp="1"/>
          </p:cNvSpPr>
          <p:nvPr>
            <p:ph type="body" idx="1"/>
          </p:nvPr>
        </p:nvSpPr>
        <p:spPr/>
        <p:txBody>
          <a:bodyPr/>
          <a:lstStyle/>
          <a:p>
            <a:endParaRPr lang="fr-FR" dirty="0"/>
          </a:p>
          <a:p>
            <a:endParaRPr lang="fr-FR" dirty="0"/>
          </a:p>
        </p:txBody>
      </p:sp>
      <p:sp>
        <p:nvSpPr>
          <p:cNvPr id="4" name="Espace réservé du numéro de diapositive 3">
            <a:extLst>
              <a:ext uri="{FF2B5EF4-FFF2-40B4-BE49-F238E27FC236}">
                <a16:creationId xmlns:a16="http://schemas.microsoft.com/office/drawing/2014/main" id="{D86BA2BB-DA69-8233-424C-62849D6D818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29469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36EB99-6FB7-3C9C-C6CB-A60FE08AAB2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C08838A-9FC9-62EA-5879-6BBB86F86A5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47DD43D-7B7D-4B89-8C3C-4352AB4EC85C}"/>
              </a:ext>
            </a:extLst>
          </p:cNvPr>
          <p:cNvSpPr>
            <a:spLocks noGrp="1"/>
          </p:cNvSpPr>
          <p:nvPr>
            <p:ph type="body" idx="1"/>
          </p:nvPr>
        </p:nvSpPr>
        <p:spPr/>
        <p:txBody>
          <a:bodyPr/>
          <a:lstStyle/>
          <a:p>
            <a:endParaRPr lang="fr-FR" dirty="0"/>
          </a:p>
          <a:p>
            <a:endParaRPr lang="fr-FR" dirty="0"/>
          </a:p>
        </p:txBody>
      </p:sp>
      <p:sp>
        <p:nvSpPr>
          <p:cNvPr id="4" name="Espace réservé du numéro de diapositive 3">
            <a:extLst>
              <a:ext uri="{FF2B5EF4-FFF2-40B4-BE49-F238E27FC236}">
                <a16:creationId xmlns:a16="http://schemas.microsoft.com/office/drawing/2014/main" id="{4BBAA07F-003B-C377-6CD7-4E2A09EFEA5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81787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164F6C-293F-B338-9D07-D5FB4359736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0EEAE48-668D-0DEC-2A98-6965B6755CA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C0C7295-50C6-09CD-EC06-DFA147E7332B}"/>
              </a:ext>
            </a:extLst>
          </p:cNvPr>
          <p:cNvSpPr>
            <a:spLocks noGrp="1"/>
          </p:cNvSpPr>
          <p:nvPr>
            <p:ph type="body" idx="1"/>
          </p:nvPr>
        </p:nvSpPr>
        <p:spPr/>
        <p:txBody>
          <a:bodyPr/>
          <a:lstStyle/>
          <a:p>
            <a:endParaRPr lang="fr-FR" dirty="0"/>
          </a:p>
          <a:p>
            <a:endParaRPr lang="fr-FR" dirty="0"/>
          </a:p>
        </p:txBody>
      </p:sp>
      <p:sp>
        <p:nvSpPr>
          <p:cNvPr id="4" name="Espace réservé du numéro de diapositive 3">
            <a:extLst>
              <a:ext uri="{FF2B5EF4-FFF2-40B4-BE49-F238E27FC236}">
                <a16:creationId xmlns:a16="http://schemas.microsoft.com/office/drawing/2014/main" id="{2A65211A-81FD-BA62-E51E-4030065401F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45519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822CB6-28FE-CCE3-AD67-3A8A38C876E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2CCA632-97B6-E97A-C6A6-8F2315C9C71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4FC5D00-E9C3-51C9-90BC-0FB6D208BD8E}"/>
              </a:ext>
            </a:extLst>
          </p:cNvPr>
          <p:cNvSpPr>
            <a:spLocks noGrp="1"/>
          </p:cNvSpPr>
          <p:nvPr>
            <p:ph type="body" idx="1"/>
          </p:nvPr>
        </p:nvSpPr>
        <p:spPr/>
        <p:txBody>
          <a:bodyPr/>
          <a:lstStyle/>
          <a:p>
            <a:endParaRPr lang="fr-FR" dirty="0"/>
          </a:p>
          <a:p>
            <a:endParaRPr lang="fr-FR" dirty="0"/>
          </a:p>
        </p:txBody>
      </p:sp>
      <p:sp>
        <p:nvSpPr>
          <p:cNvPr id="4" name="Espace réservé du numéro de diapositive 3">
            <a:extLst>
              <a:ext uri="{FF2B5EF4-FFF2-40B4-BE49-F238E27FC236}">
                <a16:creationId xmlns:a16="http://schemas.microsoft.com/office/drawing/2014/main" id="{AF59CCC8-3581-B692-FD33-BC6E5E04596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3089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CC0CF5-1864-BFB2-861C-243C36A29ED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E915F6B-4D07-4D1C-67AC-D97AACCED8A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9FFAC31-E3ED-05D5-82E5-01BA968D4AC7}"/>
              </a:ext>
            </a:extLst>
          </p:cNvPr>
          <p:cNvSpPr>
            <a:spLocks noGrp="1"/>
          </p:cNvSpPr>
          <p:nvPr>
            <p:ph type="body" idx="1"/>
          </p:nvPr>
        </p:nvSpPr>
        <p:spPr/>
        <p:txBody>
          <a:bodyPr/>
          <a:lstStyle/>
          <a:p>
            <a:endParaRPr lang="fr-FR" dirty="0"/>
          </a:p>
          <a:p>
            <a:endParaRPr lang="fr-FR" dirty="0"/>
          </a:p>
        </p:txBody>
      </p:sp>
      <p:sp>
        <p:nvSpPr>
          <p:cNvPr id="4" name="Espace réservé du numéro de diapositive 3">
            <a:extLst>
              <a:ext uri="{FF2B5EF4-FFF2-40B4-BE49-F238E27FC236}">
                <a16:creationId xmlns:a16="http://schemas.microsoft.com/office/drawing/2014/main" id="{82AD9019-A6F7-B759-6DBF-FDA7E5CB74E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16277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505E09-E087-2E80-1955-BE3057F549A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178FD4F-D7AD-BD93-F747-1DE6B57A672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213EC92-138B-2999-7137-6CF311FEC44F}"/>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9353A6B8-18EE-2F1E-54CE-B8D94EE6DDE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90864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FC29F4-CBAE-9FD3-400E-30A931793D1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F11D096-BE44-C9E9-67CB-33B803510B2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1A665E3-58D9-C0B6-2DD3-72773F82B9F6}"/>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77065C82-36CF-8261-6AF7-8EEB2B768BB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90382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70A637-A32C-D48B-B20D-354E4ADA52A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3306208-08A6-C039-275C-E923D023CCD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FEEE496-1B22-1F79-3617-52DBD09188AF}"/>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D09A8FC2-628E-6D2F-2C03-27127C9CB23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44713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B0FB23-1F77-FBEA-EDE1-2AA2FCF59A1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F4B5050-33A2-ED9B-0FE3-BAA70641EFB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5AB8771-5D11-CC49-217F-85863A529611}"/>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393695DF-28E5-FD4C-997C-58E448205BF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1590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4A5DF4-7287-2E9D-BDB4-6EE7D441D87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5FF4E81-E413-F348-97A6-6EAFB7001D6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1260ECE-1FAC-5B74-4C1A-18DCA72537DC}"/>
              </a:ext>
            </a:extLst>
          </p:cNvPr>
          <p:cNvSpPr>
            <a:spLocks noGrp="1"/>
          </p:cNvSpPr>
          <p:nvPr>
            <p:ph type="body" idx="1"/>
          </p:nvPr>
        </p:nvSpPr>
        <p:spPr/>
        <p:txBody>
          <a:bodyPr/>
          <a:lstStyle/>
          <a:p>
            <a:endParaRPr lang="fr-FR" dirty="0"/>
          </a:p>
          <a:p>
            <a:endParaRPr lang="fr-FR" dirty="0"/>
          </a:p>
        </p:txBody>
      </p:sp>
      <p:sp>
        <p:nvSpPr>
          <p:cNvPr id="4" name="Espace réservé du numéro de diapositive 3">
            <a:extLst>
              <a:ext uri="{FF2B5EF4-FFF2-40B4-BE49-F238E27FC236}">
                <a16:creationId xmlns:a16="http://schemas.microsoft.com/office/drawing/2014/main" id="{AA8D93FC-DDB8-F70E-6F6A-B2DA32502CD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51147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BBEA44-F2FE-BDB7-4CA4-CCE9981B37B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E04FD61-9019-96B0-4711-3C04E6DDE44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D19F54D-4DFC-F892-79E6-98CE2F13AF23}"/>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C5C57728-965C-DD20-AAAE-CDD55432E7E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0700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BECDB3-8C46-AC77-1A3F-C16A0238CF4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A0976EE-737F-E1AF-7562-4A244F0846C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DA965ED-57EE-E87C-E00C-FB40A71F9DCB}"/>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B55D147D-0369-B93F-06A6-B215CBCDA6C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37134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288515-8083-6236-8CB5-2F6CA22154B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8071F90-A4D4-3257-9D84-E28DC3AF94A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CE22975-8585-1CFC-EEA0-C213ED6E8619}"/>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C75402E2-FC79-1709-75AF-6180F1223B2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42971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8221DE-AEF1-B26D-0DE5-CBD3783D364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7275E3D-FB90-5BF8-D131-5F731652D6E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29868A6-0B40-640E-1425-C8746B381608}"/>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6B6F6C43-F72F-14A1-3CDD-4EE4AA51EFF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9723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FF925D-AFF7-93C7-B50E-87134AD952C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F6A329E-7628-2C35-78DD-70B22EAC06A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00A098F-0798-27A1-5551-685A2B0CDE7B}"/>
              </a:ext>
            </a:extLst>
          </p:cNvPr>
          <p:cNvSpPr>
            <a:spLocks noGrp="1"/>
          </p:cNvSpPr>
          <p:nvPr>
            <p:ph type="body" idx="1"/>
          </p:nvPr>
        </p:nvSpPr>
        <p:spPr/>
        <p:txBody>
          <a:bodyPr/>
          <a:lstStyle/>
          <a:p>
            <a:endParaRPr lang="fr-FR" dirty="0"/>
          </a:p>
          <a:p>
            <a:endParaRPr lang="fr-FR" dirty="0"/>
          </a:p>
        </p:txBody>
      </p:sp>
      <p:sp>
        <p:nvSpPr>
          <p:cNvPr id="4" name="Espace réservé du numéro de diapositive 3">
            <a:extLst>
              <a:ext uri="{FF2B5EF4-FFF2-40B4-BE49-F238E27FC236}">
                <a16:creationId xmlns:a16="http://schemas.microsoft.com/office/drawing/2014/main" id="{1881E5D8-EB7F-E9DD-7216-A8084B86FA6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58450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AC2B32-4971-028A-04E9-B85C81DCAB6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957C2F0-2969-23A9-AA39-7AA68AB194D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2C8A57C-7F40-5E7F-A732-6BEFD596C2D1}"/>
              </a:ext>
            </a:extLst>
          </p:cNvPr>
          <p:cNvSpPr>
            <a:spLocks noGrp="1"/>
          </p:cNvSpPr>
          <p:nvPr>
            <p:ph type="body" idx="1"/>
          </p:nvPr>
        </p:nvSpPr>
        <p:spPr/>
        <p:txBody>
          <a:bodyPr/>
          <a:lstStyle/>
          <a:p>
            <a:endParaRPr lang="fr-FR" dirty="0"/>
          </a:p>
          <a:p>
            <a:endParaRPr lang="fr-FR" dirty="0"/>
          </a:p>
        </p:txBody>
      </p:sp>
      <p:sp>
        <p:nvSpPr>
          <p:cNvPr id="4" name="Espace réservé du numéro de diapositive 3">
            <a:extLst>
              <a:ext uri="{FF2B5EF4-FFF2-40B4-BE49-F238E27FC236}">
                <a16:creationId xmlns:a16="http://schemas.microsoft.com/office/drawing/2014/main" id="{5E3E4A0F-0513-1647-C403-82AFA34D8DC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1865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23BD57-F253-4C08-EFA6-E0E3BED755F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26A6E48-AA85-B93E-2673-3C31FB61E69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6CDEA28-468E-DD09-7993-CA2CE6E5B356}"/>
              </a:ext>
            </a:extLst>
          </p:cNvPr>
          <p:cNvSpPr>
            <a:spLocks noGrp="1"/>
          </p:cNvSpPr>
          <p:nvPr>
            <p:ph type="body" idx="1"/>
          </p:nvPr>
        </p:nvSpPr>
        <p:spPr/>
        <p:txBody>
          <a:bodyPr/>
          <a:lstStyle/>
          <a:p>
            <a:endParaRPr lang="fr-FR" dirty="0"/>
          </a:p>
          <a:p>
            <a:endParaRPr lang="fr-FR" dirty="0"/>
          </a:p>
        </p:txBody>
      </p:sp>
      <p:sp>
        <p:nvSpPr>
          <p:cNvPr id="4" name="Espace réservé du numéro de diapositive 3">
            <a:extLst>
              <a:ext uri="{FF2B5EF4-FFF2-40B4-BE49-F238E27FC236}">
                <a16:creationId xmlns:a16="http://schemas.microsoft.com/office/drawing/2014/main" id="{A3C06060-72E0-8F3B-1D14-DC81DA1CEAF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54777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C31CE3-E7B4-1052-233A-4DD7FDB0D80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E1626BE-8A32-0A0A-513C-A09A080142C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E8F9684-7C00-4A8A-9927-304686C7B720}"/>
              </a:ext>
            </a:extLst>
          </p:cNvPr>
          <p:cNvSpPr>
            <a:spLocks noGrp="1"/>
          </p:cNvSpPr>
          <p:nvPr>
            <p:ph type="body" idx="1"/>
          </p:nvPr>
        </p:nvSpPr>
        <p:spPr/>
        <p:txBody>
          <a:bodyPr/>
          <a:lstStyle/>
          <a:p>
            <a:endParaRPr lang="fr-FR" dirty="0"/>
          </a:p>
          <a:p>
            <a:endParaRPr lang="fr-FR" dirty="0"/>
          </a:p>
        </p:txBody>
      </p:sp>
      <p:sp>
        <p:nvSpPr>
          <p:cNvPr id="4" name="Espace réservé du numéro de diapositive 3">
            <a:extLst>
              <a:ext uri="{FF2B5EF4-FFF2-40B4-BE49-F238E27FC236}">
                <a16:creationId xmlns:a16="http://schemas.microsoft.com/office/drawing/2014/main" id="{FCD97363-6E8B-4FB1-0798-3AD5B1EC5AF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33695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BCFD7A-A57B-3213-9479-4580B47BCFF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1DF86CD-7940-72FA-CA18-0C6C1B2A833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F828528-B80E-C61C-C4A2-E7296E8C5FEB}"/>
              </a:ext>
            </a:extLst>
          </p:cNvPr>
          <p:cNvSpPr>
            <a:spLocks noGrp="1"/>
          </p:cNvSpPr>
          <p:nvPr>
            <p:ph type="body" idx="1"/>
          </p:nvPr>
        </p:nvSpPr>
        <p:spPr/>
        <p:txBody>
          <a:bodyPr/>
          <a:lstStyle/>
          <a:p>
            <a:endParaRPr lang="fr-FR" dirty="0"/>
          </a:p>
          <a:p>
            <a:endParaRPr lang="fr-FR" dirty="0"/>
          </a:p>
        </p:txBody>
      </p:sp>
      <p:sp>
        <p:nvSpPr>
          <p:cNvPr id="4" name="Espace réservé du numéro de diapositive 3">
            <a:extLst>
              <a:ext uri="{FF2B5EF4-FFF2-40B4-BE49-F238E27FC236}">
                <a16:creationId xmlns:a16="http://schemas.microsoft.com/office/drawing/2014/main" id="{36547431-C27B-0A85-FB22-760A885FF06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37699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903514-0E72-53A1-A170-1504E552E03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129317F-0EF6-8D23-60C9-82C29B27DA9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B34C79D-D7A5-BE49-813A-D65B03D9C45B}"/>
              </a:ext>
            </a:extLst>
          </p:cNvPr>
          <p:cNvSpPr>
            <a:spLocks noGrp="1"/>
          </p:cNvSpPr>
          <p:nvPr>
            <p:ph type="body" idx="1"/>
          </p:nvPr>
        </p:nvSpPr>
        <p:spPr/>
        <p:txBody>
          <a:bodyPr/>
          <a:lstStyle/>
          <a:p>
            <a:endParaRPr lang="fr-FR" dirty="0"/>
          </a:p>
          <a:p>
            <a:endParaRPr lang="fr-FR" dirty="0"/>
          </a:p>
        </p:txBody>
      </p:sp>
      <p:sp>
        <p:nvSpPr>
          <p:cNvPr id="4" name="Espace réservé du numéro de diapositive 3">
            <a:extLst>
              <a:ext uri="{FF2B5EF4-FFF2-40B4-BE49-F238E27FC236}">
                <a16:creationId xmlns:a16="http://schemas.microsoft.com/office/drawing/2014/main" id="{85CA3E7A-C9AF-E8E5-AD73-1EFF2599790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47294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6723C32-9411-4D89-B479-1422F396A9E4}"/>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27A85DF5-FC0B-4AB9-A8EE-CA17A04A88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58019AC0-34A7-4929-B1E8-F155595CD1DB}"/>
              </a:ext>
            </a:extLst>
          </p:cNvPr>
          <p:cNvSpPr>
            <a:spLocks noGrp="1"/>
          </p:cNvSpPr>
          <p:nvPr>
            <p:ph type="dt" sz="half" idx="10"/>
          </p:nvPr>
        </p:nvSpPr>
        <p:spPr/>
        <p:txBody>
          <a:bodyPr/>
          <a:lstStyle/>
          <a:p>
            <a:fld id="{5DBCDE1C-52F2-40DD-9448-DF7D6B392807}" type="datetime1">
              <a:rPr lang="fr-FR" smtClean="0"/>
              <a:t>22/09/2025</a:t>
            </a:fld>
            <a:endParaRPr lang="fr-FR" dirty="0"/>
          </a:p>
        </p:txBody>
      </p:sp>
      <p:sp>
        <p:nvSpPr>
          <p:cNvPr id="5" name="Espace réservé du pied de page 4">
            <a:extLst>
              <a:ext uri="{FF2B5EF4-FFF2-40B4-BE49-F238E27FC236}">
                <a16:creationId xmlns:a16="http://schemas.microsoft.com/office/drawing/2014/main" id="{D1902486-63B5-44C3-BAE8-28FC3CCFBDB0}"/>
              </a:ext>
            </a:extLst>
          </p:cNvPr>
          <p:cNvSpPr>
            <a:spLocks noGrp="1"/>
          </p:cNvSpPr>
          <p:nvPr>
            <p:ph type="ftr" sz="quarter" idx="11"/>
          </p:nvPr>
        </p:nvSpPr>
        <p:spPr/>
        <p:txBody>
          <a:bodyPr/>
          <a:lstStyle/>
          <a:p>
            <a:r>
              <a:rPr lang="fr-FR" dirty="0"/>
              <a:t>Libre de droits</a:t>
            </a:r>
          </a:p>
        </p:txBody>
      </p:sp>
      <p:sp>
        <p:nvSpPr>
          <p:cNvPr id="6" name="Espace réservé du numéro de diapositive 5">
            <a:extLst>
              <a:ext uri="{FF2B5EF4-FFF2-40B4-BE49-F238E27FC236}">
                <a16:creationId xmlns:a16="http://schemas.microsoft.com/office/drawing/2014/main" id="{C93E115F-E443-4937-AE2E-B6F0FF0A0900}"/>
              </a:ext>
            </a:extLst>
          </p:cNvPr>
          <p:cNvSpPr>
            <a:spLocks noGrp="1"/>
          </p:cNvSpPr>
          <p:nvPr>
            <p:ph type="sldNum" sz="quarter" idx="12"/>
          </p:nvPr>
        </p:nvSpPr>
        <p:spPr/>
        <p:txBody>
          <a:bodyPr/>
          <a:lstStyle/>
          <a:p>
            <a:fld id="{4DF7D97E-71B9-4DB7-9BC9-BF255CF45BEE}" type="slidenum">
              <a:rPr lang="fr-FR" smtClean="0"/>
              <a:t>‹N°›</a:t>
            </a:fld>
            <a:endParaRPr lang="fr-FR" dirty="0"/>
          </a:p>
        </p:txBody>
      </p:sp>
    </p:spTree>
    <p:extLst>
      <p:ext uri="{BB962C8B-B14F-4D97-AF65-F5344CB8AC3E}">
        <p14:creationId xmlns:p14="http://schemas.microsoft.com/office/powerpoint/2010/main" val="2147997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83AB01-2DE8-4E6A-B27C-B1AE5ACCE1E4}"/>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AC72AF9D-6885-4D22-8782-8A0D02FE6743}"/>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4994B64-EF13-49EA-A09D-6CA623CD1F53}"/>
              </a:ext>
            </a:extLst>
          </p:cNvPr>
          <p:cNvSpPr>
            <a:spLocks noGrp="1"/>
          </p:cNvSpPr>
          <p:nvPr>
            <p:ph type="dt" sz="half" idx="10"/>
          </p:nvPr>
        </p:nvSpPr>
        <p:spPr/>
        <p:txBody>
          <a:bodyPr/>
          <a:lstStyle/>
          <a:p>
            <a:fld id="{3E6DB506-DC14-4021-9044-340B97488E29}" type="datetime1">
              <a:rPr lang="fr-FR" smtClean="0"/>
              <a:t>22/09/2025</a:t>
            </a:fld>
            <a:endParaRPr lang="fr-FR" dirty="0"/>
          </a:p>
        </p:txBody>
      </p:sp>
      <p:sp>
        <p:nvSpPr>
          <p:cNvPr id="5" name="Espace réservé du pied de page 4">
            <a:extLst>
              <a:ext uri="{FF2B5EF4-FFF2-40B4-BE49-F238E27FC236}">
                <a16:creationId xmlns:a16="http://schemas.microsoft.com/office/drawing/2014/main" id="{DAA0DDA1-4934-4CDC-A8A9-0B85126820A7}"/>
              </a:ext>
            </a:extLst>
          </p:cNvPr>
          <p:cNvSpPr>
            <a:spLocks noGrp="1"/>
          </p:cNvSpPr>
          <p:nvPr>
            <p:ph type="ftr" sz="quarter" idx="11"/>
          </p:nvPr>
        </p:nvSpPr>
        <p:spPr/>
        <p:txBody>
          <a:bodyPr/>
          <a:lstStyle/>
          <a:p>
            <a:r>
              <a:rPr lang="fr-FR" dirty="0"/>
              <a:t>Libre de droits</a:t>
            </a:r>
          </a:p>
        </p:txBody>
      </p:sp>
      <p:sp>
        <p:nvSpPr>
          <p:cNvPr id="6" name="Espace réservé du numéro de diapositive 5">
            <a:extLst>
              <a:ext uri="{FF2B5EF4-FFF2-40B4-BE49-F238E27FC236}">
                <a16:creationId xmlns:a16="http://schemas.microsoft.com/office/drawing/2014/main" id="{EFEF93B7-444A-433B-AA85-C5869607999C}"/>
              </a:ext>
            </a:extLst>
          </p:cNvPr>
          <p:cNvSpPr>
            <a:spLocks noGrp="1"/>
          </p:cNvSpPr>
          <p:nvPr>
            <p:ph type="sldNum" sz="quarter" idx="12"/>
          </p:nvPr>
        </p:nvSpPr>
        <p:spPr/>
        <p:txBody>
          <a:bodyPr/>
          <a:lstStyle/>
          <a:p>
            <a:fld id="{4DF7D97E-71B9-4DB7-9BC9-BF255CF45BEE}" type="slidenum">
              <a:rPr lang="fr-FR" smtClean="0"/>
              <a:t>‹N°›</a:t>
            </a:fld>
            <a:endParaRPr lang="fr-FR" dirty="0"/>
          </a:p>
        </p:txBody>
      </p:sp>
    </p:spTree>
    <p:extLst>
      <p:ext uri="{BB962C8B-B14F-4D97-AF65-F5344CB8AC3E}">
        <p14:creationId xmlns:p14="http://schemas.microsoft.com/office/powerpoint/2010/main" val="5106291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CF83C7AF-2B80-4DA7-B2D9-4D96A293F8B9}"/>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961B7944-38CC-43B9-A9F6-063137C00437}"/>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5237942-1A0F-4AF7-A7D9-041015479361}"/>
              </a:ext>
            </a:extLst>
          </p:cNvPr>
          <p:cNvSpPr>
            <a:spLocks noGrp="1"/>
          </p:cNvSpPr>
          <p:nvPr>
            <p:ph type="dt" sz="half" idx="10"/>
          </p:nvPr>
        </p:nvSpPr>
        <p:spPr/>
        <p:txBody>
          <a:bodyPr/>
          <a:lstStyle/>
          <a:p>
            <a:fld id="{41C1E139-7F08-4FBD-B3EA-8BA434EB2F22}" type="datetime1">
              <a:rPr lang="fr-FR" smtClean="0"/>
              <a:t>22/09/2025</a:t>
            </a:fld>
            <a:endParaRPr lang="fr-FR" dirty="0"/>
          </a:p>
        </p:txBody>
      </p:sp>
      <p:sp>
        <p:nvSpPr>
          <p:cNvPr id="5" name="Espace réservé du pied de page 4">
            <a:extLst>
              <a:ext uri="{FF2B5EF4-FFF2-40B4-BE49-F238E27FC236}">
                <a16:creationId xmlns:a16="http://schemas.microsoft.com/office/drawing/2014/main" id="{2F212996-26E3-4989-B209-D4F3611326D5}"/>
              </a:ext>
            </a:extLst>
          </p:cNvPr>
          <p:cNvSpPr>
            <a:spLocks noGrp="1"/>
          </p:cNvSpPr>
          <p:nvPr>
            <p:ph type="ftr" sz="quarter" idx="11"/>
          </p:nvPr>
        </p:nvSpPr>
        <p:spPr/>
        <p:txBody>
          <a:bodyPr/>
          <a:lstStyle/>
          <a:p>
            <a:r>
              <a:rPr lang="fr-FR" dirty="0"/>
              <a:t>Libre de droits</a:t>
            </a:r>
          </a:p>
        </p:txBody>
      </p:sp>
      <p:sp>
        <p:nvSpPr>
          <p:cNvPr id="6" name="Espace réservé du numéro de diapositive 5">
            <a:extLst>
              <a:ext uri="{FF2B5EF4-FFF2-40B4-BE49-F238E27FC236}">
                <a16:creationId xmlns:a16="http://schemas.microsoft.com/office/drawing/2014/main" id="{2856E13B-9C1F-4B9C-AEEF-1CA777C11617}"/>
              </a:ext>
            </a:extLst>
          </p:cNvPr>
          <p:cNvSpPr>
            <a:spLocks noGrp="1"/>
          </p:cNvSpPr>
          <p:nvPr>
            <p:ph type="sldNum" sz="quarter" idx="12"/>
          </p:nvPr>
        </p:nvSpPr>
        <p:spPr/>
        <p:txBody>
          <a:bodyPr/>
          <a:lstStyle/>
          <a:p>
            <a:fld id="{4DF7D97E-71B9-4DB7-9BC9-BF255CF45BEE}" type="slidenum">
              <a:rPr lang="fr-FR" smtClean="0"/>
              <a:t>‹N°›</a:t>
            </a:fld>
            <a:endParaRPr lang="fr-FR" dirty="0"/>
          </a:p>
        </p:txBody>
      </p:sp>
    </p:spTree>
    <p:extLst>
      <p:ext uri="{BB962C8B-B14F-4D97-AF65-F5344CB8AC3E}">
        <p14:creationId xmlns:p14="http://schemas.microsoft.com/office/powerpoint/2010/main" val="5611375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DA2911-01F7-43AC-BD9B-F854BE2B6AF3}"/>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EE8AD944-0B0E-4E74-80C0-3409E7112BB7}"/>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68F63BE-2762-4062-AAFC-3F9F06C6F051}"/>
              </a:ext>
            </a:extLst>
          </p:cNvPr>
          <p:cNvSpPr>
            <a:spLocks noGrp="1"/>
          </p:cNvSpPr>
          <p:nvPr>
            <p:ph type="dt" sz="half" idx="10"/>
          </p:nvPr>
        </p:nvSpPr>
        <p:spPr/>
        <p:txBody>
          <a:bodyPr/>
          <a:lstStyle/>
          <a:p>
            <a:fld id="{540D6844-A2FD-4037-BC54-BC3BEA0E0ADE}" type="datetime1">
              <a:rPr lang="fr-FR" smtClean="0"/>
              <a:t>22/09/2025</a:t>
            </a:fld>
            <a:endParaRPr lang="fr-FR" dirty="0"/>
          </a:p>
        </p:txBody>
      </p:sp>
      <p:sp>
        <p:nvSpPr>
          <p:cNvPr id="5" name="Espace réservé du pied de page 4">
            <a:extLst>
              <a:ext uri="{FF2B5EF4-FFF2-40B4-BE49-F238E27FC236}">
                <a16:creationId xmlns:a16="http://schemas.microsoft.com/office/drawing/2014/main" id="{FFE68A13-0CCD-4A44-AAEF-A78A700E913A}"/>
              </a:ext>
            </a:extLst>
          </p:cNvPr>
          <p:cNvSpPr>
            <a:spLocks noGrp="1"/>
          </p:cNvSpPr>
          <p:nvPr>
            <p:ph type="ftr" sz="quarter" idx="11"/>
          </p:nvPr>
        </p:nvSpPr>
        <p:spPr/>
        <p:txBody>
          <a:bodyPr/>
          <a:lstStyle/>
          <a:p>
            <a:r>
              <a:rPr lang="fr-FR" dirty="0"/>
              <a:t>Libre de droits</a:t>
            </a:r>
          </a:p>
        </p:txBody>
      </p:sp>
      <p:sp>
        <p:nvSpPr>
          <p:cNvPr id="6" name="Espace réservé du numéro de diapositive 5">
            <a:extLst>
              <a:ext uri="{FF2B5EF4-FFF2-40B4-BE49-F238E27FC236}">
                <a16:creationId xmlns:a16="http://schemas.microsoft.com/office/drawing/2014/main" id="{753B70B5-A0A9-4E5D-B1E5-387854E2A8D8}"/>
              </a:ext>
            </a:extLst>
          </p:cNvPr>
          <p:cNvSpPr>
            <a:spLocks noGrp="1"/>
          </p:cNvSpPr>
          <p:nvPr>
            <p:ph type="sldNum" sz="quarter" idx="12"/>
          </p:nvPr>
        </p:nvSpPr>
        <p:spPr/>
        <p:txBody>
          <a:bodyPr/>
          <a:lstStyle/>
          <a:p>
            <a:fld id="{4DF7D97E-71B9-4DB7-9BC9-BF255CF45BEE}" type="slidenum">
              <a:rPr lang="fr-FR" smtClean="0"/>
              <a:t>‹N°›</a:t>
            </a:fld>
            <a:endParaRPr lang="fr-FR" dirty="0"/>
          </a:p>
        </p:txBody>
      </p:sp>
    </p:spTree>
    <p:extLst>
      <p:ext uri="{BB962C8B-B14F-4D97-AF65-F5344CB8AC3E}">
        <p14:creationId xmlns:p14="http://schemas.microsoft.com/office/powerpoint/2010/main" val="6799365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21EE2D1-4A34-426B-A217-25B18F96094C}"/>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D6D5F6AF-56DB-4674-B175-66287F17170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DAAD4865-0B2B-4046-8253-2F42A2230CA7}"/>
              </a:ext>
            </a:extLst>
          </p:cNvPr>
          <p:cNvSpPr>
            <a:spLocks noGrp="1"/>
          </p:cNvSpPr>
          <p:nvPr>
            <p:ph type="dt" sz="half" idx="10"/>
          </p:nvPr>
        </p:nvSpPr>
        <p:spPr/>
        <p:txBody>
          <a:bodyPr/>
          <a:lstStyle/>
          <a:p>
            <a:fld id="{C9C12CC7-43C4-488C-9FD0-07302704C5A2}" type="datetime1">
              <a:rPr lang="fr-FR" smtClean="0"/>
              <a:t>22/09/2025</a:t>
            </a:fld>
            <a:endParaRPr lang="fr-FR" dirty="0"/>
          </a:p>
        </p:txBody>
      </p:sp>
      <p:sp>
        <p:nvSpPr>
          <p:cNvPr id="5" name="Espace réservé du pied de page 4">
            <a:extLst>
              <a:ext uri="{FF2B5EF4-FFF2-40B4-BE49-F238E27FC236}">
                <a16:creationId xmlns:a16="http://schemas.microsoft.com/office/drawing/2014/main" id="{48D8A742-00E8-45AC-844D-5B55AC2088E5}"/>
              </a:ext>
            </a:extLst>
          </p:cNvPr>
          <p:cNvSpPr>
            <a:spLocks noGrp="1"/>
          </p:cNvSpPr>
          <p:nvPr>
            <p:ph type="ftr" sz="quarter" idx="11"/>
          </p:nvPr>
        </p:nvSpPr>
        <p:spPr/>
        <p:txBody>
          <a:bodyPr/>
          <a:lstStyle/>
          <a:p>
            <a:r>
              <a:rPr lang="fr-FR" dirty="0"/>
              <a:t>Libre de droits</a:t>
            </a:r>
          </a:p>
        </p:txBody>
      </p:sp>
      <p:sp>
        <p:nvSpPr>
          <p:cNvPr id="6" name="Espace réservé du numéro de diapositive 5">
            <a:extLst>
              <a:ext uri="{FF2B5EF4-FFF2-40B4-BE49-F238E27FC236}">
                <a16:creationId xmlns:a16="http://schemas.microsoft.com/office/drawing/2014/main" id="{D159E82D-64C5-4AB9-92B7-A12EB5C69701}"/>
              </a:ext>
            </a:extLst>
          </p:cNvPr>
          <p:cNvSpPr>
            <a:spLocks noGrp="1"/>
          </p:cNvSpPr>
          <p:nvPr>
            <p:ph type="sldNum" sz="quarter" idx="12"/>
          </p:nvPr>
        </p:nvSpPr>
        <p:spPr/>
        <p:txBody>
          <a:bodyPr/>
          <a:lstStyle/>
          <a:p>
            <a:fld id="{4DF7D97E-71B9-4DB7-9BC9-BF255CF45BEE}" type="slidenum">
              <a:rPr lang="fr-FR" smtClean="0"/>
              <a:t>‹N°›</a:t>
            </a:fld>
            <a:endParaRPr lang="fr-FR" dirty="0"/>
          </a:p>
        </p:txBody>
      </p:sp>
    </p:spTree>
    <p:extLst>
      <p:ext uri="{BB962C8B-B14F-4D97-AF65-F5344CB8AC3E}">
        <p14:creationId xmlns:p14="http://schemas.microsoft.com/office/powerpoint/2010/main" val="7445433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6CF4668-67E2-4836-A33A-C78658128454}"/>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453D29DB-3B88-4A5D-BF9A-0214508D0FF0}"/>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732FC6A8-36AF-4745-9E4F-A00AE322ABC8}"/>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3183D983-5293-4F8B-B346-597C5A583B32}"/>
              </a:ext>
            </a:extLst>
          </p:cNvPr>
          <p:cNvSpPr>
            <a:spLocks noGrp="1"/>
          </p:cNvSpPr>
          <p:nvPr>
            <p:ph type="dt" sz="half" idx="10"/>
          </p:nvPr>
        </p:nvSpPr>
        <p:spPr/>
        <p:txBody>
          <a:bodyPr/>
          <a:lstStyle/>
          <a:p>
            <a:fld id="{30A5696B-6E9B-40CA-B96F-C4B1D16628BB}" type="datetime1">
              <a:rPr lang="fr-FR" smtClean="0"/>
              <a:t>22/09/2025</a:t>
            </a:fld>
            <a:endParaRPr lang="fr-FR" dirty="0"/>
          </a:p>
        </p:txBody>
      </p:sp>
      <p:sp>
        <p:nvSpPr>
          <p:cNvPr id="6" name="Espace réservé du pied de page 5">
            <a:extLst>
              <a:ext uri="{FF2B5EF4-FFF2-40B4-BE49-F238E27FC236}">
                <a16:creationId xmlns:a16="http://schemas.microsoft.com/office/drawing/2014/main" id="{81C5E59B-69E9-4F86-B7F0-9C5970112356}"/>
              </a:ext>
            </a:extLst>
          </p:cNvPr>
          <p:cNvSpPr>
            <a:spLocks noGrp="1"/>
          </p:cNvSpPr>
          <p:nvPr>
            <p:ph type="ftr" sz="quarter" idx="11"/>
          </p:nvPr>
        </p:nvSpPr>
        <p:spPr/>
        <p:txBody>
          <a:bodyPr/>
          <a:lstStyle/>
          <a:p>
            <a:r>
              <a:rPr lang="fr-FR" dirty="0"/>
              <a:t>Libre de droits</a:t>
            </a:r>
          </a:p>
        </p:txBody>
      </p:sp>
      <p:sp>
        <p:nvSpPr>
          <p:cNvPr id="7" name="Espace réservé du numéro de diapositive 6">
            <a:extLst>
              <a:ext uri="{FF2B5EF4-FFF2-40B4-BE49-F238E27FC236}">
                <a16:creationId xmlns:a16="http://schemas.microsoft.com/office/drawing/2014/main" id="{CDEC24C8-9AC6-4247-A51F-D3DABDE0DB73}"/>
              </a:ext>
            </a:extLst>
          </p:cNvPr>
          <p:cNvSpPr>
            <a:spLocks noGrp="1"/>
          </p:cNvSpPr>
          <p:nvPr>
            <p:ph type="sldNum" sz="quarter" idx="12"/>
          </p:nvPr>
        </p:nvSpPr>
        <p:spPr/>
        <p:txBody>
          <a:bodyPr/>
          <a:lstStyle/>
          <a:p>
            <a:fld id="{4DF7D97E-71B9-4DB7-9BC9-BF255CF45BEE}" type="slidenum">
              <a:rPr lang="fr-FR" smtClean="0"/>
              <a:t>‹N°›</a:t>
            </a:fld>
            <a:endParaRPr lang="fr-FR" dirty="0"/>
          </a:p>
        </p:txBody>
      </p:sp>
    </p:spTree>
    <p:extLst>
      <p:ext uri="{BB962C8B-B14F-4D97-AF65-F5344CB8AC3E}">
        <p14:creationId xmlns:p14="http://schemas.microsoft.com/office/powerpoint/2010/main" val="39711217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03079B-88B6-4BE4-BBE9-97C42C88A0FC}"/>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889042C0-572E-4DA2-B1DB-5C023B9670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4D436812-8300-44FC-84E1-082BE7884C0B}"/>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FC1EDF78-AAE4-4DE9-9608-89BD528D0D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F05F8C1F-6DA0-4432-8E10-47B4638AF77C}"/>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985524C6-83CD-431D-A107-68D00AF7AA9E}"/>
              </a:ext>
            </a:extLst>
          </p:cNvPr>
          <p:cNvSpPr>
            <a:spLocks noGrp="1"/>
          </p:cNvSpPr>
          <p:nvPr>
            <p:ph type="dt" sz="half" idx="10"/>
          </p:nvPr>
        </p:nvSpPr>
        <p:spPr/>
        <p:txBody>
          <a:bodyPr/>
          <a:lstStyle/>
          <a:p>
            <a:fld id="{F8141974-D0CE-4C01-A82E-AB60533AB66A}" type="datetime1">
              <a:rPr lang="fr-FR" smtClean="0"/>
              <a:t>22/09/2025</a:t>
            </a:fld>
            <a:endParaRPr lang="fr-FR" dirty="0"/>
          </a:p>
        </p:txBody>
      </p:sp>
      <p:sp>
        <p:nvSpPr>
          <p:cNvPr id="8" name="Espace réservé du pied de page 7">
            <a:extLst>
              <a:ext uri="{FF2B5EF4-FFF2-40B4-BE49-F238E27FC236}">
                <a16:creationId xmlns:a16="http://schemas.microsoft.com/office/drawing/2014/main" id="{F784FC64-464A-40DF-A18E-06C100742C39}"/>
              </a:ext>
            </a:extLst>
          </p:cNvPr>
          <p:cNvSpPr>
            <a:spLocks noGrp="1"/>
          </p:cNvSpPr>
          <p:nvPr>
            <p:ph type="ftr" sz="quarter" idx="11"/>
          </p:nvPr>
        </p:nvSpPr>
        <p:spPr/>
        <p:txBody>
          <a:bodyPr/>
          <a:lstStyle/>
          <a:p>
            <a:r>
              <a:rPr lang="fr-FR" dirty="0"/>
              <a:t>Libre de droits</a:t>
            </a:r>
          </a:p>
        </p:txBody>
      </p:sp>
      <p:sp>
        <p:nvSpPr>
          <p:cNvPr id="9" name="Espace réservé du numéro de diapositive 8">
            <a:extLst>
              <a:ext uri="{FF2B5EF4-FFF2-40B4-BE49-F238E27FC236}">
                <a16:creationId xmlns:a16="http://schemas.microsoft.com/office/drawing/2014/main" id="{273B1D5C-17C0-452C-BD3B-5FAA560AB6B0}"/>
              </a:ext>
            </a:extLst>
          </p:cNvPr>
          <p:cNvSpPr>
            <a:spLocks noGrp="1"/>
          </p:cNvSpPr>
          <p:nvPr>
            <p:ph type="sldNum" sz="quarter" idx="12"/>
          </p:nvPr>
        </p:nvSpPr>
        <p:spPr/>
        <p:txBody>
          <a:bodyPr/>
          <a:lstStyle/>
          <a:p>
            <a:fld id="{4DF7D97E-71B9-4DB7-9BC9-BF255CF45BEE}" type="slidenum">
              <a:rPr lang="fr-FR" smtClean="0"/>
              <a:t>‹N°›</a:t>
            </a:fld>
            <a:endParaRPr lang="fr-FR" dirty="0"/>
          </a:p>
        </p:txBody>
      </p:sp>
    </p:spTree>
    <p:extLst>
      <p:ext uri="{BB962C8B-B14F-4D97-AF65-F5344CB8AC3E}">
        <p14:creationId xmlns:p14="http://schemas.microsoft.com/office/powerpoint/2010/main" val="26894007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094F26-B5D4-4CE7-8A85-CD57723A3E18}"/>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5E17748B-F52F-496C-BD11-3394822C5881}"/>
              </a:ext>
            </a:extLst>
          </p:cNvPr>
          <p:cNvSpPr>
            <a:spLocks noGrp="1"/>
          </p:cNvSpPr>
          <p:nvPr>
            <p:ph type="dt" sz="half" idx="10"/>
          </p:nvPr>
        </p:nvSpPr>
        <p:spPr/>
        <p:txBody>
          <a:bodyPr/>
          <a:lstStyle/>
          <a:p>
            <a:fld id="{57061D21-A788-4B8D-9CD0-78CC583B12AB}" type="datetime1">
              <a:rPr lang="fr-FR" smtClean="0"/>
              <a:t>22/09/2025</a:t>
            </a:fld>
            <a:endParaRPr lang="fr-FR" dirty="0"/>
          </a:p>
        </p:txBody>
      </p:sp>
      <p:sp>
        <p:nvSpPr>
          <p:cNvPr id="4" name="Espace réservé du pied de page 3">
            <a:extLst>
              <a:ext uri="{FF2B5EF4-FFF2-40B4-BE49-F238E27FC236}">
                <a16:creationId xmlns:a16="http://schemas.microsoft.com/office/drawing/2014/main" id="{5DCD1313-09E9-41BE-AB16-5FA664C65C42}"/>
              </a:ext>
            </a:extLst>
          </p:cNvPr>
          <p:cNvSpPr>
            <a:spLocks noGrp="1"/>
          </p:cNvSpPr>
          <p:nvPr>
            <p:ph type="ftr" sz="quarter" idx="11"/>
          </p:nvPr>
        </p:nvSpPr>
        <p:spPr/>
        <p:txBody>
          <a:bodyPr/>
          <a:lstStyle/>
          <a:p>
            <a:r>
              <a:rPr lang="fr-FR" dirty="0"/>
              <a:t>Libre de droits</a:t>
            </a:r>
          </a:p>
        </p:txBody>
      </p:sp>
      <p:sp>
        <p:nvSpPr>
          <p:cNvPr id="5" name="Espace réservé du numéro de diapositive 4">
            <a:extLst>
              <a:ext uri="{FF2B5EF4-FFF2-40B4-BE49-F238E27FC236}">
                <a16:creationId xmlns:a16="http://schemas.microsoft.com/office/drawing/2014/main" id="{225B3157-8A44-4564-B5B7-6F254C21AC34}"/>
              </a:ext>
            </a:extLst>
          </p:cNvPr>
          <p:cNvSpPr>
            <a:spLocks noGrp="1"/>
          </p:cNvSpPr>
          <p:nvPr>
            <p:ph type="sldNum" sz="quarter" idx="12"/>
          </p:nvPr>
        </p:nvSpPr>
        <p:spPr/>
        <p:txBody>
          <a:bodyPr/>
          <a:lstStyle/>
          <a:p>
            <a:fld id="{4DF7D97E-71B9-4DB7-9BC9-BF255CF45BEE}" type="slidenum">
              <a:rPr lang="fr-FR" smtClean="0"/>
              <a:t>‹N°›</a:t>
            </a:fld>
            <a:endParaRPr lang="fr-FR" dirty="0"/>
          </a:p>
        </p:txBody>
      </p:sp>
    </p:spTree>
    <p:extLst>
      <p:ext uri="{BB962C8B-B14F-4D97-AF65-F5344CB8AC3E}">
        <p14:creationId xmlns:p14="http://schemas.microsoft.com/office/powerpoint/2010/main" val="7069364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4087DE60-70B3-4D6B-838F-389F16A739C8}"/>
              </a:ext>
            </a:extLst>
          </p:cNvPr>
          <p:cNvSpPr>
            <a:spLocks noGrp="1"/>
          </p:cNvSpPr>
          <p:nvPr>
            <p:ph type="dt" sz="half" idx="10"/>
          </p:nvPr>
        </p:nvSpPr>
        <p:spPr/>
        <p:txBody>
          <a:bodyPr/>
          <a:lstStyle/>
          <a:p>
            <a:fld id="{7200E9BD-24E9-4538-BFB7-8BC796593A73}" type="datetime1">
              <a:rPr lang="fr-FR" smtClean="0"/>
              <a:t>22/09/2025</a:t>
            </a:fld>
            <a:endParaRPr lang="fr-FR" dirty="0"/>
          </a:p>
        </p:txBody>
      </p:sp>
      <p:sp>
        <p:nvSpPr>
          <p:cNvPr id="3" name="Espace réservé du pied de page 2">
            <a:extLst>
              <a:ext uri="{FF2B5EF4-FFF2-40B4-BE49-F238E27FC236}">
                <a16:creationId xmlns:a16="http://schemas.microsoft.com/office/drawing/2014/main" id="{7F55B05E-1377-4789-82D3-1F35AA2C5159}"/>
              </a:ext>
            </a:extLst>
          </p:cNvPr>
          <p:cNvSpPr>
            <a:spLocks noGrp="1"/>
          </p:cNvSpPr>
          <p:nvPr>
            <p:ph type="ftr" sz="quarter" idx="11"/>
          </p:nvPr>
        </p:nvSpPr>
        <p:spPr/>
        <p:txBody>
          <a:bodyPr/>
          <a:lstStyle/>
          <a:p>
            <a:r>
              <a:rPr lang="fr-FR" dirty="0"/>
              <a:t>Libre de droits</a:t>
            </a:r>
          </a:p>
        </p:txBody>
      </p:sp>
      <p:sp>
        <p:nvSpPr>
          <p:cNvPr id="4" name="Espace réservé du numéro de diapositive 3">
            <a:extLst>
              <a:ext uri="{FF2B5EF4-FFF2-40B4-BE49-F238E27FC236}">
                <a16:creationId xmlns:a16="http://schemas.microsoft.com/office/drawing/2014/main" id="{32F7FB97-6BB1-4E0B-831F-B9E43CF49703}"/>
              </a:ext>
            </a:extLst>
          </p:cNvPr>
          <p:cNvSpPr>
            <a:spLocks noGrp="1"/>
          </p:cNvSpPr>
          <p:nvPr>
            <p:ph type="sldNum" sz="quarter" idx="12"/>
          </p:nvPr>
        </p:nvSpPr>
        <p:spPr/>
        <p:txBody>
          <a:bodyPr/>
          <a:lstStyle/>
          <a:p>
            <a:fld id="{4DF7D97E-71B9-4DB7-9BC9-BF255CF45BEE}" type="slidenum">
              <a:rPr lang="fr-FR" smtClean="0"/>
              <a:t>‹N°›</a:t>
            </a:fld>
            <a:endParaRPr lang="fr-FR" dirty="0"/>
          </a:p>
        </p:txBody>
      </p:sp>
    </p:spTree>
    <p:extLst>
      <p:ext uri="{BB962C8B-B14F-4D97-AF65-F5344CB8AC3E}">
        <p14:creationId xmlns:p14="http://schemas.microsoft.com/office/powerpoint/2010/main" val="35865110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4B6F2BD-0C0A-4755-B732-D4C33993CE56}"/>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5D0899A8-A6B9-46F4-9F49-D49820015D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BF2DE54C-C417-4070-A6D3-BB8628DFEC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9297D756-88E0-42E5-AD04-F789A81A2A24}"/>
              </a:ext>
            </a:extLst>
          </p:cNvPr>
          <p:cNvSpPr>
            <a:spLocks noGrp="1"/>
          </p:cNvSpPr>
          <p:nvPr>
            <p:ph type="dt" sz="half" idx="10"/>
          </p:nvPr>
        </p:nvSpPr>
        <p:spPr/>
        <p:txBody>
          <a:bodyPr/>
          <a:lstStyle/>
          <a:p>
            <a:fld id="{A002B423-8784-4560-97EE-08FEB3D3E942}" type="datetime1">
              <a:rPr lang="fr-FR" smtClean="0"/>
              <a:t>22/09/2025</a:t>
            </a:fld>
            <a:endParaRPr lang="fr-FR" dirty="0"/>
          </a:p>
        </p:txBody>
      </p:sp>
      <p:sp>
        <p:nvSpPr>
          <p:cNvPr id="6" name="Espace réservé du pied de page 5">
            <a:extLst>
              <a:ext uri="{FF2B5EF4-FFF2-40B4-BE49-F238E27FC236}">
                <a16:creationId xmlns:a16="http://schemas.microsoft.com/office/drawing/2014/main" id="{DD0BA53A-0D1C-4EE6-9023-242A327F75F6}"/>
              </a:ext>
            </a:extLst>
          </p:cNvPr>
          <p:cNvSpPr>
            <a:spLocks noGrp="1"/>
          </p:cNvSpPr>
          <p:nvPr>
            <p:ph type="ftr" sz="quarter" idx="11"/>
          </p:nvPr>
        </p:nvSpPr>
        <p:spPr/>
        <p:txBody>
          <a:bodyPr/>
          <a:lstStyle/>
          <a:p>
            <a:r>
              <a:rPr lang="fr-FR" dirty="0"/>
              <a:t>Libre de droits</a:t>
            </a:r>
          </a:p>
        </p:txBody>
      </p:sp>
      <p:sp>
        <p:nvSpPr>
          <p:cNvPr id="7" name="Espace réservé du numéro de diapositive 6">
            <a:extLst>
              <a:ext uri="{FF2B5EF4-FFF2-40B4-BE49-F238E27FC236}">
                <a16:creationId xmlns:a16="http://schemas.microsoft.com/office/drawing/2014/main" id="{6135C913-FE73-4E86-AF2D-CDE888B31B78}"/>
              </a:ext>
            </a:extLst>
          </p:cNvPr>
          <p:cNvSpPr>
            <a:spLocks noGrp="1"/>
          </p:cNvSpPr>
          <p:nvPr>
            <p:ph type="sldNum" sz="quarter" idx="12"/>
          </p:nvPr>
        </p:nvSpPr>
        <p:spPr/>
        <p:txBody>
          <a:bodyPr/>
          <a:lstStyle/>
          <a:p>
            <a:fld id="{4DF7D97E-71B9-4DB7-9BC9-BF255CF45BEE}" type="slidenum">
              <a:rPr lang="fr-FR" smtClean="0"/>
              <a:t>‹N°›</a:t>
            </a:fld>
            <a:endParaRPr lang="fr-FR" dirty="0"/>
          </a:p>
        </p:txBody>
      </p:sp>
    </p:spTree>
    <p:extLst>
      <p:ext uri="{BB962C8B-B14F-4D97-AF65-F5344CB8AC3E}">
        <p14:creationId xmlns:p14="http://schemas.microsoft.com/office/powerpoint/2010/main" val="3861218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ECCC728-A279-4DC6-A17F-BE5F10FB88BE}"/>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6DB10B1B-AB65-4966-A5C1-95F840C468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
        <p:nvSpPr>
          <p:cNvPr id="4" name="Espace réservé du texte 3">
            <a:extLst>
              <a:ext uri="{FF2B5EF4-FFF2-40B4-BE49-F238E27FC236}">
                <a16:creationId xmlns:a16="http://schemas.microsoft.com/office/drawing/2014/main" id="{1E709AAA-9148-41EF-AAF7-A2E8843D41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687EB65B-1C39-4556-B65B-A6D03ECD5230}"/>
              </a:ext>
            </a:extLst>
          </p:cNvPr>
          <p:cNvSpPr>
            <a:spLocks noGrp="1"/>
          </p:cNvSpPr>
          <p:nvPr>
            <p:ph type="dt" sz="half" idx="10"/>
          </p:nvPr>
        </p:nvSpPr>
        <p:spPr/>
        <p:txBody>
          <a:bodyPr/>
          <a:lstStyle/>
          <a:p>
            <a:fld id="{45D938E3-8490-4770-B78D-9CE670B3D41C}" type="datetime1">
              <a:rPr lang="fr-FR" smtClean="0"/>
              <a:t>22/09/2025</a:t>
            </a:fld>
            <a:endParaRPr lang="fr-FR" dirty="0"/>
          </a:p>
        </p:txBody>
      </p:sp>
      <p:sp>
        <p:nvSpPr>
          <p:cNvPr id="6" name="Espace réservé du pied de page 5">
            <a:extLst>
              <a:ext uri="{FF2B5EF4-FFF2-40B4-BE49-F238E27FC236}">
                <a16:creationId xmlns:a16="http://schemas.microsoft.com/office/drawing/2014/main" id="{20CBA73A-3D9D-4794-A010-EDE1775AA032}"/>
              </a:ext>
            </a:extLst>
          </p:cNvPr>
          <p:cNvSpPr>
            <a:spLocks noGrp="1"/>
          </p:cNvSpPr>
          <p:nvPr>
            <p:ph type="ftr" sz="quarter" idx="11"/>
          </p:nvPr>
        </p:nvSpPr>
        <p:spPr/>
        <p:txBody>
          <a:bodyPr/>
          <a:lstStyle/>
          <a:p>
            <a:r>
              <a:rPr lang="fr-FR" dirty="0"/>
              <a:t>Libre de droits</a:t>
            </a:r>
          </a:p>
        </p:txBody>
      </p:sp>
      <p:sp>
        <p:nvSpPr>
          <p:cNvPr id="7" name="Espace réservé du numéro de diapositive 6">
            <a:extLst>
              <a:ext uri="{FF2B5EF4-FFF2-40B4-BE49-F238E27FC236}">
                <a16:creationId xmlns:a16="http://schemas.microsoft.com/office/drawing/2014/main" id="{11FE2F6C-0FDD-4C4E-858A-2D3B6699F8DB}"/>
              </a:ext>
            </a:extLst>
          </p:cNvPr>
          <p:cNvSpPr>
            <a:spLocks noGrp="1"/>
          </p:cNvSpPr>
          <p:nvPr>
            <p:ph type="sldNum" sz="quarter" idx="12"/>
          </p:nvPr>
        </p:nvSpPr>
        <p:spPr/>
        <p:txBody>
          <a:bodyPr/>
          <a:lstStyle/>
          <a:p>
            <a:fld id="{4DF7D97E-71B9-4DB7-9BC9-BF255CF45BEE}" type="slidenum">
              <a:rPr lang="fr-FR" smtClean="0"/>
              <a:t>‹N°›</a:t>
            </a:fld>
            <a:endParaRPr lang="fr-FR" dirty="0"/>
          </a:p>
        </p:txBody>
      </p:sp>
    </p:spTree>
    <p:extLst>
      <p:ext uri="{BB962C8B-B14F-4D97-AF65-F5344CB8AC3E}">
        <p14:creationId xmlns:p14="http://schemas.microsoft.com/office/powerpoint/2010/main" val="14977364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F6D55FD-B2F2-4282-AAA4-0B332DFD116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FD365259-A640-4386-84BD-CC315A07EF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641C576-B502-4B5C-AA06-3921A26DCA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BD84C1-EF59-46EC-99FF-24FFDE65E955}" type="datetime1">
              <a:rPr lang="fr-FR" smtClean="0"/>
              <a:t>22/09/2025</a:t>
            </a:fld>
            <a:endParaRPr lang="fr-FR" dirty="0"/>
          </a:p>
        </p:txBody>
      </p:sp>
      <p:sp>
        <p:nvSpPr>
          <p:cNvPr id="5" name="Espace réservé du pied de page 4">
            <a:extLst>
              <a:ext uri="{FF2B5EF4-FFF2-40B4-BE49-F238E27FC236}">
                <a16:creationId xmlns:a16="http://schemas.microsoft.com/office/drawing/2014/main" id="{F41CE043-A41B-4BEB-862E-885E88DDAF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dirty="0"/>
              <a:t>Libre de droits</a:t>
            </a:r>
          </a:p>
        </p:txBody>
      </p:sp>
      <p:sp>
        <p:nvSpPr>
          <p:cNvPr id="6" name="Espace réservé du numéro de diapositive 5">
            <a:extLst>
              <a:ext uri="{FF2B5EF4-FFF2-40B4-BE49-F238E27FC236}">
                <a16:creationId xmlns:a16="http://schemas.microsoft.com/office/drawing/2014/main" id="{9033CA2C-F87F-4E1C-A50D-C9430FD422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F7D97E-71B9-4DB7-9BC9-BF255CF45BEE}" type="slidenum">
              <a:rPr lang="fr-FR" smtClean="0"/>
              <a:t>‹N°›</a:t>
            </a:fld>
            <a:endParaRPr lang="fr-FR" dirty="0"/>
          </a:p>
        </p:txBody>
      </p:sp>
    </p:spTree>
    <p:extLst>
      <p:ext uri="{BB962C8B-B14F-4D97-AF65-F5344CB8AC3E}">
        <p14:creationId xmlns:p14="http://schemas.microsoft.com/office/powerpoint/2010/main" val="32950894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hyperlink" Target="https://carbones-factures.org/processus-de-certification/"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xml"/><Relationship Id="rId1" Type="http://schemas.openxmlformats.org/officeDocument/2006/relationships/themeOverride" Target="../theme/themeOverride2.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xml"/><Relationship Id="rId1" Type="http://schemas.openxmlformats.org/officeDocument/2006/relationships/themeOverride" Target="../theme/themeOverride3.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xml"/><Relationship Id="rId1" Type="http://schemas.openxmlformats.org/officeDocument/2006/relationships/themeOverride" Target="../theme/themeOverride4.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xml"/><Relationship Id="rId1" Type="http://schemas.openxmlformats.org/officeDocument/2006/relationships/themeOverride" Target="../theme/themeOverride5.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xml"/><Relationship Id="rId1" Type="http://schemas.openxmlformats.org/officeDocument/2006/relationships/themeOverride" Target="../theme/themeOverride6.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xml"/><Relationship Id="rId1" Type="http://schemas.openxmlformats.org/officeDocument/2006/relationships/themeOverride" Target="../theme/themeOverride7.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xml"/><Relationship Id="rId1" Type="http://schemas.openxmlformats.org/officeDocument/2006/relationships/themeOverride" Target="../theme/themeOverride8.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xml"/><Relationship Id="rId1" Type="http://schemas.openxmlformats.org/officeDocument/2006/relationships/themeOverride" Target="../theme/themeOverride9.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F32D7FBE-DE9F-8483-65A7-C2043234757B}"/>
              </a:ext>
            </a:extLst>
          </p:cNvPr>
          <p:cNvSpPr txBox="1"/>
          <p:nvPr/>
        </p:nvSpPr>
        <p:spPr>
          <a:xfrm>
            <a:off x="3549034" y="5293531"/>
            <a:ext cx="8348676" cy="1015663"/>
          </a:xfrm>
          <a:prstGeom prst="rect">
            <a:avLst/>
          </a:prstGeom>
          <a:solidFill>
            <a:schemeClr val="bg1"/>
          </a:solidFill>
          <a:ln w="76200">
            <a:noFill/>
          </a:ln>
        </p:spPr>
        <p:txBody>
          <a:bodyPr wrap="square" rtlCol="0">
            <a:spAutoFit/>
          </a:bodyPr>
          <a:lstStyle/>
          <a:p>
            <a:r>
              <a:rPr lang="fr-FR" sz="2000" dirty="0"/>
              <a:t>Mis au point par des experts bénévoles de l’économie carbone, </a:t>
            </a:r>
          </a:p>
          <a:p>
            <a:r>
              <a:rPr lang="fr-FR" sz="2000" dirty="0"/>
              <a:t>les outils et prestations de</a:t>
            </a:r>
            <a:r>
              <a:rPr lang="fr-FR" sz="2000" b="1" dirty="0"/>
              <a:t> Carbones sur factures </a:t>
            </a:r>
            <a:r>
              <a:rPr lang="fr-FR" sz="2000" dirty="0"/>
              <a:t>sont libres et gratuits, disponibles sur </a:t>
            </a:r>
            <a:r>
              <a:rPr lang="fr-FR" sz="2000" b="1" i="1" dirty="0"/>
              <a:t>carbones-factures.org</a:t>
            </a:r>
          </a:p>
        </p:txBody>
      </p:sp>
      <p:sp>
        <p:nvSpPr>
          <p:cNvPr id="3" name="ZoneTexte 2">
            <a:extLst>
              <a:ext uri="{FF2B5EF4-FFF2-40B4-BE49-F238E27FC236}">
                <a16:creationId xmlns:a16="http://schemas.microsoft.com/office/drawing/2014/main" id="{0775CF73-15C4-0889-DAA5-E6AE93A7EAA0}"/>
              </a:ext>
            </a:extLst>
          </p:cNvPr>
          <p:cNvSpPr txBox="1"/>
          <p:nvPr/>
        </p:nvSpPr>
        <p:spPr>
          <a:xfrm>
            <a:off x="620059" y="1211615"/>
            <a:ext cx="10951882" cy="1603965"/>
          </a:xfrm>
          <a:prstGeom prst="rect">
            <a:avLst/>
          </a:prstGeom>
          <a:solidFill>
            <a:schemeClr val="bg1"/>
          </a:solidFill>
          <a:ln w="76200">
            <a:noFill/>
          </a:ln>
        </p:spPr>
        <p:txBody>
          <a:bodyPr wrap="square" rtlCol="0">
            <a:spAutoFit/>
          </a:bodyPr>
          <a:lstStyle/>
          <a:p>
            <a:pPr algn="ctr">
              <a:lnSpc>
                <a:spcPct val="115000"/>
              </a:lnSpc>
            </a:pPr>
            <a:r>
              <a:rPr lang="fr-FR" sz="4400" b="1" kern="100" dirty="0">
                <a:latin typeface="Calibri" panose="020F0502020204030204" pitchFamily="34" charset="0"/>
                <a:ea typeface="Aptos" panose="020B0004020202020204" pitchFamily="34" charset="0"/>
                <a:cs typeface="Times New Roman" panose="02020603050405020304" pitchFamily="18" charset="0"/>
              </a:rPr>
              <a:t>L’Economie carbone</a:t>
            </a:r>
          </a:p>
          <a:p>
            <a:pPr algn="ctr">
              <a:lnSpc>
                <a:spcPct val="115000"/>
              </a:lnSpc>
            </a:pPr>
            <a:r>
              <a:rPr lang="fr-FR" sz="4400" b="1" kern="100" dirty="0">
                <a:latin typeface="Calibri" panose="020F0502020204030204" pitchFamily="34" charset="0"/>
                <a:ea typeface="Aptos" panose="020B0004020202020204" pitchFamily="34" charset="0"/>
                <a:cs typeface="Times New Roman" panose="02020603050405020304" pitchFamily="18" charset="0"/>
              </a:rPr>
              <a:t>pour réussir </a:t>
            </a:r>
            <a:r>
              <a:rPr lang="fr-FR" sz="4400" b="1" kern="100" dirty="0">
                <a:effectLst/>
                <a:latin typeface="Calibri" panose="020F0502020204030204" pitchFamily="34" charset="0"/>
                <a:ea typeface="Aptos" panose="020B0004020202020204" pitchFamily="34" charset="0"/>
                <a:cs typeface="Times New Roman" panose="02020603050405020304" pitchFamily="18" charset="0"/>
              </a:rPr>
              <a:t>la Transition</a:t>
            </a:r>
          </a:p>
        </p:txBody>
      </p:sp>
      <p:pic>
        <p:nvPicPr>
          <p:cNvPr id="6" name="Image 5" descr="Une image contenant texte, Graphique, graphisme, clipart&#10;&#10;Le contenu généré par l’IA peut être incorrect.">
            <a:extLst>
              <a:ext uri="{FF2B5EF4-FFF2-40B4-BE49-F238E27FC236}">
                <a16:creationId xmlns:a16="http://schemas.microsoft.com/office/drawing/2014/main" id="{6D20BB04-09D8-58BC-516F-A12BBED860F6}"/>
              </a:ext>
            </a:extLst>
          </p:cNvPr>
          <p:cNvPicPr>
            <a:picLocks noChangeAspect="1"/>
          </p:cNvPicPr>
          <p:nvPr/>
        </p:nvPicPr>
        <p:blipFill>
          <a:blip r:embed="rId3"/>
          <a:stretch>
            <a:fillRect/>
          </a:stretch>
        </p:blipFill>
        <p:spPr>
          <a:xfrm>
            <a:off x="559398" y="5241043"/>
            <a:ext cx="2660477" cy="1068151"/>
          </a:xfrm>
          <a:prstGeom prst="rect">
            <a:avLst/>
          </a:prstGeom>
        </p:spPr>
      </p:pic>
    </p:spTree>
    <p:extLst>
      <p:ext uri="{BB962C8B-B14F-4D97-AF65-F5344CB8AC3E}">
        <p14:creationId xmlns:p14="http://schemas.microsoft.com/office/powerpoint/2010/main" val="31639164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6B47867-1EE8-AB5A-4DFE-EF5971434044}"/>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D98FA5C7-1F69-0879-E100-42A4E3DB2A2B}"/>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Image 2" descr="Une image contenant texte, Graphique, graphisme, clipart&#10;&#10;Le contenu généré par l’IA peut être incorrect.">
            <a:extLst>
              <a:ext uri="{FF2B5EF4-FFF2-40B4-BE49-F238E27FC236}">
                <a16:creationId xmlns:a16="http://schemas.microsoft.com/office/drawing/2014/main" id="{93473ECE-9A68-C31C-B637-92973F3812A2}"/>
              </a:ext>
            </a:extLst>
          </p:cNvPr>
          <p:cNvPicPr>
            <a:picLocks noChangeAspect="1"/>
          </p:cNvPicPr>
          <p:nvPr/>
        </p:nvPicPr>
        <p:blipFill>
          <a:blip r:embed="rId3"/>
          <a:stretch>
            <a:fillRect/>
          </a:stretch>
        </p:blipFill>
        <p:spPr>
          <a:xfrm>
            <a:off x="527869" y="5696607"/>
            <a:ext cx="1892276" cy="759727"/>
          </a:xfrm>
          <a:prstGeom prst="rect">
            <a:avLst/>
          </a:prstGeom>
        </p:spPr>
      </p:pic>
      <p:sp>
        <p:nvSpPr>
          <p:cNvPr id="2" name="ZoneTexte 1">
            <a:extLst>
              <a:ext uri="{FF2B5EF4-FFF2-40B4-BE49-F238E27FC236}">
                <a16:creationId xmlns:a16="http://schemas.microsoft.com/office/drawing/2014/main" id="{9B19421F-5BCF-A24D-978E-FD7AE74C0128}"/>
              </a:ext>
            </a:extLst>
          </p:cNvPr>
          <p:cNvSpPr txBox="1"/>
          <p:nvPr/>
        </p:nvSpPr>
        <p:spPr>
          <a:xfrm>
            <a:off x="592374" y="401666"/>
            <a:ext cx="11007251" cy="5221942"/>
          </a:xfrm>
          <a:prstGeom prst="rect">
            <a:avLst/>
          </a:prstGeom>
          <a:solidFill>
            <a:schemeClr val="bg1"/>
          </a:solidFill>
          <a:ln w="76200">
            <a:noFill/>
          </a:ln>
        </p:spPr>
        <p:txBody>
          <a:bodyPr wrap="square" rtlCol="0">
            <a:spAutoFit/>
          </a:bodyPr>
          <a:lstStyle/>
          <a:p>
            <a:pPr marL="0" marR="0" lvl="0" indent="0" algn="l" defTabSz="914400" rtl="0" eaLnBrk="1" fontAlgn="auto" latinLnBrk="0" hangingPunct="1">
              <a:spcBef>
                <a:spcPts val="0"/>
              </a:spcBef>
              <a:spcAft>
                <a:spcPts val="800"/>
              </a:spcAft>
              <a:buClrTx/>
              <a:buSzTx/>
              <a:buFontTx/>
              <a:buNone/>
              <a:tabLst/>
              <a:defRPr/>
            </a:pPr>
            <a:r>
              <a:rPr kumimoji="0" lang="fr-FR" sz="20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3.2 Marché</a:t>
            </a:r>
            <a:r>
              <a:rPr kumimoji="0" lang="fr-FR" sz="2000" b="1" i="0" u="none" strike="noStrike" kern="1200" cap="none" spc="0" normalizeH="0" noProof="0" dirty="0">
                <a:ln>
                  <a:noFill/>
                </a:ln>
                <a:solidFill>
                  <a:srgbClr val="000000"/>
                </a:solidFill>
                <a:effectLst/>
                <a:uLnTx/>
                <a:uFillTx/>
                <a:latin typeface="Calibri" panose="020F0502020204030204" pitchFamily="34" charset="0"/>
                <a:ea typeface="Times New Roman" panose="02020603050405020304" pitchFamily="18" charset="0"/>
                <a:cs typeface="+mn-cs"/>
              </a:rPr>
              <a:t> des financements</a:t>
            </a:r>
          </a:p>
          <a:p>
            <a:pPr lvl="0">
              <a:spcAft>
                <a:spcPts val="800"/>
              </a:spcAft>
              <a:defRPr/>
            </a:pPr>
            <a:endParaRPr lang="fr-FR" sz="2000" dirty="0">
              <a:solidFill>
                <a:srgbClr val="000000"/>
              </a:solidFill>
              <a:latin typeface="Calibri" panose="020F0502020204030204" pitchFamily="34" charset="0"/>
              <a:ea typeface="Times New Roman" panose="02020603050405020304" pitchFamily="18" charset="0"/>
            </a:endParaRPr>
          </a:p>
          <a:p>
            <a:pPr lvl="0">
              <a:spcAft>
                <a:spcPts val="800"/>
              </a:spcAft>
              <a:defRPr/>
            </a:pPr>
            <a:r>
              <a:rPr lang="fr-FR" sz="2000" dirty="0">
                <a:solidFill>
                  <a:srgbClr val="000000"/>
                </a:solidFill>
                <a:latin typeface="Calibri" panose="020F0502020204030204" pitchFamily="34" charset="0"/>
                <a:ea typeface="Times New Roman" panose="02020603050405020304" pitchFamily="18" charset="0"/>
              </a:rPr>
              <a:t>Par convention,</a:t>
            </a:r>
          </a:p>
          <a:p>
            <a:pPr lvl="0" algn="ctr">
              <a:spcAft>
                <a:spcPts val="800"/>
              </a:spcAft>
              <a:defRPr/>
            </a:pPr>
            <a:r>
              <a:rPr lang="fr-FR" sz="2000" dirty="0">
                <a:solidFill>
                  <a:srgbClr val="000000"/>
                </a:solidFill>
                <a:latin typeface="Calibri" panose="020F0502020204030204" pitchFamily="34" charset="0"/>
                <a:ea typeface="Times New Roman" panose="02020603050405020304" pitchFamily="18" charset="0"/>
              </a:rPr>
              <a:t>Rendement Carbone de l’</a:t>
            </a:r>
            <a:r>
              <a:rPr lang="fr-FR" sz="2000" baseline="0" dirty="0">
                <a:solidFill>
                  <a:srgbClr val="000000"/>
                </a:solidFill>
                <a:latin typeface="Calibri" panose="020F0502020204030204" pitchFamily="34" charset="0"/>
                <a:ea typeface="Times New Roman" panose="02020603050405020304" pitchFamily="18" charset="0"/>
              </a:rPr>
              <a:t>Epargne</a:t>
            </a:r>
            <a:r>
              <a:rPr lang="fr-FR" sz="2000" dirty="0">
                <a:solidFill>
                  <a:srgbClr val="000000"/>
                </a:solidFill>
                <a:latin typeface="Calibri" panose="020F0502020204030204" pitchFamily="34" charset="0"/>
                <a:ea typeface="Times New Roman" panose="02020603050405020304" pitchFamily="18" charset="0"/>
              </a:rPr>
              <a:t> = Rendement Carbone de l’Investissement</a:t>
            </a:r>
          </a:p>
          <a:p>
            <a:pPr lvl="0" algn="ctr">
              <a:spcAft>
                <a:spcPts val="800"/>
              </a:spcAft>
              <a:defRPr/>
            </a:pPr>
            <a:r>
              <a:rPr lang="fr-FR" sz="2000" dirty="0">
                <a:solidFill>
                  <a:srgbClr val="000000"/>
                </a:solidFill>
                <a:latin typeface="Calibri" panose="020F0502020204030204" pitchFamily="34" charset="0"/>
                <a:ea typeface="Times New Roman" panose="02020603050405020304" pitchFamily="18" charset="0"/>
              </a:rPr>
              <a:t>= Rendement Carbone de la Production financée</a:t>
            </a:r>
          </a:p>
          <a:p>
            <a:pPr lvl="0">
              <a:spcAft>
                <a:spcPts val="800"/>
              </a:spcAft>
              <a:defRPr/>
            </a:pPr>
            <a:r>
              <a:rPr lang="fr-FR" sz="2000" dirty="0">
                <a:solidFill>
                  <a:srgbClr val="000000"/>
                </a:solidFill>
                <a:latin typeface="Calibri" panose="020F0502020204030204" pitchFamily="34" charset="0"/>
                <a:ea typeface="Times New Roman" panose="02020603050405020304" pitchFamily="18" charset="0"/>
              </a:rPr>
              <a:t>Par convention, le Gain lié à la variation du Facteur d’Emission (la Quantité multipliée par la variation du Facteur d’émission d’une année à l’autre) est attribuée à la Production.</a:t>
            </a:r>
          </a:p>
          <a:p>
            <a:pPr lvl="0">
              <a:spcAft>
                <a:spcPts val="800"/>
              </a:spcAft>
              <a:defRPr/>
            </a:pPr>
            <a:r>
              <a:rPr lang="fr-FR" sz="2000" dirty="0">
                <a:solidFill>
                  <a:srgbClr val="000000"/>
                </a:solidFill>
                <a:latin typeface="Calibri" panose="020F0502020204030204" pitchFamily="34" charset="0"/>
                <a:ea typeface="Times New Roman" panose="02020603050405020304" pitchFamily="18" charset="0"/>
              </a:rPr>
              <a:t>La hausse du Rendement Carbone de l’Investissement est donc un objectif universel et une Concurrence Carbone sur les Rendements Carbone aligne tous les acteurs sur cet objectif</a:t>
            </a:r>
          </a:p>
          <a:p>
            <a:pPr lvl="0">
              <a:spcAft>
                <a:spcPts val="800"/>
              </a:spcAft>
              <a:defRPr/>
            </a:pPr>
            <a:r>
              <a:rPr lang="fr-FR" sz="2000" dirty="0">
                <a:solidFill>
                  <a:srgbClr val="000000"/>
                </a:solidFill>
                <a:latin typeface="Calibri" panose="020F0502020204030204" pitchFamily="34" charset="0"/>
                <a:ea typeface="Times New Roman" panose="02020603050405020304" pitchFamily="18" charset="0"/>
              </a:rPr>
              <a:t>On peut calculer </a:t>
            </a:r>
          </a:p>
          <a:p>
            <a:pPr marL="800100" lvl="1" indent="-342900">
              <a:buFont typeface="Wingdings" panose="05000000000000000000" pitchFamily="2" charset="2"/>
              <a:buChar char="ü"/>
              <a:defRPr/>
            </a:pPr>
            <a:r>
              <a:rPr lang="fr-FR" sz="2000" dirty="0">
                <a:solidFill>
                  <a:srgbClr val="000000"/>
                </a:solidFill>
                <a:latin typeface="Calibri" panose="020F0502020204030204" pitchFamily="34" charset="0"/>
                <a:ea typeface="Times New Roman" panose="02020603050405020304" pitchFamily="18" charset="0"/>
              </a:rPr>
              <a:t>Le Gain Carbone Total (par la Comptabilité nationale) </a:t>
            </a:r>
          </a:p>
          <a:p>
            <a:pPr marL="800100" lvl="1" indent="-342900">
              <a:buFont typeface="Wingdings" panose="05000000000000000000" pitchFamily="2" charset="2"/>
              <a:buChar char="ü"/>
              <a:defRPr/>
            </a:pPr>
            <a:r>
              <a:rPr lang="fr-FR" sz="2000" dirty="0">
                <a:solidFill>
                  <a:srgbClr val="000000"/>
                </a:solidFill>
                <a:latin typeface="Calibri" panose="020F0502020204030204" pitchFamily="34" charset="0"/>
                <a:ea typeface="Times New Roman" panose="02020603050405020304" pitchFamily="18" charset="0"/>
              </a:rPr>
              <a:t>Le Contenu Carbone de l’Investissement </a:t>
            </a:r>
          </a:p>
          <a:p>
            <a:pPr marL="800100" lvl="1" indent="-342900">
              <a:buFont typeface="Wingdings" panose="05000000000000000000" pitchFamily="2" charset="2"/>
              <a:buChar char="ü"/>
              <a:defRPr/>
            </a:pPr>
            <a:r>
              <a:rPr lang="fr-FR" sz="2000" dirty="0">
                <a:solidFill>
                  <a:srgbClr val="000000"/>
                </a:solidFill>
                <a:latin typeface="Calibri" panose="020F0502020204030204" pitchFamily="34" charset="0"/>
                <a:ea typeface="Times New Roman" panose="02020603050405020304" pitchFamily="18" charset="0"/>
              </a:rPr>
              <a:t>Donc le Rendement Carbone moyen de l’Investissement</a:t>
            </a:r>
          </a:p>
          <a:p>
            <a:pPr lvl="0">
              <a:spcAft>
                <a:spcPts val="800"/>
              </a:spcAft>
              <a:defRPr/>
            </a:pPr>
            <a:r>
              <a:rPr lang="fr-FR" sz="2000" dirty="0">
                <a:solidFill>
                  <a:srgbClr val="000000"/>
                </a:solidFill>
                <a:latin typeface="Calibri" panose="020F0502020204030204" pitchFamily="34" charset="0"/>
                <a:ea typeface="Times New Roman" panose="02020603050405020304" pitchFamily="18" charset="0"/>
              </a:rPr>
              <a:t>(on verra dans le chapitre 4 comment connaitre le Rendement Carbone de chaque financement</a:t>
            </a:r>
            <a:r>
              <a:rPr lang="fr-FR" sz="2000" kern="0" dirty="0">
                <a:solidFill>
                  <a:prstClr val="black"/>
                </a:solidFill>
                <a:ea typeface="Times New Roman" panose="02020603050405020304" pitchFamily="18" charset="0"/>
                <a:cs typeface="Times New Roman" panose="02020603050405020304" pitchFamily="18" charset="0"/>
              </a:rPr>
              <a:t>)</a:t>
            </a:r>
            <a:endParaRPr kumimoji="0" lang="fr-FR" sz="20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4392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1558C22-9718-40EF-AB2B-E3AE69CE3985}"/>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CCE2BA7E-43A5-0037-1800-9C439EA851ED}"/>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Image 2" descr="Une image contenant texte, Graphique, graphisme, clipart&#10;&#10;Le contenu généré par l’IA peut être incorrect.">
            <a:extLst>
              <a:ext uri="{FF2B5EF4-FFF2-40B4-BE49-F238E27FC236}">
                <a16:creationId xmlns:a16="http://schemas.microsoft.com/office/drawing/2014/main" id="{F16357C4-C79B-A7D5-E021-1E02F02C342A}"/>
              </a:ext>
            </a:extLst>
          </p:cNvPr>
          <p:cNvPicPr>
            <a:picLocks noChangeAspect="1"/>
          </p:cNvPicPr>
          <p:nvPr/>
        </p:nvPicPr>
        <p:blipFill>
          <a:blip r:embed="rId3"/>
          <a:stretch>
            <a:fillRect/>
          </a:stretch>
        </p:blipFill>
        <p:spPr>
          <a:xfrm>
            <a:off x="527869" y="5696607"/>
            <a:ext cx="1892276" cy="759727"/>
          </a:xfrm>
          <a:prstGeom prst="rect">
            <a:avLst/>
          </a:prstGeom>
        </p:spPr>
      </p:pic>
      <p:sp>
        <p:nvSpPr>
          <p:cNvPr id="2" name="ZoneTexte 1">
            <a:extLst>
              <a:ext uri="{FF2B5EF4-FFF2-40B4-BE49-F238E27FC236}">
                <a16:creationId xmlns:a16="http://schemas.microsoft.com/office/drawing/2014/main" id="{2B093EB2-DBFB-32B8-0AE8-E3EB0BA88B7A}"/>
              </a:ext>
            </a:extLst>
          </p:cNvPr>
          <p:cNvSpPr txBox="1"/>
          <p:nvPr/>
        </p:nvSpPr>
        <p:spPr>
          <a:xfrm>
            <a:off x="527869" y="401666"/>
            <a:ext cx="11007251" cy="4503797"/>
          </a:xfrm>
          <a:prstGeom prst="rect">
            <a:avLst/>
          </a:prstGeom>
          <a:solidFill>
            <a:schemeClr val="bg1"/>
          </a:solidFill>
          <a:ln w="76200">
            <a:noFill/>
          </a:ln>
        </p:spPr>
        <p:txBody>
          <a:bodyPr wrap="square" rtlCol="0">
            <a:spAutoFit/>
          </a:bodyPr>
          <a:lstStyle/>
          <a:p>
            <a:pPr lvl="0">
              <a:spcAft>
                <a:spcPts val="800"/>
              </a:spcAft>
              <a:defRPr/>
            </a:pPr>
            <a:r>
              <a:rPr lang="fr-FR" sz="2000" b="1" dirty="0">
                <a:solidFill>
                  <a:srgbClr val="000000"/>
                </a:solidFill>
                <a:latin typeface="Calibri" panose="020F0502020204030204" pitchFamily="34" charset="0"/>
                <a:ea typeface="Times New Roman" panose="02020603050405020304" pitchFamily="18" charset="0"/>
              </a:rPr>
              <a:t>3.3 Rééquilibre général</a:t>
            </a:r>
          </a:p>
          <a:p>
            <a:pPr lvl="0">
              <a:spcAft>
                <a:spcPts val="800"/>
              </a:spcAft>
              <a:defRPr/>
            </a:pPr>
            <a:endParaRPr lang="fr-FR" sz="2000" kern="0" dirty="0">
              <a:solidFill>
                <a:prstClr val="black"/>
              </a:solidFill>
              <a:ea typeface="Times New Roman" panose="02020603050405020304" pitchFamily="18" charset="0"/>
              <a:cs typeface="Times New Roman" panose="02020603050405020304" pitchFamily="18" charset="0"/>
            </a:endParaRPr>
          </a:p>
          <a:p>
            <a:pPr lvl="0">
              <a:spcAft>
                <a:spcPts val="800"/>
              </a:spcAft>
              <a:defRPr/>
            </a:pPr>
            <a:r>
              <a:rPr lang="fr-FR" sz="2000" kern="0" dirty="0">
                <a:solidFill>
                  <a:prstClr val="black"/>
                </a:solidFill>
                <a:ea typeface="Times New Roman" panose="02020603050405020304" pitchFamily="18" charset="0"/>
                <a:cs typeface="Times New Roman" panose="02020603050405020304" pitchFamily="18" charset="0"/>
              </a:rPr>
              <a:t>L’Economie carbone redeviendra une économie de l’équilibre général après la Transition. En attendant c’est une économie du rééquilibre général respectant</a:t>
            </a:r>
            <a:r>
              <a:rPr lang="fr-FR" sz="2000" dirty="0">
                <a:solidFill>
                  <a:prstClr val="black"/>
                </a:solidFill>
                <a:latin typeface="Calibri" panose="020F0502020204030204" pitchFamily="34" charset="0"/>
                <a:ea typeface="Times New Roman" panose="02020603050405020304" pitchFamily="18" charset="0"/>
              </a:rPr>
              <a:t> </a:t>
            </a:r>
            <a:r>
              <a:rPr lang="fr-FR" sz="2000" dirty="0">
                <a:solidFill>
                  <a:srgbClr val="000000"/>
                </a:solidFill>
                <a:highlight>
                  <a:srgbClr val="FFFF00"/>
                </a:highlight>
                <a:latin typeface="Calibri" panose="020F0502020204030204" pitchFamily="34" charset="0"/>
                <a:ea typeface="Times New Roman" panose="02020603050405020304" pitchFamily="18" charset="0"/>
              </a:rPr>
              <a:t>l’</a:t>
            </a:r>
            <a:r>
              <a:rPr lang="fr-FR" sz="2000" b="1" dirty="0">
                <a:solidFill>
                  <a:srgbClr val="000000"/>
                </a:solidFill>
                <a:highlight>
                  <a:srgbClr val="FFFF00"/>
                </a:highlight>
                <a:latin typeface="Calibri" panose="020F0502020204030204" pitchFamily="34" charset="0"/>
                <a:ea typeface="Times New Roman" panose="02020603050405020304" pitchFamily="18" charset="0"/>
              </a:rPr>
              <a:t>Equation du Net Zéro</a:t>
            </a:r>
            <a:r>
              <a:rPr lang="fr-FR" sz="2000" dirty="0">
                <a:solidFill>
                  <a:srgbClr val="000000"/>
                </a:solidFill>
                <a:latin typeface="Calibri" panose="020F0502020204030204" pitchFamily="34" charset="0"/>
                <a:ea typeface="Times New Roman" panose="02020603050405020304" pitchFamily="18" charset="0"/>
              </a:rPr>
              <a:t> </a:t>
            </a: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fr-FR" sz="2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Elle pose que le </a:t>
            </a:r>
            <a:r>
              <a:rPr kumimoji="0" lang="fr-FR" sz="20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Gain Carbone dégagé pendant la Transition sur la Production et la Consommation humaine et sur</a:t>
            </a:r>
            <a:r>
              <a:rPr kumimoji="0" lang="fr-FR" sz="2000" b="1" i="0" u="none" strike="noStrike" kern="1200" cap="none" spc="0" normalizeH="0" noProof="0" dirty="0">
                <a:ln>
                  <a:noFill/>
                </a:ln>
                <a:solidFill>
                  <a:srgbClr val="000000"/>
                </a:solidFill>
                <a:effectLst/>
                <a:uLnTx/>
                <a:uFillTx/>
                <a:latin typeface="Calibri" panose="020F0502020204030204" pitchFamily="34" charset="0"/>
                <a:ea typeface="Times New Roman" panose="02020603050405020304" pitchFamily="18" charset="0"/>
                <a:cs typeface="+mn-cs"/>
              </a:rPr>
              <a:t> l</a:t>
            </a:r>
            <a:r>
              <a:rPr kumimoji="0" lang="fr-FR" sz="20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es Captures Naturelles </a:t>
            </a:r>
            <a:r>
              <a:rPr kumimoji="0" lang="fr-FR" sz="2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 doit couvrir l’écart de départ entre Captures Naturelles et Emissions Humaines.</a:t>
            </a:r>
            <a:endPar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800"/>
              </a:spcAft>
              <a:buClrTx/>
              <a:buSzTx/>
              <a:buFontTx/>
              <a:buNone/>
              <a:tabLst/>
              <a:defRPr/>
            </a:pPr>
            <a:r>
              <a:rPr lang="fr-FR" sz="2000" dirty="0">
                <a:solidFill>
                  <a:srgbClr val="000000"/>
                </a:solidFill>
                <a:latin typeface="Calibri" panose="020F0502020204030204" pitchFamily="34" charset="0"/>
                <a:ea typeface="Times New Roman" panose="02020603050405020304" pitchFamily="18" charset="0"/>
              </a:rPr>
              <a:t>Convention : comme déjà indiqué et p</a:t>
            </a:r>
            <a:r>
              <a:rPr kumimoji="0" lang="fr-FR" sz="2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mn-cs"/>
              </a:rPr>
              <a:t>our</a:t>
            </a:r>
            <a:r>
              <a:rPr kumimoji="0" lang="fr-FR" sz="2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 éviter les doubles comptes, l’Economie Carbone alloue </a:t>
            </a:r>
            <a:r>
              <a:rPr kumimoji="0" lang="fr-FR" sz="200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le Gain Carbone sur le Facteur d’émission à la Production et le Gain Carbone sur la Quantité à la Consommation.</a:t>
            </a:r>
          </a:p>
          <a:p>
            <a:pPr marL="0" marR="0" lvl="0" indent="0" algn="just" defTabSz="914400" rtl="0" eaLnBrk="1" fontAlgn="auto" latinLnBrk="0" hangingPunct="1">
              <a:lnSpc>
                <a:spcPct val="100000"/>
              </a:lnSpc>
              <a:spcBef>
                <a:spcPts val="0"/>
              </a:spcBef>
              <a:spcAft>
                <a:spcPts val="800"/>
              </a:spcAft>
              <a:buClrTx/>
              <a:buSzTx/>
              <a:buFontTx/>
              <a:buNone/>
              <a:tabLst/>
              <a:defRPr/>
            </a:pPr>
            <a:r>
              <a:rPr lang="fr-FR" sz="2000" dirty="0">
                <a:solidFill>
                  <a:srgbClr val="000000"/>
                </a:solidFill>
                <a:latin typeface="Calibri" panose="020F0502020204030204" pitchFamily="34" charset="0"/>
                <a:ea typeface="Times New Roman" panose="02020603050405020304" pitchFamily="18" charset="0"/>
              </a:rPr>
              <a:t>L’Equation Net Zéro permet de vérifier la faisabilité d’un scénario de transition,</a:t>
            </a:r>
          </a:p>
          <a:p>
            <a:pPr marL="800100" lvl="1" indent="-342900" algn="just">
              <a:spcAft>
                <a:spcPts val="800"/>
              </a:spcAft>
              <a:buFont typeface="Wingdings" panose="05000000000000000000" pitchFamily="2" charset="2"/>
              <a:buChar char="ü"/>
              <a:defRPr/>
            </a:pPr>
            <a:r>
              <a:rPr lang="fr-FR" sz="2000" dirty="0">
                <a:solidFill>
                  <a:srgbClr val="000000"/>
                </a:solidFill>
                <a:latin typeface="Calibri" panose="020F0502020204030204" pitchFamily="34" charset="0"/>
                <a:ea typeface="Times New Roman" panose="02020603050405020304" pitchFamily="18" charset="0"/>
              </a:rPr>
              <a:t>La cohérence des trajectoires des objectifs pilotables</a:t>
            </a:r>
          </a:p>
          <a:p>
            <a:pPr marL="800100" lvl="1" indent="-342900" algn="just">
              <a:spcAft>
                <a:spcPts val="800"/>
              </a:spcAft>
              <a:buFont typeface="Wingdings" panose="05000000000000000000" pitchFamily="2" charset="2"/>
              <a:buChar char="ü"/>
              <a:defRPr/>
            </a:pPr>
            <a:r>
              <a:rPr lang="fr-FR" sz="2000" dirty="0">
                <a:solidFill>
                  <a:srgbClr val="000000"/>
                </a:solidFill>
                <a:latin typeface="Calibri" panose="020F0502020204030204" pitchFamily="34" charset="0"/>
                <a:ea typeface="Times New Roman" panose="02020603050405020304" pitchFamily="18" charset="0"/>
              </a:rPr>
              <a:t>Compte tenu des données scientifiques connues et des équations comptables </a:t>
            </a:r>
            <a:endParaRPr kumimoji="0" lang="fr-FR" sz="200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endParaRPr>
          </a:p>
        </p:txBody>
      </p:sp>
    </p:spTree>
    <p:extLst>
      <p:ext uri="{BB962C8B-B14F-4D97-AF65-F5344CB8AC3E}">
        <p14:creationId xmlns:p14="http://schemas.microsoft.com/office/powerpoint/2010/main" val="3538769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E47750B-5528-B49D-916A-1DCD8FF8007B}"/>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037B8CE4-F89F-A319-9DF6-625042C1ABCA}"/>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Image 2" descr="Une image contenant texte, Graphique, graphisme, clipart&#10;&#10;Le contenu généré par l’IA peut être incorrect.">
            <a:extLst>
              <a:ext uri="{FF2B5EF4-FFF2-40B4-BE49-F238E27FC236}">
                <a16:creationId xmlns:a16="http://schemas.microsoft.com/office/drawing/2014/main" id="{802370DB-AC76-A9BC-36EC-8F0CB228D830}"/>
              </a:ext>
            </a:extLst>
          </p:cNvPr>
          <p:cNvPicPr>
            <a:picLocks noChangeAspect="1"/>
          </p:cNvPicPr>
          <p:nvPr/>
        </p:nvPicPr>
        <p:blipFill>
          <a:blip r:embed="rId3"/>
          <a:stretch>
            <a:fillRect/>
          </a:stretch>
        </p:blipFill>
        <p:spPr>
          <a:xfrm>
            <a:off x="527869" y="5696607"/>
            <a:ext cx="1892276" cy="759727"/>
          </a:xfrm>
          <a:prstGeom prst="rect">
            <a:avLst/>
          </a:prstGeom>
        </p:spPr>
      </p:pic>
      <p:sp>
        <p:nvSpPr>
          <p:cNvPr id="2" name="ZoneTexte 1">
            <a:extLst>
              <a:ext uri="{FF2B5EF4-FFF2-40B4-BE49-F238E27FC236}">
                <a16:creationId xmlns:a16="http://schemas.microsoft.com/office/drawing/2014/main" id="{7A72787A-2DF5-0F9F-9EC0-1A2604BC216E}"/>
              </a:ext>
            </a:extLst>
          </p:cNvPr>
          <p:cNvSpPr txBox="1"/>
          <p:nvPr/>
        </p:nvSpPr>
        <p:spPr>
          <a:xfrm>
            <a:off x="527869" y="401666"/>
            <a:ext cx="11007251" cy="3600986"/>
          </a:xfrm>
          <a:prstGeom prst="rect">
            <a:avLst/>
          </a:prstGeom>
          <a:solidFill>
            <a:schemeClr val="bg1"/>
          </a:solidFill>
          <a:ln w="76200">
            <a:noFill/>
          </a:ln>
        </p:spPr>
        <p:txBody>
          <a:bodyPr wrap="square" rtlCol="0">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lang="fr-FR" sz="2000" b="1" dirty="0">
                <a:solidFill>
                  <a:srgbClr val="000000"/>
                </a:solidFill>
                <a:ea typeface="Times New Roman" panose="02020603050405020304" pitchFamily="18" charset="0"/>
              </a:rPr>
              <a:t>Les variables d’un Scénario de Transition suivies en</a:t>
            </a:r>
            <a:r>
              <a:rPr kumimoji="0" lang="fr-FR" sz="2000" b="1" i="0" u="none" strike="noStrike" kern="1200" cap="none" spc="0" normalizeH="0" noProof="0" dirty="0">
                <a:ln>
                  <a:noFill/>
                </a:ln>
                <a:solidFill>
                  <a:srgbClr val="000000"/>
                </a:solidFill>
                <a:effectLst/>
                <a:uLnTx/>
                <a:uFillTx/>
                <a:ea typeface="Times New Roman" panose="02020603050405020304" pitchFamily="18" charset="0"/>
              </a:rPr>
              <a:t> macroéconomie carbone </a:t>
            </a:r>
            <a:r>
              <a:rPr kumimoji="0" lang="fr-FR" sz="2000" u="none" strike="noStrike" kern="1200" cap="none" spc="0" normalizeH="0" noProof="0" dirty="0">
                <a:ln>
                  <a:noFill/>
                </a:ln>
                <a:solidFill>
                  <a:srgbClr val="000000"/>
                </a:solidFill>
                <a:effectLst/>
                <a:uLnTx/>
                <a:uFillTx/>
                <a:ea typeface="Times New Roman" panose="02020603050405020304" pitchFamily="18" charset="0"/>
              </a:rPr>
              <a:t>(1/2)</a:t>
            </a:r>
            <a:endParaRPr kumimoji="0" lang="fr-FR" sz="2000" b="1" i="0" u="none" strike="noStrike" kern="1200" cap="none" spc="0" normalizeH="0" noProof="0" dirty="0">
              <a:ln>
                <a:noFill/>
              </a:ln>
              <a:solidFill>
                <a:srgbClr val="000000"/>
              </a:solidFill>
              <a:effectLst/>
              <a:uLnTx/>
              <a:uFillTx/>
              <a:ea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800"/>
              </a:spcAft>
              <a:buClrTx/>
              <a:buSzTx/>
              <a:buFontTx/>
              <a:buNone/>
              <a:tabLst/>
              <a:defRPr/>
            </a:pPr>
            <a:endParaRPr kumimoji="0" lang="fr-FR" sz="2000" b="0" i="0" u="none" strike="noStrike" kern="1200" cap="none" spc="0" normalizeH="0" noProof="0" dirty="0">
              <a:ln>
                <a:noFill/>
              </a:ln>
              <a:solidFill>
                <a:srgbClr val="000000"/>
              </a:solidFill>
              <a:effectLst/>
              <a:uLnTx/>
              <a:uFillTx/>
              <a:ea typeface="Times New Roman" panose="02020603050405020304" pitchFamily="18" charset="0"/>
            </a:endParaRPr>
          </a:p>
          <a:p>
            <a:pPr marL="800100" lvl="1" indent="-342900" algn="just">
              <a:spcAft>
                <a:spcPts val="800"/>
              </a:spcAft>
              <a:buFont typeface="Wingdings" panose="05000000000000000000" pitchFamily="2" charset="2"/>
              <a:buChar char="ü"/>
            </a:pPr>
            <a:r>
              <a:rPr lang="fr-FR" sz="2000" b="1" dirty="0">
                <a:solidFill>
                  <a:srgbClr val="000000"/>
                </a:solidFill>
                <a:ea typeface="Times New Roman" panose="02020603050405020304" pitchFamily="18" charset="0"/>
              </a:rPr>
              <a:t>La baisse du Contenu Carbone des Produits </a:t>
            </a:r>
            <a:r>
              <a:rPr lang="fr-FR" sz="2000" dirty="0">
                <a:solidFill>
                  <a:srgbClr val="000000"/>
                </a:solidFill>
                <a:ea typeface="Times New Roman" panose="02020603050405020304" pitchFamily="18" charset="0"/>
              </a:rPr>
              <a:t>et </a:t>
            </a:r>
            <a:r>
              <a:rPr lang="fr-FR" sz="2000" b="1" dirty="0">
                <a:solidFill>
                  <a:srgbClr val="000000"/>
                </a:solidFill>
                <a:ea typeface="Times New Roman" panose="02020603050405020304" pitchFamily="18" charset="0"/>
              </a:rPr>
              <a:t>la hausse du Rendement Carbone des Financements, déjà citées</a:t>
            </a:r>
          </a:p>
          <a:p>
            <a:pPr algn="just">
              <a:spcAft>
                <a:spcPts val="800"/>
              </a:spcAft>
            </a:pPr>
            <a:r>
              <a:rPr lang="fr-FR" sz="2000" kern="0" dirty="0">
                <a:solidFill>
                  <a:prstClr val="black"/>
                </a:solidFill>
                <a:ea typeface="Times New Roman" panose="02020603050405020304" pitchFamily="18" charset="0"/>
                <a:cs typeface="Times New Roman" panose="02020603050405020304" pitchFamily="18" charset="0"/>
              </a:rPr>
              <a:t>La baisse des Facteurs n’ira pas à zéro et elle est réduite en cas de hausse des Quantités consommées, d’où une troisième variable</a:t>
            </a:r>
          </a:p>
          <a:p>
            <a:pPr algn="just">
              <a:spcAft>
                <a:spcPts val="800"/>
              </a:spcAft>
            </a:pPr>
            <a:endParaRPr lang="fr-FR" sz="800" dirty="0">
              <a:solidFill>
                <a:srgbClr val="000000"/>
              </a:solidFill>
              <a:ea typeface="Times New Roman" panose="02020603050405020304" pitchFamily="18" charset="0"/>
            </a:endParaRPr>
          </a:p>
          <a:p>
            <a:pPr marL="800100" lvl="1" indent="-342900" algn="just">
              <a:spcAft>
                <a:spcPts val="800"/>
              </a:spcAft>
              <a:buFont typeface="Wingdings" panose="05000000000000000000" pitchFamily="2" charset="2"/>
              <a:buChar char="ü"/>
            </a:pPr>
            <a:r>
              <a:rPr lang="fr-FR" sz="2000" b="1" kern="0" dirty="0">
                <a:solidFill>
                  <a:srgbClr val="000000"/>
                </a:solidFill>
                <a:ea typeface="Times New Roman" panose="02020603050405020304" pitchFamily="18" charset="0"/>
                <a:cs typeface="Times New Roman" panose="02020603050405020304" pitchFamily="18" charset="0"/>
              </a:rPr>
              <a:t>La Quantité consommée par habitant en fin de Transition </a:t>
            </a:r>
            <a:r>
              <a:rPr lang="fr-FR" sz="2000" kern="0" dirty="0">
                <a:solidFill>
                  <a:srgbClr val="000000"/>
                </a:solidFill>
                <a:ea typeface="Times New Roman" panose="02020603050405020304" pitchFamily="18" charset="0"/>
                <a:cs typeface="Times New Roman" panose="02020603050405020304" pitchFamily="18" charset="0"/>
              </a:rPr>
              <a:t>pour chaque grand besoin</a:t>
            </a:r>
            <a:endParaRPr lang="fr-FR" sz="2000" dirty="0">
              <a:solidFill>
                <a:srgbClr val="000000"/>
              </a:solidFill>
              <a:ea typeface="Times New Roman" panose="02020603050405020304" pitchFamily="18" charset="0"/>
            </a:endParaRPr>
          </a:p>
          <a:p>
            <a:pPr lvl="0">
              <a:spcAft>
                <a:spcPts val="800"/>
              </a:spcAft>
              <a:defRPr/>
            </a:pPr>
            <a:r>
              <a:rPr lang="fr-FR" sz="2000" kern="0" dirty="0">
                <a:solidFill>
                  <a:srgbClr val="000000"/>
                </a:solidFill>
                <a:ea typeface="Times New Roman" panose="02020603050405020304" pitchFamily="18" charset="0"/>
                <a:cs typeface="Times New Roman" panose="02020603050405020304" pitchFamily="18" charset="0"/>
              </a:rPr>
              <a:t>E</a:t>
            </a:r>
            <a:r>
              <a:rPr lang="fr-FR" sz="2000" kern="0" dirty="0">
                <a:solidFill>
                  <a:prstClr val="black"/>
                </a:solidFill>
                <a:ea typeface="Times New Roman" panose="02020603050405020304" pitchFamily="18" charset="0"/>
                <a:cs typeface="Times New Roman" panose="02020603050405020304" pitchFamily="18" charset="0"/>
              </a:rPr>
              <a:t>n fin de Transition, le Contenu Carbone </a:t>
            </a:r>
            <a:r>
              <a:rPr lang="fr-FR" sz="2000" kern="0" dirty="0">
                <a:solidFill>
                  <a:srgbClr val="000000"/>
                </a:solidFill>
                <a:ea typeface="Times New Roman" panose="02020603050405020304" pitchFamily="18" charset="0"/>
                <a:cs typeface="Times New Roman" panose="02020603050405020304" pitchFamily="18" charset="0"/>
              </a:rPr>
              <a:t>des activités humaines nécessaires à tous les autres besoins humains sera </a:t>
            </a:r>
            <a:r>
              <a:rPr lang="fr-FR" sz="2000" kern="0" dirty="0">
                <a:solidFill>
                  <a:prstClr val="black"/>
                </a:solidFill>
                <a:ea typeface="Times New Roman" panose="02020603050405020304" pitchFamily="18" charset="0"/>
                <a:cs typeface="Times New Roman" panose="02020603050405020304" pitchFamily="18" charset="0"/>
              </a:rPr>
              <a:t>plafonné aux Captures Naturelles, d’où deux autres variables liées </a:t>
            </a:r>
            <a:r>
              <a:rPr kumimoji="0" lang="fr-FR" sz="2000" i="0" u="none" strike="noStrike" kern="1200" cap="none" spc="0" normalizeH="0" baseline="0" noProof="0" dirty="0">
                <a:ln>
                  <a:noFill/>
                </a:ln>
                <a:solidFill>
                  <a:srgbClr val="000000"/>
                </a:solidFill>
                <a:effectLst/>
                <a:uLnTx/>
                <a:uFillTx/>
                <a:ea typeface="Times New Roman" panose="02020603050405020304" pitchFamily="18" charset="0"/>
              </a:rPr>
              <a:t>aux</a:t>
            </a:r>
            <a:r>
              <a:rPr kumimoji="0" lang="fr-FR" sz="2000" i="0" u="none" strike="noStrike" kern="1200" cap="none" spc="0" normalizeH="0" noProof="0" dirty="0">
                <a:ln>
                  <a:noFill/>
                </a:ln>
                <a:solidFill>
                  <a:srgbClr val="000000"/>
                </a:solidFill>
                <a:effectLst/>
                <a:uLnTx/>
                <a:uFillTx/>
                <a:ea typeface="Times New Roman" panose="02020603050405020304" pitchFamily="18" charset="0"/>
              </a:rPr>
              <a:t> Captures naturelles</a:t>
            </a:r>
            <a:endParaRPr kumimoji="0" lang="fr-FR" sz="2000" i="0" u="none" strike="noStrike" kern="1200" cap="none" spc="0" normalizeH="0" baseline="0" noProof="0" dirty="0">
              <a:ln>
                <a:noFill/>
              </a:ln>
              <a:solidFill>
                <a:srgbClr val="000000"/>
              </a:solidFill>
              <a:effectLst/>
              <a:uLnTx/>
              <a:uFillTx/>
              <a:ea typeface="Times New Roman" panose="02020603050405020304" pitchFamily="18" charset="0"/>
            </a:endParaRPr>
          </a:p>
        </p:txBody>
      </p:sp>
    </p:spTree>
    <p:extLst>
      <p:ext uri="{BB962C8B-B14F-4D97-AF65-F5344CB8AC3E}">
        <p14:creationId xmlns:p14="http://schemas.microsoft.com/office/powerpoint/2010/main" val="1353142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898C619-C237-3491-518A-01859140AE6F}"/>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E4061898-D411-5248-1BC4-F8C138699FA0}"/>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ZoneTexte 1">
            <a:extLst>
              <a:ext uri="{FF2B5EF4-FFF2-40B4-BE49-F238E27FC236}">
                <a16:creationId xmlns:a16="http://schemas.microsoft.com/office/drawing/2014/main" id="{5584C819-D90A-4158-732F-51B5C862C872}"/>
              </a:ext>
            </a:extLst>
          </p:cNvPr>
          <p:cNvSpPr txBox="1"/>
          <p:nvPr/>
        </p:nvSpPr>
        <p:spPr>
          <a:xfrm>
            <a:off x="467262" y="792233"/>
            <a:ext cx="11007251" cy="4914166"/>
          </a:xfrm>
          <a:prstGeom prst="rect">
            <a:avLst/>
          </a:prstGeom>
          <a:solidFill>
            <a:schemeClr val="bg1"/>
          </a:solidFill>
          <a:ln w="76200">
            <a:noFill/>
          </a:ln>
        </p:spPr>
        <p:txBody>
          <a:bodyPr wrap="square" rtlCol="0">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fr-FR" sz="20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Les variables d’un</a:t>
            </a:r>
            <a:r>
              <a:rPr kumimoji="0" lang="fr-FR" sz="2000" b="1" i="0" u="none" strike="noStrike" kern="1200" cap="none" spc="0" normalizeH="0" noProof="0" dirty="0">
                <a:ln>
                  <a:noFill/>
                </a:ln>
                <a:solidFill>
                  <a:srgbClr val="000000"/>
                </a:solidFill>
                <a:effectLst/>
                <a:uLnTx/>
                <a:uFillTx/>
                <a:latin typeface="Calibri" panose="020F0502020204030204" pitchFamily="34" charset="0"/>
                <a:ea typeface="Times New Roman" panose="02020603050405020304" pitchFamily="18" charset="0"/>
                <a:cs typeface="+mn-cs"/>
              </a:rPr>
              <a:t> scénario de Transition suivies en macroéconomie carbone </a:t>
            </a:r>
            <a:r>
              <a:rPr kumimoji="0" lang="fr-FR" sz="2000" i="0" u="none" strike="noStrike" kern="1200" cap="none" spc="0" normalizeH="0" noProof="0" dirty="0">
                <a:ln>
                  <a:noFill/>
                </a:ln>
                <a:solidFill>
                  <a:srgbClr val="000000"/>
                </a:solidFill>
                <a:effectLst/>
                <a:uLnTx/>
                <a:uFillTx/>
                <a:latin typeface="Calibri" panose="020F0502020204030204" pitchFamily="34" charset="0"/>
                <a:ea typeface="Times New Roman" panose="02020603050405020304" pitchFamily="18" charset="0"/>
                <a:cs typeface="+mn-cs"/>
              </a:rPr>
              <a:t>(2/2)</a:t>
            </a:r>
            <a:r>
              <a:rPr kumimoji="0" lang="fr-FR" sz="2000" b="1" i="0" u="none" strike="noStrike" kern="1200" cap="none" spc="0" normalizeH="0" noProof="0" dirty="0">
                <a:ln>
                  <a:noFill/>
                </a:ln>
                <a:solidFill>
                  <a:srgbClr val="000000"/>
                </a:solidFill>
                <a:effectLst/>
                <a:uLnTx/>
                <a:uFillTx/>
                <a:latin typeface="Calibri" panose="020F0502020204030204" pitchFamily="34" charset="0"/>
                <a:ea typeface="Times New Roman" panose="02020603050405020304" pitchFamily="18" charset="0"/>
                <a:cs typeface="+mn-cs"/>
              </a:rPr>
              <a:t> </a:t>
            </a:r>
          </a:p>
          <a:p>
            <a:pPr marL="0" marR="0" lvl="0" indent="0" algn="just" defTabSz="914400" rtl="0" eaLnBrk="1" fontAlgn="auto" latinLnBrk="0" hangingPunct="1">
              <a:lnSpc>
                <a:spcPct val="100000"/>
              </a:lnSpc>
              <a:spcBef>
                <a:spcPts val="0"/>
              </a:spcBef>
              <a:spcAft>
                <a:spcPts val="800"/>
              </a:spcAft>
              <a:buClrTx/>
              <a:buSzTx/>
              <a:buFontTx/>
              <a:buNone/>
              <a:tabLst/>
              <a:defRPr/>
            </a:pPr>
            <a:endParaRPr lang="fr-FR" sz="2000" b="1" dirty="0">
              <a:solidFill>
                <a:srgbClr val="000000"/>
              </a:solidFill>
              <a:latin typeface="Calibri" panose="020F0502020204030204" pitchFamily="34" charset="0"/>
              <a:ea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800"/>
              </a:spcAft>
              <a:buClrTx/>
              <a:buSzTx/>
              <a:buFontTx/>
              <a:buNone/>
              <a:tabLst/>
              <a:defRPr/>
            </a:pPr>
            <a:r>
              <a:rPr lang="fr-FR" sz="2000" dirty="0">
                <a:solidFill>
                  <a:srgbClr val="000000"/>
                </a:solidFill>
                <a:latin typeface="Calibri" panose="020F0502020204030204" pitchFamily="34" charset="0"/>
                <a:ea typeface="Times New Roman" panose="02020603050405020304" pitchFamily="18" charset="0"/>
              </a:rPr>
              <a:t>Pour calculer </a:t>
            </a:r>
            <a:r>
              <a:rPr lang="fr-FR" sz="2000" b="1" dirty="0">
                <a:solidFill>
                  <a:srgbClr val="000000"/>
                </a:solidFill>
                <a:latin typeface="Calibri" panose="020F0502020204030204" pitchFamily="34" charset="0"/>
                <a:ea typeface="Times New Roman" panose="02020603050405020304" pitchFamily="18" charset="0"/>
              </a:rPr>
              <a:t>le </a:t>
            </a:r>
            <a:r>
              <a:rPr kumimoji="0" lang="fr-FR" sz="20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Gain Carbone sur les Captures naturelles</a:t>
            </a:r>
            <a:r>
              <a:rPr kumimoji="0" lang="fr-FR" sz="2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 </a:t>
            </a:r>
            <a:r>
              <a:rPr lang="fr-FR" sz="2000" dirty="0">
                <a:solidFill>
                  <a:srgbClr val="000000"/>
                </a:solidFill>
                <a:latin typeface="Calibri" panose="020F0502020204030204" pitchFamily="34" charset="0"/>
                <a:ea typeface="Times New Roman" panose="02020603050405020304" pitchFamily="18" charset="0"/>
              </a:rPr>
              <a:t>l</a:t>
            </a:r>
            <a:r>
              <a:rPr kumimoji="0" lang="fr-FR" sz="2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’Economie Carbone décompose les Captures naturelles entre une Surface multipliée par un </a:t>
            </a:r>
            <a:r>
              <a:rPr kumimoji="0" lang="fr-FR" sz="2000" b="1"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mn-cs"/>
              </a:rPr>
              <a:t>Facteur de Capture</a:t>
            </a:r>
            <a:r>
              <a:rPr kumimoji="0" lang="fr-FR" sz="2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 (Rapport entre la capture naturelle d’un territoire terrestre ou marin et sa surface)</a:t>
            </a: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fr-FR" sz="2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Le Gain </a:t>
            </a:r>
            <a:r>
              <a:rPr lang="fr-FR" sz="2000" dirty="0">
                <a:solidFill>
                  <a:srgbClr val="000000"/>
                </a:solidFill>
                <a:latin typeface="Calibri" panose="020F0502020204030204" pitchFamily="34" charset="0"/>
                <a:ea typeface="Times New Roman" panose="02020603050405020304" pitchFamily="18" charset="0"/>
              </a:rPr>
              <a:t>Carbone des Captures naturelles dépend donc de trois facteurs,</a:t>
            </a:r>
            <a:endParaRPr kumimoji="0" lang="fr-FR" sz="2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endParaRPr>
          </a:p>
          <a:p>
            <a:pPr marL="800100" lvl="1" indent="-342900" algn="just">
              <a:buFont typeface="Wingdings" panose="05000000000000000000" pitchFamily="2" charset="2"/>
              <a:buChar char="ü"/>
            </a:pPr>
            <a:r>
              <a:rPr lang="fr-FR" sz="2000" dirty="0">
                <a:solidFill>
                  <a:srgbClr val="000000"/>
                </a:solidFill>
                <a:latin typeface="Calibri" panose="020F0502020204030204" pitchFamily="34" charset="0"/>
                <a:ea typeface="Times New Roman" panose="02020603050405020304" pitchFamily="18" charset="0"/>
              </a:rPr>
              <a:t>L</a:t>
            </a:r>
            <a:r>
              <a:rPr kumimoji="0" lang="fr-FR" sz="2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a Boucle carbone négative des Captures naturelles (inéluctable)</a:t>
            </a:r>
          </a:p>
          <a:p>
            <a:pPr marL="800100" lvl="1" indent="-342900" algn="just">
              <a:buFont typeface="Wingdings" panose="05000000000000000000" pitchFamily="2" charset="2"/>
              <a:buChar char="ü"/>
            </a:pPr>
            <a:r>
              <a:rPr lang="fr-FR" sz="2000" b="1" dirty="0">
                <a:solidFill>
                  <a:srgbClr val="000000"/>
                </a:solidFill>
                <a:latin typeface="Calibri" panose="020F0502020204030204" pitchFamily="34" charset="0"/>
                <a:ea typeface="Times New Roman" panose="02020603050405020304" pitchFamily="18" charset="0"/>
              </a:rPr>
              <a:t>L</a:t>
            </a:r>
            <a:r>
              <a:rPr kumimoji="0" lang="fr-FR" sz="20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rPr>
              <a:t>’évolution des % de surfaces consacrées aux Captures naturelles, à l’Alimentation, aux Autres activités humaines </a:t>
            </a:r>
            <a:r>
              <a:rPr kumimoji="0" lang="fr-FR" sz="2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(multipliées par leurs Facteurs de Capture respectifs)</a:t>
            </a:r>
          </a:p>
          <a:p>
            <a:pPr marL="800100" lvl="1" indent="-342900" algn="just">
              <a:buFont typeface="Wingdings" panose="05000000000000000000" pitchFamily="2" charset="2"/>
              <a:buChar char="ü"/>
            </a:pPr>
            <a:r>
              <a:rPr lang="fr-FR" sz="2000" b="1" dirty="0">
                <a:solidFill>
                  <a:srgbClr val="000000"/>
                </a:solidFill>
                <a:latin typeface="Calibri" panose="020F0502020204030204" pitchFamily="34" charset="0"/>
                <a:ea typeface="Times New Roman" panose="02020603050405020304" pitchFamily="18" charset="0"/>
              </a:rPr>
              <a:t>L</a:t>
            </a:r>
            <a:r>
              <a:rPr kumimoji="0" lang="fr-FR" sz="20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rPr>
              <a:t>’impact des activités humaines sur les Facteur de Capture </a:t>
            </a:r>
            <a:r>
              <a:rPr kumimoji="0" lang="fr-FR" sz="2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(multiplié par les surfaces respectives).  </a:t>
            </a:r>
          </a:p>
          <a:p>
            <a:pPr algn="just">
              <a:spcAft>
                <a:spcPts val="800"/>
              </a:spcAft>
            </a:pPr>
            <a:endParaRPr kumimoji="0" lang="fr-FR" sz="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endParaRPr>
          </a:p>
          <a:p>
            <a:pPr algn="just">
              <a:spcAft>
                <a:spcPts val="800"/>
              </a:spcAft>
            </a:pPr>
            <a:r>
              <a:rPr kumimoji="0" lang="fr-FR" sz="2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Le premier facteur est inéluctable,</a:t>
            </a:r>
            <a:r>
              <a:rPr kumimoji="0" lang="fr-FR" sz="2000" b="0" i="0" u="none" strike="noStrike" kern="1200" cap="none" spc="0" normalizeH="0" noProof="0" dirty="0">
                <a:ln>
                  <a:noFill/>
                </a:ln>
                <a:solidFill>
                  <a:srgbClr val="000000"/>
                </a:solidFill>
                <a:effectLst/>
                <a:uLnTx/>
                <a:uFillTx/>
                <a:latin typeface="Calibri" panose="020F0502020204030204" pitchFamily="34" charset="0"/>
                <a:ea typeface="Times New Roman" panose="02020603050405020304" pitchFamily="18" charset="0"/>
                <a:cs typeface="+mn-cs"/>
              </a:rPr>
              <a:t> l</a:t>
            </a:r>
            <a:r>
              <a:rPr lang="fr-FR" sz="2000" dirty="0">
                <a:solidFill>
                  <a:srgbClr val="000000"/>
                </a:solidFill>
                <a:latin typeface="Calibri" panose="020F0502020204030204" pitchFamily="34" charset="0"/>
                <a:ea typeface="Times New Roman" panose="02020603050405020304" pitchFamily="18" charset="0"/>
              </a:rPr>
              <a:t>es deux autres sont la </a:t>
            </a:r>
            <a:r>
              <a:rPr kumimoji="0" lang="fr-FR" sz="2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quatrième</a:t>
            </a:r>
            <a:r>
              <a:rPr kumimoji="0" lang="fr-FR" sz="2000" b="0" i="0" u="none" strike="noStrike" kern="1200" cap="none" spc="0" normalizeH="0" noProof="0" dirty="0">
                <a:ln>
                  <a:noFill/>
                </a:ln>
                <a:solidFill>
                  <a:srgbClr val="000000"/>
                </a:solidFill>
                <a:effectLst/>
                <a:uLnTx/>
                <a:uFillTx/>
                <a:latin typeface="Calibri" panose="020F0502020204030204" pitchFamily="34" charset="0"/>
                <a:ea typeface="Times New Roman" panose="02020603050405020304" pitchFamily="18" charset="0"/>
                <a:cs typeface="+mn-cs"/>
              </a:rPr>
              <a:t> et la cinquième </a:t>
            </a:r>
            <a:r>
              <a:rPr kumimoji="0" lang="fr-FR" sz="2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variable d’un scénario de Transition</a:t>
            </a:r>
          </a:p>
        </p:txBody>
      </p:sp>
      <p:pic>
        <p:nvPicPr>
          <p:cNvPr id="3" name="Image 2" descr="Une image contenant texte, Graphique, graphisme, clipart&#10;&#10;Le contenu généré par l’IA peut être incorrect.">
            <a:extLst>
              <a:ext uri="{FF2B5EF4-FFF2-40B4-BE49-F238E27FC236}">
                <a16:creationId xmlns:a16="http://schemas.microsoft.com/office/drawing/2014/main" id="{26227E59-E6C4-41A2-E75F-327F958B0229}"/>
              </a:ext>
            </a:extLst>
          </p:cNvPr>
          <p:cNvPicPr>
            <a:picLocks noChangeAspect="1"/>
          </p:cNvPicPr>
          <p:nvPr/>
        </p:nvPicPr>
        <p:blipFill>
          <a:blip r:embed="rId3"/>
          <a:stretch>
            <a:fillRect/>
          </a:stretch>
        </p:blipFill>
        <p:spPr>
          <a:xfrm>
            <a:off x="527869" y="5696607"/>
            <a:ext cx="1892276" cy="759727"/>
          </a:xfrm>
          <a:prstGeom prst="rect">
            <a:avLst/>
          </a:prstGeom>
        </p:spPr>
      </p:pic>
    </p:spTree>
    <p:extLst>
      <p:ext uri="{BB962C8B-B14F-4D97-AF65-F5344CB8AC3E}">
        <p14:creationId xmlns:p14="http://schemas.microsoft.com/office/powerpoint/2010/main" val="1029905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5427DC1-7F23-026C-4146-1409A00DFCBC}"/>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5C423C00-0300-3AC6-FF93-9A34E5FE0752}"/>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Image 2" descr="Une image contenant texte, Graphique, graphisme, clipart&#10;&#10;Le contenu généré par l’IA peut être incorrect.">
            <a:extLst>
              <a:ext uri="{FF2B5EF4-FFF2-40B4-BE49-F238E27FC236}">
                <a16:creationId xmlns:a16="http://schemas.microsoft.com/office/drawing/2014/main" id="{425FF6A2-EF5A-59FC-AF92-68AB999C2DB5}"/>
              </a:ext>
            </a:extLst>
          </p:cNvPr>
          <p:cNvPicPr>
            <a:picLocks noChangeAspect="1"/>
          </p:cNvPicPr>
          <p:nvPr/>
        </p:nvPicPr>
        <p:blipFill>
          <a:blip r:embed="rId3"/>
          <a:stretch>
            <a:fillRect/>
          </a:stretch>
        </p:blipFill>
        <p:spPr>
          <a:xfrm>
            <a:off x="527869" y="5696607"/>
            <a:ext cx="1892276" cy="759727"/>
          </a:xfrm>
          <a:prstGeom prst="rect">
            <a:avLst/>
          </a:prstGeom>
        </p:spPr>
      </p:pic>
      <p:sp>
        <p:nvSpPr>
          <p:cNvPr id="2" name="ZoneTexte 1">
            <a:extLst>
              <a:ext uri="{FF2B5EF4-FFF2-40B4-BE49-F238E27FC236}">
                <a16:creationId xmlns:a16="http://schemas.microsoft.com/office/drawing/2014/main" id="{9893A781-8BEB-9DC5-C21F-82C0516AD6FB}"/>
              </a:ext>
            </a:extLst>
          </p:cNvPr>
          <p:cNvSpPr txBox="1"/>
          <p:nvPr/>
        </p:nvSpPr>
        <p:spPr>
          <a:xfrm>
            <a:off x="527869" y="401666"/>
            <a:ext cx="11030623" cy="495200"/>
          </a:xfrm>
          <a:prstGeom prst="rect">
            <a:avLst/>
          </a:prstGeom>
          <a:solidFill>
            <a:schemeClr val="bg1"/>
          </a:solidFill>
          <a:ln w="76200">
            <a:noFill/>
          </a:ln>
        </p:spPr>
        <p:txBody>
          <a:bodyPr wrap="square" rtlCol="0">
            <a:sp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fr-FR" sz="2400" b="1"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Chapitre 4 – Le producteur aidé par l’Economie Carbone</a:t>
            </a:r>
            <a:endParaRPr kumimoji="0" lang="fr-FR" sz="24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
        <p:nvSpPr>
          <p:cNvPr id="7" name="ZoneTexte 6">
            <a:extLst>
              <a:ext uri="{FF2B5EF4-FFF2-40B4-BE49-F238E27FC236}">
                <a16:creationId xmlns:a16="http://schemas.microsoft.com/office/drawing/2014/main" id="{D8BDE27F-2D68-A1C3-9AE6-B5A1113E9A4A}"/>
              </a:ext>
            </a:extLst>
          </p:cNvPr>
          <p:cNvSpPr txBox="1"/>
          <p:nvPr/>
        </p:nvSpPr>
        <p:spPr>
          <a:xfrm>
            <a:off x="527869" y="1236072"/>
            <a:ext cx="10944292" cy="370357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fr-FR" sz="2000" b="0" i="0" u="none" strike="noStrike" kern="0" cap="none" spc="0" normalizeH="0" baseline="0" noProof="0" dirty="0">
                <a:ln>
                  <a:noFill/>
                </a:ln>
                <a:solidFill>
                  <a:prstClr val="black"/>
                </a:solidFill>
                <a:effectLst/>
                <a:uLnTx/>
                <a:uFillTx/>
                <a:ea typeface="Times New Roman" panose="02020603050405020304" pitchFamily="18" charset="0"/>
                <a:cs typeface="Times New Roman" panose="02020603050405020304" pitchFamily="18" charset="0"/>
              </a:rPr>
              <a:t>-La macroéconomie carbone montre que </a:t>
            </a:r>
          </a:p>
          <a:p>
            <a:pPr marL="800100" lvl="1" indent="-342900">
              <a:buFont typeface="Wingdings" panose="05000000000000000000" pitchFamily="2" charset="2"/>
              <a:buChar char="ü"/>
              <a:defRPr/>
            </a:pPr>
            <a:r>
              <a:rPr kumimoji="0" lang="fr-FR" sz="2000" b="0" i="0" u="none" strike="noStrike" kern="0" cap="none" spc="0" normalizeH="0" baseline="0" noProof="0" dirty="0">
                <a:ln>
                  <a:noFill/>
                </a:ln>
                <a:solidFill>
                  <a:prstClr val="black"/>
                </a:solidFill>
                <a:effectLst/>
                <a:uLnTx/>
                <a:uFillTx/>
                <a:ea typeface="Times New Roman" panose="02020603050405020304" pitchFamily="18" charset="0"/>
                <a:cs typeface="Times New Roman" panose="02020603050405020304" pitchFamily="18" charset="0"/>
              </a:rPr>
              <a:t>La Transition n’est pas un chantier ponctuel mais un nouveau mode de gestion (75 ans +…)</a:t>
            </a:r>
          </a:p>
          <a:p>
            <a:pPr marL="800100" lvl="1" indent="-342900">
              <a:buFont typeface="Wingdings" panose="05000000000000000000" pitchFamily="2" charset="2"/>
              <a:buChar char="ü"/>
              <a:defRPr/>
            </a:pPr>
            <a:r>
              <a:rPr lang="fr-FR" sz="2000" kern="0" noProof="0" dirty="0">
                <a:solidFill>
                  <a:prstClr val="black"/>
                </a:solidFill>
                <a:ea typeface="Times New Roman" panose="02020603050405020304" pitchFamily="18" charset="0"/>
                <a:cs typeface="Times New Roman" panose="02020603050405020304" pitchFamily="18" charset="0"/>
              </a:rPr>
              <a:t>Deux</a:t>
            </a:r>
            <a:r>
              <a:rPr kumimoji="0" lang="fr-FR" sz="2000" b="0" i="0" u="none" strike="noStrike" kern="0" cap="none" spc="0" normalizeH="0" noProof="0" dirty="0">
                <a:ln>
                  <a:noFill/>
                </a:ln>
                <a:solidFill>
                  <a:prstClr val="black"/>
                </a:solidFill>
                <a:effectLst/>
                <a:uLnTx/>
                <a:uFillTx/>
                <a:ea typeface="Times New Roman" panose="02020603050405020304" pitchFamily="18" charset="0"/>
                <a:cs typeface="Times New Roman" panose="02020603050405020304" pitchFamily="18" charset="0"/>
              </a:rPr>
              <a:t> objectifs universels sont </a:t>
            </a:r>
            <a:r>
              <a:rPr lang="fr-FR" sz="2000" noProof="0" dirty="0">
                <a:solidFill>
                  <a:srgbClr val="000000"/>
                </a:solidFill>
                <a:ea typeface="Times New Roman" panose="02020603050405020304" pitchFamily="18" charset="0"/>
              </a:rPr>
              <a:t>l</a:t>
            </a:r>
            <a:r>
              <a:rPr lang="fr-FR" sz="2000" dirty="0">
                <a:solidFill>
                  <a:srgbClr val="000000"/>
                </a:solidFill>
                <a:ea typeface="Times New Roman" panose="02020603050405020304" pitchFamily="18" charset="0"/>
              </a:rPr>
              <a:t>a baisse du Contenu Carbone des Produits et la hausse du Rendement Carbone des Financements, appelés </a:t>
            </a:r>
            <a:r>
              <a:rPr lang="fr-FR" sz="2000" kern="0" dirty="0">
                <a:solidFill>
                  <a:prstClr val="black"/>
                </a:solidFill>
                <a:ea typeface="Times New Roman" panose="02020603050405020304" pitchFamily="18" charset="0"/>
                <a:cs typeface="Times New Roman" panose="02020603050405020304" pitchFamily="18" charset="0"/>
              </a:rPr>
              <a:t>à faire l’objet d’une concurrence également universelle</a:t>
            </a:r>
            <a:endParaRPr lang="fr-FR" sz="2000" dirty="0">
              <a:solidFill>
                <a:srgbClr val="000000"/>
              </a:solidFill>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fr-FR" sz="800" b="0" i="0" u="none" strike="noStrike" kern="0" cap="none" spc="0" normalizeH="0" baseline="0" noProof="0" dirty="0">
              <a:ln>
                <a:noFill/>
              </a:ln>
              <a:solidFill>
                <a:prstClr val="black"/>
              </a:solidFill>
              <a:effectLst/>
              <a:uLnTx/>
              <a:uFillTx/>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r>
              <a:rPr lang="fr-FR" sz="2000" kern="0" dirty="0">
                <a:solidFill>
                  <a:prstClr val="black"/>
                </a:solidFill>
                <a:ea typeface="Times New Roman" panose="02020603050405020304" pitchFamily="18" charset="0"/>
                <a:cs typeface="Times New Roman" panose="02020603050405020304" pitchFamily="18" charset="0"/>
              </a:rPr>
              <a:t>-La microéconomie carbone en tire deux indicateurs universels de sa production, que t</a:t>
            </a:r>
            <a:r>
              <a:rPr lang="fr-FR" sz="2000" dirty="0">
                <a:solidFill>
                  <a:prstClr val="black"/>
                </a:solidFill>
              </a:rPr>
              <a:t>out producteur a intérêt à calculer (chapitre 5) et à piloter (ce chapitre 4)</a:t>
            </a:r>
          </a:p>
          <a:p>
            <a:pPr marL="800100" lvl="1" indent="-342900">
              <a:buFont typeface="Wingdings" panose="05000000000000000000" pitchFamily="2" charset="2"/>
              <a:buChar char="ü"/>
              <a:defRPr/>
            </a:pPr>
            <a:r>
              <a:rPr lang="fr-FR" sz="2000" b="1" dirty="0">
                <a:solidFill>
                  <a:prstClr val="black"/>
                </a:solidFill>
              </a:rPr>
              <a:t>Son (ou ses) Facteur(s) d’Emission</a:t>
            </a:r>
            <a:r>
              <a:rPr lang="fr-FR" sz="2000" dirty="0">
                <a:solidFill>
                  <a:prstClr val="black"/>
                </a:solidFill>
              </a:rPr>
              <a:t> qui commande(nt) la compétitivité commerciale du Contenu Carbone de ses offres  </a:t>
            </a:r>
          </a:p>
          <a:p>
            <a:pPr marL="800100" lvl="1" indent="-342900">
              <a:buFont typeface="Wingdings" panose="05000000000000000000" pitchFamily="2" charset="2"/>
              <a:buChar char="ü"/>
              <a:defRPr/>
            </a:pPr>
            <a:r>
              <a:rPr lang="fr-FR" sz="2000" b="1" dirty="0">
                <a:solidFill>
                  <a:prstClr val="black"/>
                </a:solidFill>
              </a:rPr>
              <a:t>Son Rendement Carbone</a:t>
            </a:r>
            <a:r>
              <a:rPr lang="fr-FR" sz="2000" dirty="0">
                <a:solidFill>
                  <a:prstClr val="black"/>
                </a:solidFill>
              </a:rPr>
              <a:t> qui commande la compétitivité des financements qu’elle sollicite</a:t>
            </a:r>
          </a:p>
        </p:txBody>
      </p:sp>
    </p:spTree>
    <p:extLst>
      <p:ext uri="{BB962C8B-B14F-4D97-AF65-F5344CB8AC3E}">
        <p14:creationId xmlns:p14="http://schemas.microsoft.com/office/powerpoint/2010/main" val="2813082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9A668A6-4148-A4F6-5C3D-84AA812FE5C8}"/>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CAF03332-3027-F62B-FE30-A410EE4E7B2A}"/>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5" name="Image 4" descr="Une image contenant Graphique, logo, clipart, graphisme&#10;&#10;Le contenu généré par l’IA peut être incorrect.">
            <a:extLst>
              <a:ext uri="{FF2B5EF4-FFF2-40B4-BE49-F238E27FC236}">
                <a16:creationId xmlns:a16="http://schemas.microsoft.com/office/drawing/2014/main" id="{1A921AD0-0510-2CAA-8E8D-F84D05C6E2A0}"/>
              </a:ext>
            </a:extLst>
          </p:cNvPr>
          <p:cNvPicPr>
            <a:picLocks noChangeAspect="1"/>
          </p:cNvPicPr>
          <p:nvPr/>
        </p:nvPicPr>
        <p:blipFill>
          <a:blip r:embed="rId3"/>
          <a:stretch>
            <a:fillRect/>
          </a:stretch>
        </p:blipFill>
        <p:spPr>
          <a:xfrm>
            <a:off x="279858" y="5459668"/>
            <a:ext cx="1926359" cy="1110998"/>
          </a:xfrm>
          <a:prstGeom prst="rect">
            <a:avLst/>
          </a:prstGeom>
        </p:spPr>
      </p:pic>
      <p:sp>
        <p:nvSpPr>
          <p:cNvPr id="2" name="ZoneTexte 1">
            <a:extLst>
              <a:ext uri="{FF2B5EF4-FFF2-40B4-BE49-F238E27FC236}">
                <a16:creationId xmlns:a16="http://schemas.microsoft.com/office/drawing/2014/main" id="{282B1516-E7D0-FD55-FF2F-334A42558684}"/>
              </a:ext>
            </a:extLst>
          </p:cNvPr>
          <p:cNvSpPr txBox="1"/>
          <p:nvPr/>
        </p:nvSpPr>
        <p:spPr>
          <a:xfrm>
            <a:off x="567547" y="337385"/>
            <a:ext cx="1046648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b="1" dirty="0">
                <a:solidFill>
                  <a:prstClr val="black"/>
                </a:solidFill>
                <a:latin typeface="Calibri" panose="020F0502020204030204"/>
              </a:rPr>
              <a:t>4.1 Le pilotage du Facteur d’émission par le producteur</a:t>
            </a:r>
            <a:endPar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ZoneTexte 5">
            <a:extLst>
              <a:ext uri="{FF2B5EF4-FFF2-40B4-BE49-F238E27FC236}">
                <a16:creationId xmlns:a16="http://schemas.microsoft.com/office/drawing/2014/main" id="{47852F05-B220-0C38-BF35-8E158D2ED93D}"/>
              </a:ext>
            </a:extLst>
          </p:cNvPr>
          <p:cNvSpPr txBox="1"/>
          <p:nvPr/>
        </p:nvSpPr>
        <p:spPr>
          <a:xfrm>
            <a:off x="567547" y="946195"/>
            <a:ext cx="10466481" cy="236988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Calibri" panose="020F0502020204030204"/>
              </a:rPr>
              <a:t>Pourquoi baisser </a:t>
            </a:r>
            <a:r>
              <a:rPr lang="fr-FR" sz="2000" b="1" dirty="0">
                <a:solidFill>
                  <a:prstClr val="black"/>
                </a:solidFill>
                <a:latin typeface="Calibri" panose="020F0502020204030204"/>
              </a:rPr>
              <a:t>m</a:t>
            </a:r>
            <a:r>
              <a:rPr kumimoji="0" lang="fr-FR" sz="2000" b="1" i="0" u="none" strike="noStrike" kern="1200" cap="none" spc="0" normalizeH="0" baseline="0" noProof="0" dirty="0">
                <a:ln>
                  <a:noFill/>
                </a:ln>
                <a:solidFill>
                  <a:prstClr val="black"/>
                </a:solidFill>
                <a:effectLst/>
                <a:uLnTx/>
                <a:uFillTx/>
                <a:latin typeface="Calibri" panose="020F0502020204030204"/>
              </a:rPr>
              <a:t>on Facteur d’Emission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prstClr val="black"/>
                </a:solidFill>
                <a:latin typeface="Calibri" panose="020F0502020204030204"/>
              </a:rPr>
              <a:t>Parce que mes clients </a:t>
            </a:r>
            <a:r>
              <a:rPr lang="fr-FR" sz="2000" u="sng" dirty="0">
                <a:solidFill>
                  <a:prstClr val="black"/>
                </a:solidFill>
                <a:latin typeface="Calibri" panose="020F0502020204030204"/>
              </a:rPr>
              <a:t>ou</a:t>
            </a:r>
            <a:r>
              <a:rPr lang="fr-FR" sz="2000" dirty="0">
                <a:solidFill>
                  <a:prstClr val="black"/>
                </a:solidFill>
                <a:latin typeface="Calibri" panose="020F0502020204030204"/>
              </a:rPr>
              <a:t> les pouvoirs publics y sont </a:t>
            </a:r>
            <a:r>
              <a:rPr lang="fr-FR" sz="2000" u="sng" dirty="0">
                <a:solidFill>
                  <a:prstClr val="black"/>
                </a:solidFill>
                <a:latin typeface="Calibri" panose="020F0502020204030204"/>
              </a:rPr>
              <a:t>ou</a:t>
            </a:r>
            <a:r>
              <a:rPr lang="fr-FR" sz="2000" dirty="0">
                <a:solidFill>
                  <a:prstClr val="black"/>
                </a:solidFill>
                <a:latin typeface="Calibri" panose="020F0502020204030204"/>
              </a:rPr>
              <a:t> y seront sensibles</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dirty="0">
                <a:solidFill>
                  <a:prstClr val="black"/>
                </a:solidFill>
                <a:latin typeface="Calibri" panose="020F0502020204030204"/>
              </a:rPr>
              <a:t>(risque/opportunité commerciale et réglementaire)  </a:t>
            </a:r>
            <a:endPar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prstClr val="black"/>
                </a:solidFill>
                <a:latin typeface="Calibri" panose="020F0502020204030204"/>
              </a:rPr>
              <a:t>Le Facteur d’émission est un élément de compétitivité de mon offre face à la concurrence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lang="fr-FR" sz="2000" dirty="0">
              <a:solidFill>
                <a:prstClr val="black"/>
              </a:solidFill>
              <a:latin typeface="Calibri" panose="020F0502020204030204"/>
            </a:endParaRPr>
          </a:p>
          <a:p>
            <a:r>
              <a:rPr lang="fr-FR" sz="2000" dirty="0">
                <a:solidFill>
                  <a:prstClr val="black"/>
                </a:solidFill>
              </a:rPr>
              <a:t>On peut faire le parallèle avec la gestion de la qualité de l’offre </a:t>
            </a:r>
          </a:p>
          <a:p>
            <a:r>
              <a:rPr lang="fr-FR" sz="2000" dirty="0">
                <a:solidFill>
                  <a:prstClr val="black"/>
                </a:solidFill>
              </a:rPr>
              <a:t>Le Facteur d’émission est une qualité universelle, d’importance croissante ET QUANTIFIABLE</a:t>
            </a:r>
          </a:p>
        </p:txBody>
      </p:sp>
    </p:spTree>
    <p:extLst>
      <p:ext uri="{BB962C8B-B14F-4D97-AF65-F5344CB8AC3E}">
        <p14:creationId xmlns:p14="http://schemas.microsoft.com/office/powerpoint/2010/main" val="1291441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A8CB98A-AD4A-19FF-68DC-75567F063B52}"/>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03742C9D-9324-108C-9BFE-5F1DFEB29AB1}"/>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5" name="Image 4" descr="Une image contenant Graphique, logo, clipart, graphisme&#10;&#10;Le contenu généré par l’IA peut être incorrect.">
            <a:extLst>
              <a:ext uri="{FF2B5EF4-FFF2-40B4-BE49-F238E27FC236}">
                <a16:creationId xmlns:a16="http://schemas.microsoft.com/office/drawing/2014/main" id="{7BC23B7D-3698-DFFF-19BA-25FD5590FEB5}"/>
              </a:ext>
            </a:extLst>
          </p:cNvPr>
          <p:cNvPicPr>
            <a:picLocks noChangeAspect="1"/>
          </p:cNvPicPr>
          <p:nvPr/>
        </p:nvPicPr>
        <p:blipFill>
          <a:blip r:embed="rId3"/>
          <a:stretch>
            <a:fillRect/>
          </a:stretch>
        </p:blipFill>
        <p:spPr>
          <a:xfrm>
            <a:off x="279858" y="5459668"/>
            <a:ext cx="1926359" cy="1110998"/>
          </a:xfrm>
          <a:prstGeom prst="rect">
            <a:avLst/>
          </a:prstGeom>
        </p:spPr>
      </p:pic>
      <p:sp>
        <p:nvSpPr>
          <p:cNvPr id="6" name="ZoneTexte 5">
            <a:extLst>
              <a:ext uri="{FF2B5EF4-FFF2-40B4-BE49-F238E27FC236}">
                <a16:creationId xmlns:a16="http://schemas.microsoft.com/office/drawing/2014/main" id="{EACEA44F-11CF-944C-52F1-22F4258A63D5}"/>
              </a:ext>
            </a:extLst>
          </p:cNvPr>
          <p:cNvSpPr txBox="1"/>
          <p:nvPr/>
        </p:nvSpPr>
        <p:spPr>
          <a:xfrm>
            <a:off x="609954" y="203094"/>
            <a:ext cx="10466481" cy="280076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Calibri" panose="020F0502020204030204"/>
                <a:ea typeface="+mn-ea"/>
                <a:cs typeface="+mn-cs"/>
              </a:rPr>
              <a:t>Jusqu’où réduire mon Facteur d’Emission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Une entreprise investit dans la qualité pour deux raisons</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A court terme, je vends plus ou plus cher</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A long terme, la même chose + je risque d’être ‘hors marché’ (</a:t>
            </a:r>
            <a:r>
              <a:rPr kumimoji="0" lang="fr-FR" sz="20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un actif échoué</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L’arbitrage Qualité – Prix est bien connu des entreprises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‘Sur’ et ‘sous’ qualité : le gain sur la quantité vendue ou le prix doit compenser d’éventuels surcoûts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Calibri" panose="020F0502020204030204"/>
                <a:ea typeface="+mn-ea"/>
                <a:cs typeface="+mn-cs"/>
              </a:rPr>
              <a:t>Comment valoriser la Transmission du Contenu Carbone du Produit au client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ZoneTexte 1">
            <a:extLst>
              <a:ext uri="{FF2B5EF4-FFF2-40B4-BE49-F238E27FC236}">
                <a16:creationId xmlns:a16="http://schemas.microsoft.com/office/drawing/2014/main" id="{4B2AEC27-53AF-0C7A-48CB-5E3EA09AFD9A}"/>
              </a:ext>
            </a:extLst>
          </p:cNvPr>
          <p:cNvSpPr txBox="1"/>
          <p:nvPr/>
        </p:nvSpPr>
        <p:spPr>
          <a:xfrm>
            <a:off x="1413153" y="2767005"/>
            <a:ext cx="7559445" cy="1477328"/>
          </a:xfrm>
          <a:prstGeom prst="rect">
            <a:avLst/>
          </a:prstGeom>
          <a:solidFill>
            <a:schemeClr val="bg1"/>
          </a:solidFill>
          <a:ln w="190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Prix HT							 216,00 €</a:t>
            </a:r>
            <a:endPar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Prélèvement sécurisé par CB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Solde exigible 						  0,00€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a:t>
            </a:r>
            <a:r>
              <a:rPr kumimoji="0" lang="fr-FR"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Contenu carbone du service*		3,366 kg </a:t>
            </a:r>
            <a:r>
              <a:rPr kumimoji="0" lang="fr-FR" sz="18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éq</a:t>
            </a:r>
            <a:r>
              <a:rPr kumimoji="0" lang="fr-FR"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a:t>
            </a:r>
            <a:r>
              <a:rPr kumimoji="0" lang="fr-FR" sz="1800" b="1" i="0" u="none" strike="noStrike" kern="1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Arial" panose="020B0604020202020204" pitchFamily="34" charset="0"/>
              </a:rPr>
              <a:t>CO</a:t>
            </a:r>
            <a:r>
              <a:rPr kumimoji="0" lang="fr-FR" sz="1800" b="1" i="0" u="none" strike="noStrike" kern="100" cap="none" spc="0" normalizeH="0" baseline="-25000" noProof="0" dirty="0">
                <a:ln>
                  <a:noFill/>
                </a:ln>
                <a:solidFill>
                  <a:prstClr val="black"/>
                </a:solidFill>
                <a:effectLst/>
                <a:uLnTx/>
                <a:uFillTx/>
                <a:latin typeface="Calibri" panose="020F0502020204030204" pitchFamily="34" charset="0"/>
                <a:ea typeface="Aptos" panose="020B0004020202020204" pitchFamily="34" charset="0"/>
                <a:cs typeface="Arial" panose="020B0604020202020204" pitchFamily="34" charset="0"/>
              </a:rPr>
              <a:t>2</a:t>
            </a:r>
            <a:endParaRPr kumimoji="0" lang="fr-FR" sz="1800" b="1"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Arial" panose="020B0604020202020204" pitchFamily="34" charset="0"/>
            </a:endParaRPr>
          </a:p>
        </p:txBody>
      </p:sp>
      <p:sp>
        <p:nvSpPr>
          <p:cNvPr id="3" name="ZoneTexte 2">
            <a:extLst>
              <a:ext uri="{FF2B5EF4-FFF2-40B4-BE49-F238E27FC236}">
                <a16:creationId xmlns:a16="http://schemas.microsoft.com/office/drawing/2014/main" id="{4480C428-9E6B-095D-49EC-93697E1AA80A}"/>
              </a:ext>
            </a:extLst>
          </p:cNvPr>
          <p:cNvSpPr txBox="1"/>
          <p:nvPr/>
        </p:nvSpPr>
        <p:spPr>
          <a:xfrm>
            <a:off x="838195" y="4243143"/>
            <a:ext cx="10515610" cy="1169551"/>
          </a:xfrm>
          <a:prstGeom prst="rect">
            <a:avLst/>
          </a:prstGeom>
          <a:noFill/>
          <a:ln w="19050">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a:ln>
                  <a:noFill/>
                </a:ln>
                <a:solidFill>
                  <a:srgbClr val="0070C0"/>
                </a:solidFill>
                <a:effectLst/>
                <a:uLnTx/>
                <a:uFillTx/>
                <a:latin typeface="Calibri" panose="020F0502020204030204" pitchFamily="34" charset="0"/>
                <a:ea typeface="Calibri" panose="020F0502020204030204" pitchFamily="34" charset="0"/>
                <a:cs typeface="Arial" panose="020B0604020202020204" pitchFamily="34" charset="0"/>
              </a:rPr>
              <a:t>Le contenu carbone du produit ou service </a:t>
            </a:r>
            <a:r>
              <a:rPr kumimoji="0" lang="fr-FR" sz="1400" b="0" i="0" u="none" strike="noStrike" kern="1200" cap="none" spc="0" normalizeH="0" baseline="0" noProof="0">
                <a:ln>
                  <a:noFill/>
                </a:ln>
                <a:solidFill>
                  <a:srgbClr val="0070C0"/>
                </a:solidFill>
                <a:effectLst/>
                <a:uLnTx/>
                <a:uFillTx/>
                <a:latin typeface="Calibri" panose="020F0502020204030204" pitchFamily="34" charset="0"/>
                <a:ea typeface="Calibri" panose="020F0502020204030204" pitchFamily="34" charset="0"/>
                <a:cs typeface="Arial" panose="020B0604020202020204" pitchFamily="34" charset="0"/>
              </a:rPr>
              <a:t>est le total des émissions de gaz à effet de serre nécessaires à sa production, selon une mesure rigoureuse et comparable.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srgbClr val="0070C0"/>
                </a:solidFill>
                <a:effectLst/>
                <a:uLnTx/>
                <a:uFillTx/>
                <a:latin typeface="Calibri" panose="020F0502020204030204" pitchFamily="34" charset="0"/>
                <a:ea typeface="Calibri" panose="020F0502020204030204" pitchFamily="34" charset="0"/>
                <a:cs typeface="Arial" panose="020B0604020202020204" pitchFamily="34" charset="0"/>
              </a:rPr>
              <a:t>Nous participons à l’initiative internationale </a:t>
            </a:r>
            <a:r>
              <a:rPr kumimoji="0" lang="fr-FR" sz="1400" b="0" i="0" u="none" strike="noStrike" kern="1200" cap="none" spc="0" normalizeH="0" baseline="0" noProof="0">
                <a:ln>
                  <a:noFill/>
                </a:ln>
                <a:solidFill>
                  <a:srgbClr val="0070C0"/>
                </a:solidFill>
                <a:effectLst/>
                <a:uLnTx/>
                <a:uFillTx/>
                <a:latin typeface="Calibri" panose="020F0502020204030204" pitchFamily="34" charset="0"/>
                <a:ea typeface="Calibri" panose="020F0502020204030204" pitchFamily="34" charset="0"/>
                <a:cs typeface="Arial" panose="020B0604020202020204" pitchFamily="34" charset="0"/>
                <a:hlinkClick r:id="rId4"/>
              </a:rPr>
              <a:t>label Transmission</a:t>
            </a:r>
            <a:r>
              <a:rPr kumimoji="0" lang="fr-FR" sz="1400" b="0" i="0" u="none" strike="noStrike" kern="1200" cap="none" spc="0" normalizeH="0" baseline="0" noProof="0">
                <a:ln>
                  <a:noFill/>
                </a:ln>
                <a:solidFill>
                  <a:srgbClr val="0070C0"/>
                </a:solidFill>
                <a:effectLst/>
                <a:uLnTx/>
                <a:uFillTx/>
                <a:latin typeface="Calibri" panose="020F0502020204030204" pitchFamily="34" charset="0"/>
                <a:ea typeface="Calibri" panose="020F0502020204030204" pitchFamily="34" charset="0"/>
                <a:cs typeface="Arial" panose="020B0604020202020204" pitchFamily="34" charset="0"/>
              </a:rPr>
              <a:t> autour d’</a:t>
            </a:r>
            <a:r>
              <a:rPr kumimoji="0" lang="fr-FR" sz="1400" b="1" i="0" u="none" strike="noStrike" kern="1200" cap="none" spc="0" normalizeH="0" baseline="0" noProof="0">
                <a:ln>
                  <a:noFill/>
                </a:ln>
                <a:solidFill>
                  <a:srgbClr val="0070C0"/>
                </a:solidFill>
                <a:effectLst/>
                <a:uLnTx/>
                <a:uFillTx/>
                <a:latin typeface="Calibri" panose="020F0502020204030204" pitchFamily="34" charset="0"/>
                <a:ea typeface="Calibri" panose="020F0502020204030204" pitchFamily="34" charset="0"/>
                <a:cs typeface="Arial" panose="020B0604020202020204" pitchFamily="34" charset="0"/>
              </a:rPr>
              <a:t>une bonne pratique : la transmission à son client du contenu carbone de ce qu’il achète</a:t>
            </a:r>
            <a:r>
              <a:rPr kumimoji="0" lang="fr-FR" sz="1400" b="0" i="0" u="none" strike="noStrike" kern="1200" cap="none" spc="0" normalizeH="0" baseline="0" noProof="0">
                <a:ln>
                  <a:noFill/>
                </a:ln>
                <a:solidFill>
                  <a:srgbClr val="0070C0"/>
                </a:solidFill>
                <a:effectLst/>
                <a:uLnTx/>
                <a:uFillTx/>
                <a:latin typeface="Calibri" panose="020F0502020204030204" pitchFamily="34" charset="0"/>
                <a:ea typeface="Calibri" panose="020F0502020204030204" pitchFamily="34" charset="0"/>
                <a:cs typeface="Arial" panose="020B0604020202020204" pitchFamily="34" charset="0"/>
              </a:rPr>
              <a:t>, pour l’aider à piloter sa propre émission. En rendant carbone-efficaces les organisations qui participent, elle réduit le coût de leur transition et de LA transition. Vous pouvez participer aussi.</a:t>
            </a:r>
            <a:endParaRPr kumimoji="0" lang="fr-FR" sz="14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76086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370349A-D742-4CD0-0A23-D07EA5958A46}"/>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524ED5BE-4C0B-DD41-B163-702A9F56614D}"/>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5" name="Image 4" descr="Une image contenant Graphique, logo, clipart, graphisme&#10;&#10;Le contenu généré par l’IA peut être incorrect.">
            <a:extLst>
              <a:ext uri="{FF2B5EF4-FFF2-40B4-BE49-F238E27FC236}">
                <a16:creationId xmlns:a16="http://schemas.microsoft.com/office/drawing/2014/main" id="{818BF880-65F4-C487-FD44-ED92FCCB1C44}"/>
              </a:ext>
            </a:extLst>
          </p:cNvPr>
          <p:cNvPicPr>
            <a:picLocks noChangeAspect="1"/>
          </p:cNvPicPr>
          <p:nvPr/>
        </p:nvPicPr>
        <p:blipFill>
          <a:blip r:embed="rId3"/>
          <a:stretch>
            <a:fillRect/>
          </a:stretch>
        </p:blipFill>
        <p:spPr>
          <a:xfrm>
            <a:off x="279858" y="5459668"/>
            <a:ext cx="1926359" cy="1110998"/>
          </a:xfrm>
          <a:prstGeom prst="rect">
            <a:avLst/>
          </a:prstGeom>
        </p:spPr>
      </p:pic>
      <p:sp>
        <p:nvSpPr>
          <p:cNvPr id="6" name="ZoneTexte 5">
            <a:extLst>
              <a:ext uri="{FF2B5EF4-FFF2-40B4-BE49-F238E27FC236}">
                <a16:creationId xmlns:a16="http://schemas.microsoft.com/office/drawing/2014/main" id="{3EF22D87-794E-A7F5-F271-FBC9322F540C}"/>
              </a:ext>
            </a:extLst>
          </p:cNvPr>
          <p:cNvSpPr txBox="1"/>
          <p:nvPr/>
        </p:nvSpPr>
        <p:spPr>
          <a:xfrm>
            <a:off x="578057" y="287334"/>
            <a:ext cx="10646991" cy="489364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2000" b="1" dirty="0">
                <a:solidFill>
                  <a:prstClr val="black"/>
                </a:solidFill>
                <a:latin typeface="Calibri" panose="020F0502020204030204"/>
              </a:rPr>
              <a:t>Comment piloter le facteur d’émission ?</a:t>
            </a:r>
            <a:endParaRPr kumimoji="0" lang="fr-FR" sz="2000" b="1" i="0" u="none" strike="noStrike" kern="1200" cap="none" spc="0" normalizeH="0" baseline="0" noProof="0" dirty="0">
              <a:ln>
                <a:noFill/>
              </a:ln>
              <a:solidFill>
                <a:prstClr val="black"/>
              </a:solidFill>
              <a:effectLst/>
              <a:uLnTx/>
              <a:uFillTx/>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La baisse du </a:t>
            </a:r>
            <a:r>
              <a:rPr lang="fr-FR" sz="2000" dirty="0">
                <a:solidFill>
                  <a:prstClr val="black"/>
                </a:solidFill>
                <a:latin typeface="Calibri" panose="020F0502020204030204"/>
              </a:rPr>
              <a:t>C</a:t>
            </a:r>
            <a:r>
              <a:rPr kumimoji="0" lang="fr-FR" sz="2000" b="0" i="0" u="none" strike="noStrike" kern="1200" cap="none" spc="0" normalizeH="0" baseline="0" noProof="0" dirty="0" err="1">
                <a:ln>
                  <a:noFill/>
                </a:ln>
                <a:solidFill>
                  <a:prstClr val="black"/>
                </a:solidFill>
                <a:effectLst/>
                <a:uLnTx/>
                <a:uFillTx/>
                <a:latin typeface="Calibri" panose="020F0502020204030204"/>
                <a:ea typeface="+mn-ea"/>
                <a:cs typeface="+mn-cs"/>
              </a:rPr>
              <a:t>ontenu</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fr-FR" sz="2000" dirty="0">
                <a:solidFill>
                  <a:prstClr val="black"/>
                </a:solidFill>
                <a:latin typeface="Calibri" panose="020F0502020204030204"/>
              </a:rPr>
              <a:t>C</a:t>
            </a:r>
            <a:r>
              <a:rPr kumimoji="0" lang="fr-FR" sz="2000" b="0" i="0" u="none" strike="noStrike" kern="1200" cap="none" spc="0" normalizeH="0" baseline="0" noProof="0" dirty="0" err="1">
                <a:ln>
                  <a:noFill/>
                </a:ln>
                <a:solidFill>
                  <a:prstClr val="black"/>
                </a:solidFill>
                <a:effectLst/>
                <a:uLnTx/>
                <a:uFillTx/>
                <a:latin typeface="Calibri" panose="020F0502020204030204"/>
                <a:ea typeface="+mn-ea"/>
                <a:cs typeface="+mn-cs"/>
              </a:rPr>
              <a:t>arbone</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fr-FR" sz="2000" dirty="0">
                <a:solidFill>
                  <a:prstClr val="black"/>
                </a:solidFill>
                <a:latin typeface="Calibri" panose="020F0502020204030204"/>
              </a:rPr>
              <a:t>P</a:t>
            </a:r>
            <a:r>
              <a:rPr kumimoji="0" lang="fr-FR" sz="2000" b="0" i="0" u="none" strike="noStrike" kern="1200" cap="none" spc="0" normalizeH="0" baseline="0" noProof="0" dirty="0" err="1">
                <a:ln>
                  <a:noFill/>
                </a:ln>
                <a:solidFill>
                  <a:prstClr val="black"/>
                </a:solidFill>
                <a:effectLst/>
                <a:uLnTx/>
                <a:uFillTx/>
                <a:latin typeface="Calibri" panose="020F0502020204030204"/>
                <a:ea typeface="+mn-ea"/>
                <a:cs typeface="+mn-cs"/>
              </a:rPr>
              <a:t>roduit</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 des achats</a:t>
            </a:r>
            <a:r>
              <a:rPr lang="fr-FR" sz="2000" dirty="0">
                <a:solidFill>
                  <a:prstClr val="black"/>
                </a:solidFill>
                <a:latin typeface="Calibri" panose="020F0502020204030204"/>
              </a:rPr>
              <a:t> (</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message aux fournisseurs)</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Les changements de processus de production et</a:t>
            </a:r>
            <a:r>
              <a:rPr kumimoji="0" lang="fr-FR" sz="2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la contribution des investissements à la baisse du facteur d’émission </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La valorisation de sa Qualité </a:t>
            </a:r>
            <a:r>
              <a:rPr lang="fr-FR" sz="2000" dirty="0">
                <a:solidFill>
                  <a:prstClr val="black"/>
                </a:solidFill>
                <a:latin typeface="Calibri" panose="020F0502020204030204"/>
              </a:rPr>
              <a:t>C</a:t>
            </a:r>
            <a:r>
              <a:rPr kumimoji="0" lang="fr-FR" sz="2000" b="0" i="0" u="none" strike="noStrike" kern="1200" cap="none" spc="0" normalizeH="0" baseline="0" noProof="0" dirty="0" err="1">
                <a:ln>
                  <a:noFill/>
                </a:ln>
                <a:solidFill>
                  <a:prstClr val="black"/>
                </a:solidFill>
                <a:effectLst/>
                <a:uLnTx/>
                <a:uFillTx/>
                <a:latin typeface="Calibri" panose="020F0502020204030204"/>
                <a:ea typeface="+mn-ea"/>
                <a:cs typeface="+mn-cs"/>
              </a:rPr>
              <a:t>arbone</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 auprès du client (surtout si lui-même la suit ou risque de la suivre </a:t>
            </a:r>
            <a:r>
              <a:rPr lang="fr-FR" sz="2000" dirty="0">
                <a:solidFill>
                  <a:prstClr val="black"/>
                </a:solidFill>
                <a:latin typeface="Calibri" panose="020F0502020204030204"/>
              </a:rPr>
              <a:t>quantitativement)</a:t>
            </a:r>
          </a:p>
          <a:p>
            <a:endParaRPr lang="fr-FR" sz="800" dirty="0">
              <a:solidFill>
                <a:prstClr val="black"/>
              </a:solidFill>
              <a:latin typeface="Calibri" panose="020F0502020204030204"/>
            </a:endParaRPr>
          </a:p>
          <a:p>
            <a:endParaRPr lang="fr-FR" sz="2000" b="1" dirty="0">
              <a:solidFill>
                <a:prstClr val="black"/>
              </a:solidFill>
              <a:latin typeface="Calibri" panose="020F0502020204030204"/>
            </a:endParaRPr>
          </a:p>
          <a:p>
            <a:r>
              <a:rPr lang="fr-FR" sz="2000" b="1" dirty="0">
                <a:solidFill>
                  <a:prstClr val="black"/>
                </a:solidFill>
                <a:latin typeface="Calibri" panose="020F0502020204030204"/>
              </a:rPr>
              <a:t>Comment suivre la </a:t>
            </a:r>
            <a:r>
              <a:rPr lang="fr-FR" sz="2000" b="1" dirty="0">
                <a:solidFill>
                  <a:prstClr val="black"/>
                </a:solidFill>
                <a:highlight>
                  <a:srgbClr val="FFFF00"/>
                </a:highlight>
                <a:latin typeface="Calibri" panose="020F0502020204030204"/>
              </a:rPr>
              <a:t>Compétitivité Carbone de la Production </a:t>
            </a:r>
          </a:p>
          <a:p>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La Compétitivité</a:t>
            </a:r>
            <a:r>
              <a:rPr kumimoji="0" lang="fr-FR" sz="2000" b="0" i="0" u="none" strike="noStrike" kern="1200" cap="none" spc="0" normalizeH="0" noProof="0" dirty="0">
                <a:ln>
                  <a:noFill/>
                </a:ln>
                <a:solidFill>
                  <a:prstClr val="black"/>
                </a:solidFill>
                <a:effectLst/>
                <a:uLnTx/>
                <a:uFillTx/>
                <a:latin typeface="Calibri" panose="020F0502020204030204"/>
                <a:ea typeface="+mn-ea"/>
                <a:cs typeface="+mn-cs"/>
              </a:rPr>
              <a:t> se mesure p</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ar rapport à une référence : le Facteur d’Emission de la moyenne des producteurs répondant au même </a:t>
            </a:r>
            <a:r>
              <a:rPr lang="fr-FR" sz="2000" dirty="0">
                <a:solidFill>
                  <a:prstClr val="black"/>
                </a:solidFill>
              </a:rPr>
              <a:t>besoin :</a:t>
            </a:r>
          </a:p>
          <a:p>
            <a:endParaRPr lang="fr-FR" sz="800" b="1" dirty="0">
              <a:solidFill>
                <a:prstClr val="black"/>
              </a:solidFill>
              <a:latin typeface="Calibri" panose="020F0502020204030204"/>
            </a:endParaRPr>
          </a:p>
          <a:p>
            <a:r>
              <a:rPr lang="fr-FR" sz="2000" b="1" dirty="0">
                <a:solidFill>
                  <a:prstClr val="black"/>
                </a:solidFill>
                <a:latin typeface="Calibri" panose="020F0502020204030204"/>
              </a:rPr>
              <a:t>Compétitivité Carbone de la Production </a:t>
            </a:r>
            <a:r>
              <a:rPr lang="fr-FR" sz="2000" dirty="0">
                <a:solidFill>
                  <a:prstClr val="black"/>
                </a:solidFill>
                <a:latin typeface="Calibri" panose="020F0502020204030204"/>
              </a:rPr>
              <a:t>= </a:t>
            </a:r>
            <a:r>
              <a:rPr lang="fr-FR" sz="2000" dirty="0">
                <a:solidFill>
                  <a:prstClr val="black"/>
                </a:solidFill>
              </a:rPr>
              <a:t>Quantité vendue x (FE de référence – FE du producteur)</a:t>
            </a:r>
          </a:p>
          <a:p>
            <a:pPr>
              <a:defRPr/>
            </a:pPr>
            <a:r>
              <a:rPr lang="fr-FR" sz="2000" dirty="0">
                <a:solidFill>
                  <a:prstClr val="black"/>
                </a:solidFill>
              </a:rPr>
              <a:t>La référence de la moyenne de la branche concernée est toujours disponible dans les Comptes nationaux carbone INSEE</a:t>
            </a:r>
          </a:p>
          <a:p>
            <a:pPr>
              <a:defRPr/>
            </a:pPr>
            <a:endPar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648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C16F7C8-4A9F-5D5B-1EA0-9F2014535371}"/>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DAE80EC8-DC42-45D8-3AA6-E60B12AF2586}"/>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Image 2" descr="Une image contenant texte, Graphique, graphisme, clipart&#10;&#10;Le contenu généré par l’IA peut être incorrect.">
            <a:extLst>
              <a:ext uri="{FF2B5EF4-FFF2-40B4-BE49-F238E27FC236}">
                <a16:creationId xmlns:a16="http://schemas.microsoft.com/office/drawing/2014/main" id="{B02D997E-1F2F-389E-DEA7-37B271330254}"/>
              </a:ext>
            </a:extLst>
          </p:cNvPr>
          <p:cNvPicPr>
            <a:picLocks noChangeAspect="1"/>
          </p:cNvPicPr>
          <p:nvPr/>
        </p:nvPicPr>
        <p:blipFill>
          <a:blip r:embed="rId3"/>
          <a:stretch>
            <a:fillRect/>
          </a:stretch>
        </p:blipFill>
        <p:spPr>
          <a:xfrm>
            <a:off x="527869" y="5696607"/>
            <a:ext cx="1892276" cy="759727"/>
          </a:xfrm>
          <a:prstGeom prst="rect">
            <a:avLst/>
          </a:prstGeom>
        </p:spPr>
      </p:pic>
      <p:sp>
        <p:nvSpPr>
          <p:cNvPr id="2" name="ZoneTexte 1">
            <a:extLst>
              <a:ext uri="{FF2B5EF4-FFF2-40B4-BE49-F238E27FC236}">
                <a16:creationId xmlns:a16="http://schemas.microsoft.com/office/drawing/2014/main" id="{6A8A8150-1246-635A-E899-FD02229A1DD1}"/>
              </a:ext>
            </a:extLst>
          </p:cNvPr>
          <p:cNvSpPr txBox="1"/>
          <p:nvPr/>
        </p:nvSpPr>
        <p:spPr>
          <a:xfrm>
            <a:off x="527869" y="401666"/>
            <a:ext cx="11030623" cy="495200"/>
          </a:xfrm>
          <a:prstGeom prst="rect">
            <a:avLst/>
          </a:prstGeom>
          <a:solidFill>
            <a:schemeClr val="bg1"/>
          </a:solidFill>
          <a:ln w="76200">
            <a:noFill/>
          </a:ln>
        </p:spPr>
        <p:txBody>
          <a:bodyPr wrap="square" rtlCol="0">
            <a:sp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fr-FR" sz="2400" b="1"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4.2 Le pilotage du rendement carbone</a:t>
            </a:r>
            <a:endParaRPr kumimoji="0" lang="fr-FR" sz="24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
        <p:nvSpPr>
          <p:cNvPr id="7" name="ZoneTexte 6">
            <a:extLst>
              <a:ext uri="{FF2B5EF4-FFF2-40B4-BE49-F238E27FC236}">
                <a16:creationId xmlns:a16="http://schemas.microsoft.com/office/drawing/2014/main" id="{57313943-9C9C-A61E-C62F-D9E039EAF9D7}"/>
              </a:ext>
            </a:extLst>
          </p:cNvPr>
          <p:cNvSpPr txBox="1"/>
          <p:nvPr/>
        </p:nvSpPr>
        <p:spPr>
          <a:xfrm>
            <a:off x="527869" y="1021156"/>
            <a:ext cx="10944292" cy="349839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fr-FR" sz="2000" i="0" u="none" strike="noStrike" kern="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Times New Roman" panose="02020603050405020304" pitchFamily="18" charset="0"/>
              </a:rPr>
              <a:t>L’Economie Carbone définit le </a:t>
            </a:r>
            <a:r>
              <a:rPr lang="fr-FR" sz="2000" dirty="0">
                <a:solidFill>
                  <a:srgbClr val="000000"/>
                </a:solidFill>
                <a:latin typeface="Calibri" panose="020F0502020204030204" pitchFamily="34" charset="0"/>
                <a:ea typeface="Times New Roman" panose="02020603050405020304" pitchFamily="18" charset="0"/>
              </a:rPr>
              <a:t>Gain (ou perte) Carbone comme la contribution positive (ou négative) d’une activité à la réduction du flux d’émission de GES vers l’atmosphère, calculée d’une année à l’autre (chapitre 2). </a:t>
            </a:r>
          </a:p>
          <a:p>
            <a:pPr marL="0" marR="0" lvl="0" indent="0" algn="l" defTabSz="914400" rtl="0" eaLnBrk="1" fontAlgn="auto" latinLnBrk="0" hangingPunct="1">
              <a:lnSpc>
                <a:spcPct val="100000"/>
              </a:lnSpc>
              <a:spcBef>
                <a:spcPts val="0"/>
              </a:spcBef>
              <a:spcAft>
                <a:spcPts val="800"/>
              </a:spcAft>
              <a:buClrTx/>
              <a:buSzTx/>
              <a:buFontTx/>
              <a:buNone/>
              <a:tabLst/>
              <a:defRPr/>
            </a:pPr>
            <a:r>
              <a:rPr lang="fr-FR" sz="2000" b="1" dirty="0">
                <a:solidFill>
                  <a:srgbClr val="000000"/>
                </a:solidFill>
                <a:latin typeface="Calibri" panose="020F0502020204030204" pitchFamily="34" charset="0"/>
                <a:ea typeface="Times New Roman" panose="02020603050405020304" pitchFamily="18" charset="0"/>
              </a:rPr>
              <a:t>Le Gain (ou la Perte) Carbone d’une production</a:t>
            </a:r>
            <a:r>
              <a:rPr lang="fr-FR" sz="2000" dirty="0">
                <a:solidFill>
                  <a:srgbClr val="000000"/>
                </a:solidFill>
                <a:latin typeface="Calibri" panose="020F0502020204030204" pitchFamily="34" charset="0"/>
                <a:ea typeface="Times New Roman" panose="02020603050405020304" pitchFamily="18" charset="0"/>
              </a:rPr>
              <a:t> est l’impact de la baisse (ou hausse) de son Facteur d’Emission d’une année à l’autre. Il est égal à la variation de sa compétitivité carbone.</a:t>
            </a:r>
            <a:endParaRPr lang="fr-FR" sz="2000" kern="0" dirty="0">
              <a:solidFill>
                <a:prstClr val="black"/>
              </a:solidFill>
              <a:latin typeface="Calibri" panose="020F0502020204030204" pitchFamily="34" charset="0"/>
              <a:ea typeface="Aptos" panose="020B0004020202020204" pitchFamily="34" charset="0"/>
              <a:cs typeface="Times New Roman" panose="02020603050405020304" pitchFamily="18" charset="0"/>
            </a:endParaRPr>
          </a:p>
          <a:p>
            <a:pPr marL="800100" lvl="1" indent="-342900">
              <a:spcAft>
                <a:spcPts val="800"/>
              </a:spcAft>
              <a:buFont typeface="Wingdings" panose="05000000000000000000" pitchFamily="2" charset="2"/>
              <a:buChar char="ü"/>
              <a:defRPr/>
            </a:pPr>
            <a:r>
              <a:rPr lang="fr-FR" sz="2000" kern="0"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Il est positif si le producteur réduit son Facteur d’Emission et/ou augmente les quantités vendues dans un domaine où il a un Facteur d’Emission compétitif</a:t>
            </a:r>
            <a:endParaRPr lang="fr-FR" sz="2000" kern="100" dirty="0">
              <a:solidFill>
                <a:prstClr val="black"/>
              </a:solidFill>
              <a:latin typeface="Aptos" panose="020B0004020202020204" pitchFamily="34" charset="0"/>
              <a:ea typeface="Aptos" panose="020B0004020202020204" pitchFamily="34" charset="0"/>
              <a:cs typeface="Times New Roman" panose="02020603050405020304" pitchFamily="18" charset="0"/>
            </a:endParaRPr>
          </a:p>
          <a:p>
            <a:pPr marL="800100" lvl="1" indent="-342900">
              <a:spcAft>
                <a:spcPts val="800"/>
              </a:spcAft>
              <a:buFont typeface="Wingdings" panose="05000000000000000000" pitchFamily="2" charset="2"/>
              <a:buChar char=""/>
              <a:defRPr/>
            </a:pPr>
            <a:r>
              <a:rPr lang="fr-FR" sz="2000" kern="0"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Il se dégrade dans les deux autres cas</a:t>
            </a:r>
          </a:p>
          <a:p>
            <a:pPr lvl="0">
              <a:spcAft>
                <a:spcPts val="800"/>
              </a:spcAft>
              <a:defRPr/>
            </a:pPr>
            <a:endParaRPr lang="fr-FR" sz="800" kern="0" dirty="0">
              <a:solidFill>
                <a:prstClr val="black"/>
              </a:solidFill>
              <a:latin typeface="Calibri" panose="020F050202020403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endParaRPr lang="fr-FR" sz="2000" dirty="0">
              <a:solidFill>
                <a:srgbClr val="000000"/>
              </a:solidFill>
              <a:latin typeface="Calibri" panose="020F0502020204030204" pitchFamily="34" charset="0"/>
              <a:ea typeface="Times New Roman" panose="02020603050405020304" pitchFamily="18" charset="0"/>
            </a:endParaRPr>
          </a:p>
        </p:txBody>
      </p:sp>
    </p:spTree>
    <p:extLst>
      <p:ext uri="{BB962C8B-B14F-4D97-AF65-F5344CB8AC3E}">
        <p14:creationId xmlns:p14="http://schemas.microsoft.com/office/powerpoint/2010/main" val="1345011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442B39F-AFB3-AF2C-5B50-C8006564CA5C}"/>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835E7F9C-4AB3-75B2-8936-2674B0090529}"/>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Image 2" descr="Une image contenant texte, Graphique, graphisme, clipart&#10;&#10;Le contenu généré par l’IA peut être incorrect.">
            <a:extLst>
              <a:ext uri="{FF2B5EF4-FFF2-40B4-BE49-F238E27FC236}">
                <a16:creationId xmlns:a16="http://schemas.microsoft.com/office/drawing/2014/main" id="{B38AF46B-FF45-A833-4A34-88ED56988E84}"/>
              </a:ext>
            </a:extLst>
          </p:cNvPr>
          <p:cNvPicPr>
            <a:picLocks noChangeAspect="1"/>
          </p:cNvPicPr>
          <p:nvPr/>
        </p:nvPicPr>
        <p:blipFill>
          <a:blip r:embed="rId3"/>
          <a:stretch>
            <a:fillRect/>
          </a:stretch>
        </p:blipFill>
        <p:spPr>
          <a:xfrm>
            <a:off x="527869" y="5696607"/>
            <a:ext cx="1892276" cy="759727"/>
          </a:xfrm>
          <a:prstGeom prst="rect">
            <a:avLst/>
          </a:prstGeom>
        </p:spPr>
      </p:pic>
      <p:sp>
        <p:nvSpPr>
          <p:cNvPr id="7" name="ZoneTexte 6">
            <a:extLst>
              <a:ext uri="{FF2B5EF4-FFF2-40B4-BE49-F238E27FC236}">
                <a16:creationId xmlns:a16="http://schemas.microsoft.com/office/drawing/2014/main" id="{3EE24C88-9099-618B-9D43-A384242EAA98}"/>
              </a:ext>
            </a:extLst>
          </p:cNvPr>
          <p:cNvSpPr txBox="1"/>
          <p:nvPr/>
        </p:nvSpPr>
        <p:spPr>
          <a:xfrm>
            <a:off x="527869" y="401666"/>
            <a:ext cx="10944292" cy="460638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fr-FR" sz="2000" b="1"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Le Rendement Carbone d’une production </a:t>
            </a:r>
          </a:p>
          <a:p>
            <a:pPr marL="0" marR="0" lvl="0" indent="0" algn="l" defTabSz="914400" rtl="0" eaLnBrk="1" fontAlgn="auto" latinLnBrk="0" hangingPunct="1">
              <a:lnSpc>
                <a:spcPct val="100000"/>
              </a:lnSpc>
              <a:spcBef>
                <a:spcPts val="0"/>
              </a:spcBef>
              <a:spcAft>
                <a:spcPts val="800"/>
              </a:spcAft>
              <a:buClrTx/>
              <a:buSzTx/>
              <a:buFontTx/>
              <a:buNone/>
              <a:tabLst/>
              <a:defRPr/>
            </a:pPr>
            <a:endParaRPr lang="fr-FR" sz="2000" b="1" kern="0" dirty="0">
              <a:solidFill>
                <a:prstClr val="black"/>
              </a:solidFill>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fr-FR" sz="200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C’</a:t>
            </a:r>
            <a:r>
              <a:rPr kumimoji="0" lang="fr-FR"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est le rapport entre son Gain Carbone </a:t>
            </a:r>
            <a:r>
              <a:rPr lang="fr-FR" sz="2000" kern="0"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et</a:t>
            </a:r>
            <a:r>
              <a:rPr kumimoji="0" lang="fr-FR"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le Contenu Carbone de l’investissement nécessaire </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fr-FR"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(le contenu carbone de ses immobilisations)</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fr-FR"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L’Economie Carbone répercute cette efficacité carbone de la production à ses financiers, qu’ils financent en crédit ou en capital (banquiers ou actionnaires)</a:t>
            </a:r>
          </a:p>
          <a:p>
            <a:pPr lvl="0">
              <a:spcAft>
                <a:spcPts val="800"/>
              </a:spcAft>
              <a:defRPr/>
            </a:pPr>
            <a:r>
              <a:rPr lang="fr-FR" sz="2000" kern="0" dirty="0">
                <a:solidFill>
                  <a:prstClr val="black"/>
                </a:solidFill>
                <a:latin typeface="Calibri" panose="020F0502020204030204" pitchFamily="34" charset="0"/>
                <a:ea typeface="Aptos" panose="020B0004020202020204" pitchFamily="34" charset="0"/>
                <a:cs typeface="Times New Roman" panose="02020603050405020304" pitchFamily="18" charset="0"/>
              </a:rPr>
              <a:t>Il peut y avoir débat entre le producteur et ses financiers sur la référence de cet indicateur qui est la compétitivité carbone de la production,</a:t>
            </a:r>
          </a:p>
          <a:p>
            <a:pPr marL="800100" lvl="1" indent="-342900">
              <a:spcAft>
                <a:spcPts val="800"/>
              </a:spcAft>
              <a:buFont typeface="Wingdings" panose="05000000000000000000" pitchFamily="2" charset="2"/>
              <a:buChar char="ü"/>
              <a:defRPr/>
            </a:pPr>
            <a:r>
              <a:rPr lang="fr-FR" sz="2000" kern="0" dirty="0">
                <a:solidFill>
                  <a:prstClr val="black"/>
                </a:solidFill>
                <a:latin typeface="Calibri" panose="020F0502020204030204" pitchFamily="34" charset="0"/>
                <a:ea typeface="Aptos" panose="020B0004020202020204" pitchFamily="34" charset="0"/>
                <a:cs typeface="Times New Roman" panose="02020603050405020304" pitchFamily="18" charset="0"/>
              </a:rPr>
              <a:t>Le Producteur raisonne par rapport à ses concurrents commerciaux pour calculer la compétitivité carbone de sa production</a:t>
            </a:r>
          </a:p>
          <a:p>
            <a:pPr marL="800100" lvl="1" indent="-342900">
              <a:spcAft>
                <a:spcPts val="800"/>
              </a:spcAft>
              <a:buFont typeface="Wingdings" panose="05000000000000000000" pitchFamily="2" charset="2"/>
              <a:buChar char="ü"/>
              <a:defRPr/>
            </a:pPr>
            <a:r>
              <a:rPr lang="fr-FR" sz="2000" kern="0" dirty="0">
                <a:solidFill>
                  <a:prstClr val="black"/>
                </a:solidFill>
                <a:latin typeface="Calibri" panose="020F0502020204030204" pitchFamily="34" charset="0"/>
                <a:ea typeface="Aptos" panose="020B0004020202020204" pitchFamily="34" charset="0"/>
                <a:cs typeface="Times New Roman" panose="02020603050405020304" pitchFamily="18" charset="0"/>
              </a:rPr>
              <a:t>Le financier raisonne plus large, par rapport aux autres cibles possibles de financement</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fr-FR"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(le débat est le même en économie monétaire) </a:t>
            </a:r>
          </a:p>
        </p:txBody>
      </p:sp>
    </p:spTree>
    <p:extLst>
      <p:ext uri="{BB962C8B-B14F-4D97-AF65-F5344CB8AC3E}">
        <p14:creationId xmlns:p14="http://schemas.microsoft.com/office/powerpoint/2010/main" val="3449740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96EC607-1051-1C77-D0E8-248CBE2B1DD5}"/>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3EE3CE52-8F8F-5D20-D928-9DACF54F6BB4}"/>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Image 2" descr="Une image contenant texte, Graphique, graphisme, clipart&#10;&#10;Le contenu généré par l’IA peut être incorrect.">
            <a:extLst>
              <a:ext uri="{FF2B5EF4-FFF2-40B4-BE49-F238E27FC236}">
                <a16:creationId xmlns:a16="http://schemas.microsoft.com/office/drawing/2014/main" id="{255AD48E-5EE1-14B7-3184-482E80220325}"/>
              </a:ext>
            </a:extLst>
          </p:cNvPr>
          <p:cNvPicPr>
            <a:picLocks noChangeAspect="1"/>
          </p:cNvPicPr>
          <p:nvPr/>
        </p:nvPicPr>
        <p:blipFill>
          <a:blip r:embed="rId3"/>
          <a:stretch>
            <a:fillRect/>
          </a:stretch>
        </p:blipFill>
        <p:spPr>
          <a:xfrm>
            <a:off x="527869" y="5696607"/>
            <a:ext cx="1892276" cy="759727"/>
          </a:xfrm>
          <a:prstGeom prst="rect">
            <a:avLst/>
          </a:prstGeom>
        </p:spPr>
      </p:pic>
      <p:sp>
        <p:nvSpPr>
          <p:cNvPr id="5" name="ZoneTexte 4">
            <a:extLst>
              <a:ext uri="{FF2B5EF4-FFF2-40B4-BE49-F238E27FC236}">
                <a16:creationId xmlns:a16="http://schemas.microsoft.com/office/drawing/2014/main" id="{5095CEB9-9C4D-BEB8-5C79-1D6AEB8615D0}"/>
              </a:ext>
            </a:extLst>
          </p:cNvPr>
          <p:cNvSpPr txBox="1"/>
          <p:nvPr/>
        </p:nvSpPr>
        <p:spPr>
          <a:xfrm>
            <a:off x="572262" y="583971"/>
            <a:ext cx="11007251" cy="4831836"/>
          </a:xfrm>
          <a:prstGeom prst="rect">
            <a:avLst/>
          </a:prstGeom>
          <a:solidFill>
            <a:schemeClr val="bg1"/>
          </a:solidFill>
          <a:ln w="76200">
            <a:noFill/>
          </a:ln>
        </p:spPr>
        <p:txBody>
          <a:bodyPr wrap="square" rtlCol="0">
            <a:sp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fr-FR" sz="2400" b="1"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Chapitre 1 - Le défi de</a:t>
            </a:r>
            <a:r>
              <a:rPr kumimoji="0" lang="fr-FR" sz="2400" b="1" i="0" u="none" strike="noStrike" kern="0" cap="none" spc="0" normalizeH="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la Transition</a:t>
            </a:r>
          </a:p>
          <a:p>
            <a:pPr>
              <a:lnSpc>
                <a:spcPct val="115000"/>
              </a:lnSpc>
              <a:spcAft>
                <a:spcPts val="800"/>
              </a:spcAft>
              <a:defRPr/>
            </a:pPr>
            <a:endParaRPr kumimoji="0" lang="fr-FR" sz="20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endParaRPr>
          </a:p>
          <a:p>
            <a:pPr>
              <a:lnSpc>
                <a:spcPct val="115000"/>
              </a:lnSpc>
              <a:spcAft>
                <a:spcPts val="800"/>
              </a:spcAft>
              <a:defRPr/>
            </a:pPr>
            <a:r>
              <a:rPr lang="fr-FR" sz="2000" kern="0" dirty="0">
                <a:solidFill>
                  <a:prstClr val="black"/>
                </a:solidFill>
                <a:latin typeface="Calibri" panose="020F0502020204030204"/>
                <a:ea typeface="Times New Roman" panose="02020603050405020304" pitchFamily="18" charset="0"/>
                <a:cs typeface="Times New Roman" panose="02020603050405020304" pitchFamily="18" charset="0"/>
              </a:rPr>
              <a:t>Le message des scientifiques : r</a:t>
            </a:r>
            <a:r>
              <a:rPr kumimoji="0" lang="fr-FR" sz="2000" b="0" i="0" u="none" strike="noStrike" kern="0" cap="none" spc="0" normalizeH="0" baseline="0" noProof="0" dirty="0" err="1">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etrouver</a:t>
            </a:r>
            <a:r>
              <a:rPr kumimoji="0" lang="fr-FR" sz="20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l’équilibre des émissions de </a:t>
            </a:r>
            <a:r>
              <a:rPr kumimoji="0" lang="fr-FR" sz="2000" b="1" i="0" u="none" strike="noStrike" kern="0" cap="none" spc="0" normalizeH="0" baseline="0" noProof="0" dirty="0">
                <a:ln>
                  <a:noFill/>
                </a:ln>
                <a:solidFill>
                  <a:prstClr val="black"/>
                </a:solidFill>
                <a:effectLst/>
                <a:highlight>
                  <a:srgbClr val="FFFF00"/>
                </a:highlight>
                <a:uLnTx/>
                <a:uFillTx/>
                <a:latin typeface="Calibri" panose="020F0502020204030204"/>
                <a:ea typeface="Times New Roman" panose="02020603050405020304" pitchFamily="18" charset="0"/>
                <a:cs typeface="Times New Roman" panose="02020603050405020304" pitchFamily="18" charset="0"/>
              </a:rPr>
              <a:t>Gaz à effet de serre</a:t>
            </a:r>
            <a:r>
              <a:rPr kumimoji="0" lang="fr-FR" sz="20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(GES) dans l’atmosphère, dit </a:t>
            </a:r>
            <a:r>
              <a:rPr kumimoji="0" lang="fr-FR" sz="2000" b="1" i="0" u="none" strike="noStrike" kern="0" cap="none" spc="0" normalizeH="0" baseline="0" noProof="0" dirty="0">
                <a:ln>
                  <a:noFill/>
                </a:ln>
                <a:solidFill>
                  <a:prstClr val="black"/>
                </a:solidFill>
                <a:effectLst/>
                <a:highlight>
                  <a:srgbClr val="FFFF00"/>
                </a:highlight>
                <a:uLnTx/>
                <a:uFillTx/>
                <a:latin typeface="Calibri" panose="020F0502020204030204"/>
                <a:ea typeface="Times New Roman" panose="02020603050405020304" pitchFamily="18" charset="0"/>
                <a:cs typeface="Times New Roman" panose="02020603050405020304" pitchFamily="18" charset="0"/>
              </a:rPr>
              <a:t>Net Zéro</a:t>
            </a:r>
            <a:r>
              <a:rPr kumimoji="0" lang="fr-FR" sz="2000" b="1"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a:t>
            </a:r>
            <a:endParaRPr kumimoji="0" lang="fr-FR" sz="2000" b="1"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fr-FR" sz="2000" b="1" i="0" u="none" strike="noStrike" kern="0" cap="none" spc="0" normalizeH="0" baseline="0" noProof="0" dirty="0">
                <a:ln>
                  <a:noFill/>
                </a:ln>
                <a:solidFill>
                  <a:prstClr val="black"/>
                </a:solidFill>
                <a:effectLst/>
                <a:highlight>
                  <a:srgbClr val="FFFF00"/>
                </a:highlight>
                <a:uLnTx/>
                <a:uFillTx/>
                <a:latin typeface="Calibri" panose="020F0502020204030204"/>
                <a:ea typeface="Times New Roman" panose="02020603050405020304" pitchFamily="18" charset="0"/>
                <a:cs typeface="Times New Roman" panose="02020603050405020304" pitchFamily="18" charset="0"/>
              </a:rPr>
              <a:t>Captures Naturelles</a:t>
            </a:r>
            <a:r>
              <a:rPr kumimoji="0" lang="fr-FR" sz="20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annuelles de GES = </a:t>
            </a:r>
            <a:r>
              <a:rPr kumimoji="0" lang="fr-FR" sz="2000" b="1" i="0" u="none" strike="noStrike" kern="0" cap="none" spc="0" normalizeH="0" baseline="0" noProof="0" dirty="0">
                <a:ln>
                  <a:noFill/>
                </a:ln>
                <a:solidFill>
                  <a:prstClr val="black"/>
                </a:solidFill>
                <a:effectLst/>
                <a:highlight>
                  <a:srgbClr val="FFFF00"/>
                </a:highlight>
                <a:uLnTx/>
                <a:uFillTx/>
                <a:latin typeface="Calibri" panose="020F0502020204030204"/>
                <a:ea typeface="Times New Roman" panose="02020603050405020304" pitchFamily="18" charset="0"/>
                <a:cs typeface="Times New Roman" panose="02020603050405020304" pitchFamily="18" charset="0"/>
              </a:rPr>
              <a:t>Emissions Humaines</a:t>
            </a:r>
            <a:r>
              <a:rPr kumimoji="0" lang="fr-FR" sz="20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annuelles de GES </a:t>
            </a:r>
            <a:endParaRPr lang="fr-FR" sz="2000" kern="0" dirty="0">
              <a:solidFill>
                <a:prstClr val="black"/>
              </a:solidFill>
              <a:latin typeface="Calibri" panose="020F0502020204030204"/>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15000"/>
              </a:lnSpc>
              <a:spcBef>
                <a:spcPts val="0"/>
              </a:spcBef>
              <a:spcAft>
                <a:spcPts val="0"/>
              </a:spcAft>
              <a:buClrTx/>
              <a:buSzTx/>
              <a:buFontTx/>
              <a:buNone/>
              <a:tabLst/>
              <a:defRPr/>
            </a:pPr>
            <a:endParaRPr kumimoji="0" lang="fr-FR" sz="8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endParaRPr>
          </a:p>
          <a:p>
            <a:pPr marL="449580">
              <a:lnSpc>
                <a:spcPct val="115000"/>
              </a:lnSpc>
              <a:defRPr/>
            </a:pPr>
            <a:r>
              <a:rPr kumimoji="0" lang="fr-FR" sz="2000" b="1" i="1" u="none" strike="noStrike" kern="0" cap="none" spc="0" normalizeH="0" baseline="0" noProof="0" dirty="0">
                <a:ln>
                  <a:noFill/>
                </a:ln>
                <a:solidFill>
                  <a:srgbClr val="000000"/>
                </a:solidFill>
                <a:effectLst/>
                <a:highlight>
                  <a:srgbClr val="FFFF00"/>
                </a:highlight>
                <a:uLnTx/>
                <a:uFillTx/>
                <a:latin typeface="Calibri" panose="020F0502020204030204"/>
                <a:ea typeface="Times New Roman" panose="02020603050405020304" pitchFamily="18" charset="0"/>
                <a:cs typeface="Times New Roman" panose="02020603050405020304" pitchFamily="18" charset="0"/>
              </a:rPr>
              <a:t>L’Excès</a:t>
            </a:r>
            <a:r>
              <a:rPr kumimoji="0" lang="fr-FR" sz="2000" b="1" i="1" u="none" strike="noStrike" kern="0" cap="none" spc="0" normalizeH="0" noProof="0" dirty="0">
                <a:ln>
                  <a:noFill/>
                </a:ln>
                <a:solidFill>
                  <a:srgbClr val="000000"/>
                </a:solidFill>
                <a:effectLst/>
                <a:highlight>
                  <a:srgbClr val="FFFF00"/>
                </a:highlight>
                <a:uLnTx/>
                <a:uFillTx/>
                <a:latin typeface="Calibri" panose="020F0502020204030204"/>
                <a:ea typeface="Times New Roman" panose="02020603050405020304" pitchFamily="18" charset="0"/>
                <a:cs typeface="Times New Roman" panose="02020603050405020304" pitchFamily="18" charset="0"/>
              </a:rPr>
              <a:t> de GES dans l’atmosphère</a:t>
            </a:r>
            <a:r>
              <a:rPr kumimoji="0" lang="fr-FR" sz="2000" b="0" i="1" u="none" strike="noStrike" kern="0" cap="none" spc="0" normalizeH="0" baseline="0" noProof="0" dirty="0">
                <a:ln>
                  <a:noFill/>
                </a:ln>
                <a:solidFill>
                  <a:srgbClr val="000000"/>
                </a:solidFill>
                <a:effectLst/>
                <a:uLnTx/>
                <a:uFillTx/>
                <a:latin typeface="Calibri" panose="020F0502020204030204"/>
                <a:ea typeface="Times New Roman" panose="02020603050405020304" pitchFamily="18" charset="0"/>
                <a:cs typeface="Times New Roman" panose="02020603050405020304" pitchFamily="18" charset="0"/>
              </a:rPr>
              <a:t> </a:t>
            </a:r>
            <a:r>
              <a:rPr lang="fr-FR" sz="2000" i="1" kern="0" dirty="0">
                <a:solidFill>
                  <a:srgbClr val="000000"/>
                </a:solidFill>
                <a:latin typeface="Calibri" panose="020F0502020204030204"/>
                <a:ea typeface="Times New Roman" panose="02020603050405020304" pitchFamily="18" charset="0"/>
                <a:cs typeface="Times New Roman" panose="02020603050405020304" pitchFamily="18" charset="0"/>
              </a:rPr>
              <a:t>à combler</a:t>
            </a:r>
            <a:r>
              <a:rPr kumimoji="0" lang="fr-FR" sz="2000" b="0" i="1" u="none" strike="noStrike" kern="0" cap="none" spc="0" normalizeH="0" baseline="0" noProof="0" dirty="0">
                <a:ln>
                  <a:noFill/>
                </a:ln>
                <a:solidFill>
                  <a:srgbClr val="000000"/>
                </a:solidFill>
                <a:effectLst/>
                <a:uLnTx/>
                <a:uFillTx/>
                <a:latin typeface="Calibri" panose="020F0502020204030204"/>
                <a:ea typeface="Times New Roman" panose="02020603050405020304" pitchFamily="18" charset="0"/>
                <a:cs typeface="Times New Roman" panose="02020603050405020304" pitchFamily="18" charset="0"/>
              </a:rPr>
              <a:t>, mesuré en </a:t>
            </a:r>
            <a:r>
              <a:rPr kumimoji="0" lang="fr-FR" sz="2000" b="1" i="1" u="none" strike="noStrike" kern="0" cap="none" spc="0" normalizeH="0" baseline="0" noProof="0" dirty="0">
                <a:ln>
                  <a:noFill/>
                </a:ln>
                <a:solidFill>
                  <a:srgbClr val="000000"/>
                </a:solidFill>
                <a:effectLst/>
                <a:highlight>
                  <a:srgbClr val="FFFF00"/>
                </a:highlight>
                <a:uLnTx/>
                <a:uFillTx/>
                <a:latin typeface="Calibri" panose="020F0502020204030204"/>
                <a:ea typeface="Times New Roman" panose="02020603050405020304" pitchFamily="18" charset="0"/>
                <a:cs typeface="Times New Roman" panose="02020603050405020304" pitchFamily="18" charset="0"/>
              </a:rPr>
              <a:t>tonnes d’équivalent C</a:t>
            </a:r>
            <a:r>
              <a:rPr kumimoji="0" lang="fr-FR" sz="2000" b="1" i="1"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Arial Unicode MS"/>
              </a:rPr>
              <a:t>O</a:t>
            </a:r>
            <a:r>
              <a:rPr kumimoji="0" lang="fr-FR" sz="2000" b="1" i="1" u="none" strike="noStrike" kern="1200" cap="none" spc="0" normalizeH="0" baseline="-25000" noProof="0" dirty="0">
                <a:ln>
                  <a:noFill/>
                </a:ln>
                <a:solidFill>
                  <a:srgbClr val="000000"/>
                </a:solidFill>
                <a:effectLst/>
                <a:highlight>
                  <a:srgbClr val="FFFF00"/>
                </a:highlight>
                <a:uLnTx/>
                <a:uFillTx/>
                <a:latin typeface="Calibri" panose="020F0502020204030204" pitchFamily="34" charset="0"/>
                <a:ea typeface="Arial Unicode MS"/>
              </a:rPr>
              <a:t>2</a:t>
            </a:r>
            <a:r>
              <a:rPr kumimoji="0" lang="fr-FR" sz="2000" b="1" i="1" u="none" strike="noStrike" kern="0" cap="none" spc="0" normalizeH="0" baseline="0" noProof="0" dirty="0">
                <a:ln>
                  <a:noFill/>
                </a:ln>
                <a:solidFill>
                  <a:srgbClr val="000000"/>
                </a:solidFill>
                <a:effectLst/>
                <a:highlight>
                  <a:srgbClr val="FFFF00"/>
                </a:highlight>
                <a:uLnTx/>
                <a:uFillTx/>
                <a:latin typeface="Calibri" panose="020F0502020204030204"/>
                <a:ea typeface="Times New Roman" panose="02020603050405020304" pitchFamily="18" charset="0"/>
                <a:cs typeface="Times New Roman" panose="02020603050405020304" pitchFamily="18" charset="0"/>
              </a:rPr>
              <a:t> de GES</a:t>
            </a:r>
            <a:r>
              <a:rPr kumimoji="0" lang="fr-FR" sz="2000" b="1" i="1" u="none" strike="noStrike" kern="0" cap="none" spc="0" normalizeH="0" baseline="0" noProof="0" dirty="0">
                <a:ln>
                  <a:noFill/>
                </a:ln>
                <a:solidFill>
                  <a:srgbClr val="000000"/>
                </a:solidFill>
                <a:effectLst/>
                <a:uLnTx/>
                <a:uFillTx/>
                <a:latin typeface="Calibri" panose="020F0502020204030204"/>
                <a:ea typeface="Times New Roman" panose="02020603050405020304" pitchFamily="18" charset="0"/>
                <a:cs typeface="Times New Roman" panose="02020603050405020304" pitchFamily="18" charset="0"/>
              </a:rPr>
              <a:t> </a:t>
            </a:r>
            <a:r>
              <a:rPr kumimoji="0" lang="fr-FR" sz="2000" b="0" i="1" u="none" strike="noStrike" kern="0" cap="none" spc="0" normalizeH="0" baseline="0" noProof="0" dirty="0">
                <a:ln>
                  <a:noFill/>
                </a:ln>
                <a:solidFill>
                  <a:srgbClr val="000000"/>
                </a:solidFill>
                <a:effectLst/>
                <a:uLnTx/>
                <a:uFillTx/>
                <a:latin typeface="Calibri" panose="020F0502020204030204"/>
                <a:ea typeface="Times New Roman" panose="02020603050405020304" pitchFamily="18" charset="0"/>
                <a:cs typeface="Times New Roman" panose="02020603050405020304" pitchFamily="18" charset="0"/>
              </a:rPr>
              <a:t> est estimé à 35 Gigatonnes par an</a:t>
            </a:r>
            <a:r>
              <a:rPr lang="fr-FR" sz="2000" i="1" kern="100" dirty="0">
                <a:solidFill>
                  <a:prstClr val="black"/>
                </a:solidFill>
                <a:latin typeface="Calibri" panose="020F0502020204030204"/>
                <a:ea typeface="Times New Roman" panose="02020603050405020304" pitchFamily="18" charset="0"/>
                <a:cs typeface="Times New Roman" panose="02020603050405020304" pitchFamily="18" charset="0"/>
              </a:rPr>
              <a:t> </a:t>
            </a:r>
            <a:r>
              <a:rPr kumimoji="0" lang="fr-FR" sz="2000" b="0" i="1" u="none" strike="noStrike" kern="0" cap="none" spc="0" normalizeH="0" baseline="0" noProof="0" dirty="0">
                <a:ln>
                  <a:noFill/>
                </a:ln>
                <a:solidFill>
                  <a:srgbClr val="000000"/>
                </a:solidFill>
                <a:effectLst/>
                <a:uLnTx/>
                <a:uFillTx/>
                <a:latin typeface="Calibri" panose="020F0502020204030204"/>
                <a:ea typeface="Times New Roman" panose="02020603050405020304" pitchFamily="18" charset="0"/>
                <a:cs typeface="Times New Roman" panose="02020603050405020304" pitchFamily="18" charset="0"/>
              </a:rPr>
              <a:t>(Emissions humaines de 50 Gt, Captures naturelles de 15 Gt</a:t>
            </a:r>
            <a:r>
              <a:rPr kumimoji="0" lang="fr-FR" sz="2000" b="0" i="1" u="none" strike="noStrike" kern="0" cap="none" spc="0" normalizeH="0" noProof="0" dirty="0">
                <a:ln>
                  <a:noFill/>
                </a:ln>
                <a:solidFill>
                  <a:srgbClr val="000000"/>
                </a:solidFill>
                <a:effectLst/>
                <a:uLnTx/>
                <a:uFillTx/>
                <a:latin typeface="Calibri" panose="020F0502020204030204"/>
                <a:ea typeface="Times New Roman" panose="02020603050405020304" pitchFamily="18" charset="0"/>
                <a:cs typeface="Times New Roman" panose="02020603050405020304" pitchFamily="18" charset="0"/>
              </a:rPr>
              <a:t> soit </a:t>
            </a:r>
            <a:r>
              <a:rPr kumimoji="0" lang="fr-FR" sz="2000" b="0" i="1" u="none" strike="noStrike" kern="0" cap="none" spc="0" normalizeH="0" baseline="0" noProof="0" dirty="0">
                <a:ln>
                  <a:noFill/>
                </a:ln>
                <a:solidFill>
                  <a:srgbClr val="000000"/>
                </a:solidFill>
                <a:effectLst/>
                <a:uLnTx/>
                <a:uFillTx/>
                <a:latin typeface="Calibri" panose="020F0502020204030204"/>
                <a:ea typeface="Times New Roman" panose="02020603050405020304" pitchFamily="18" charset="0"/>
                <a:cs typeface="Times New Roman" panose="02020603050405020304" pitchFamily="18" charset="0"/>
              </a:rPr>
              <a:t>2 tonnes/humain) </a:t>
            </a:r>
            <a:endParaRPr kumimoji="0" lang="fr-FR" sz="2000" b="0" i="1"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r>
              <a:rPr kumimoji="0" lang="fr-FR" sz="800" b="1"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p</a:t>
            </a:r>
          </a:p>
          <a:p>
            <a:pPr marL="0" marR="0" lvl="0" indent="0" algn="l" defTabSz="914400" rtl="0" eaLnBrk="1" fontAlgn="auto" latinLnBrk="0" hangingPunct="1">
              <a:lnSpc>
                <a:spcPct val="115000"/>
              </a:lnSpc>
              <a:spcBef>
                <a:spcPts val="0"/>
              </a:spcBef>
              <a:spcAft>
                <a:spcPts val="800"/>
              </a:spcAft>
              <a:buClrTx/>
              <a:buSzTx/>
              <a:buFontTx/>
              <a:buNone/>
              <a:tabLst/>
              <a:defRPr/>
            </a:pPr>
            <a:r>
              <a:rPr kumimoji="0" lang="fr-FR" sz="2000" b="1" i="0" u="none" strike="noStrike" kern="0" cap="none" spc="0" normalizeH="0" baseline="0" noProof="0" dirty="0">
                <a:ln>
                  <a:noFill/>
                </a:ln>
                <a:solidFill>
                  <a:prstClr val="black"/>
                </a:solidFill>
                <a:effectLst/>
                <a:highlight>
                  <a:srgbClr val="FFFF00"/>
                </a:highlight>
                <a:uLnTx/>
                <a:uFillTx/>
                <a:latin typeface="Calibri" panose="020F0502020204030204"/>
                <a:ea typeface="Times New Roman" panose="02020603050405020304" pitchFamily="18" charset="0"/>
                <a:cs typeface="Times New Roman" panose="02020603050405020304" pitchFamily="18" charset="0"/>
              </a:rPr>
              <a:t>La Transition</a:t>
            </a:r>
            <a:r>
              <a:rPr kumimoji="0" lang="fr-FR" sz="20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est le nom à la fois,</a:t>
            </a:r>
            <a:endParaRPr kumimoji="0" lang="fr-FR" sz="20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endParaRPr>
          </a:p>
          <a:p>
            <a:pPr marL="800100" marR="0" lvl="1" indent="-342900" algn="l" defTabSz="914400" rtl="0" eaLnBrk="1" fontAlgn="auto" latinLnBrk="0" hangingPunct="1">
              <a:lnSpc>
                <a:spcPct val="115000"/>
              </a:lnSpc>
              <a:spcBef>
                <a:spcPts val="0"/>
              </a:spcBef>
              <a:spcAft>
                <a:spcPts val="0"/>
              </a:spcAft>
              <a:buClrTx/>
              <a:buSzTx/>
              <a:buFont typeface="Wingdings" panose="05000000000000000000" pitchFamily="2" charset="2"/>
              <a:buChar char=""/>
              <a:tabLst/>
              <a:defRPr/>
            </a:pPr>
            <a:r>
              <a:rPr kumimoji="0" lang="fr-FR" sz="20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De la période jusqu’au nouvel équilibre </a:t>
            </a:r>
            <a:endParaRPr kumimoji="0" lang="fr-FR" sz="20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endParaRPr>
          </a:p>
          <a:p>
            <a:pPr marL="800100" marR="0" lvl="1" indent="-342900" algn="l" defTabSz="914400" rtl="0" eaLnBrk="1" fontAlgn="auto" latinLnBrk="0" hangingPunct="1">
              <a:lnSpc>
                <a:spcPct val="115000"/>
              </a:lnSpc>
              <a:spcBef>
                <a:spcPts val="0"/>
              </a:spcBef>
              <a:spcAft>
                <a:spcPts val="800"/>
              </a:spcAft>
              <a:buClrTx/>
              <a:buSzTx/>
              <a:buFont typeface="Wingdings" panose="05000000000000000000" pitchFamily="2" charset="2"/>
              <a:buChar char=""/>
              <a:tabLst/>
              <a:defRPr/>
            </a:pPr>
            <a:r>
              <a:rPr kumimoji="0" lang="fr-FR" sz="20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Des actions engagées pour y parvenir</a:t>
            </a:r>
            <a:endParaRPr kumimoji="0" lang="fr-FR" sz="20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759882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656ABA5-3222-7E96-AB66-8AAC5F535E13}"/>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0D208247-BC28-32CC-C7D1-5DA1C6B6303B}"/>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Image 2" descr="Une image contenant texte, Graphique, graphisme, clipart&#10;&#10;Le contenu généré par l’IA peut être incorrect.">
            <a:extLst>
              <a:ext uri="{FF2B5EF4-FFF2-40B4-BE49-F238E27FC236}">
                <a16:creationId xmlns:a16="http://schemas.microsoft.com/office/drawing/2014/main" id="{02D69D38-13EA-8A73-06A8-FDA8153A8919}"/>
              </a:ext>
            </a:extLst>
          </p:cNvPr>
          <p:cNvPicPr>
            <a:picLocks noChangeAspect="1"/>
          </p:cNvPicPr>
          <p:nvPr/>
        </p:nvPicPr>
        <p:blipFill>
          <a:blip r:embed="rId3"/>
          <a:stretch>
            <a:fillRect/>
          </a:stretch>
        </p:blipFill>
        <p:spPr>
          <a:xfrm>
            <a:off x="527869" y="5696607"/>
            <a:ext cx="1892276" cy="759727"/>
          </a:xfrm>
          <a:prstGeom prst="rect">
            <a:avLst/>
          </a:prstGeom>
        </p:spPr>
      </p:pic>
      <p:sp>
        <p:nvSpPr>
          <p:cNvPr id="2" name="ZoneTexte 1">
            <a:extLst>
              <a:ext uri="{FF2B5EF4-FFF2-40B4-BE49-F238E27FC236}">
                <a16:creationId xmlns:a16="http://schemas.microsoft.com/office/drawing/2014/main" id="{278F31B6-96EC-BC10-1F78-6F485B4428AC}"/>
              </a:ext>
            </a:extLst>
          </p:cNvPr>
          <p:cNvSpPr txBox="1"/>
          <p:nvPr/>
        </p:nvSpPr>
        <p:spPr>
          <a:xfrm>
            <a:off x="676194" y="1121334"/>
            <a:ext cx="10466481" cy="427809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a:solidFill>
                  <a:prstClr val="black"/>
                </a:solidFill>
                <a:latin typeface="Calibri" panose="020F0502020204030204"/>
              </a:rPr>
              <a:t>Un producteur a intérêt à piloter les indicateurs de la Transition qui viennent d’être décrits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80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2000" b="1">
                <a:solidFill>
                  <a:prstClr val="black"/>
                </a:solidFill>
                <a:highlight>
                  <a:srgbClr val="FFFF00"/>
                </a:highlight>
                <a:latin typeface="Calibri" panose="020F0502020204030204"/>
              </a:rPr>
              <a:t>L</a:t>
            </a:r>
            <a:r>
              <a:rPr kumimoji="0" lang="fr-FR" sz="2000" b="1"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a Comptabilité Carbone Cumulative</a:t>
            </a:r>
            <a:r>
              <a:rPr kumimoji="0" lang="fr-FR" sz="2000" b="0" i="0" u="none" strike="noStrike" kern="1200" cap="none" spc="0" normalizeH="0" baseline="0" noProof="0">
                <a:ln>
                  <a:noFill/>
                </a:ln>
                <a:solidFill>
                  <a:prstClr val="black"/>
                </a:solidFill>
                <a:effectLst/>
                <a:uLnTx/>
                <a:uFillTx/>
                <a:latin typeface="Calibri" panose="020F0502020204030204"/>
                <a:ea typeface="+mn-ea"/>
                <a:cs typeface="+mn-cs"/>
              </a:rPr>
              <a:t> lui </a:t>
            </a:r>
            <a:r>
              <a:rPr lang="fr-FR" sz="2000">
                <a:solidFill>
                  <a:prstClr val="black"/>
                </a:solidFill>
              </a:rPr>
              <a:t>permet de les calculer de façon à obtenir des indicateurs comparables avec tout autre producteur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a:ln>
                  <a:noFill/>
                </a:ln>
                <a:solidFill>
                  <a:prstClr val="black"/>
                </a:solidFill>
                <a:effectLst/>
                <a:uLnTx/>
                <a:uFillTx/>
                <a:latin typeface="Calibri" panose="020F0502020204030204"/>
                <a:ea typeface="+mn-ea"/>
                <a:cs typeface="+mn-cs"/>
              </a:rPr>
              <a:t>Comme la comptabilité monétaire, la Comptabilité Carbone Cumulative a vocation universelle </a:t>
            </a:r>
          </a:p>
          <a:p>
            <a:pPr lvl="0">
              <a:defRPr/>
            </a:pPr>
            <a:r>
              <a:rPr lang="fr-FR" sz="2000">
                <a:solidFill>
                  <a:prstClr val="black"/>
                </a:solidFill>
                <a:latin typeface="Calibri" panose="020F0502020204030204"/>
              </a:rPr>
              <a:t>Elle s’appuie sur </a:t>
            </a:r>
            <a:r>
              <a:rPr kumimoji="0" lang="fr-FR" sz="2000" b="0" i="0" u="none" strike="noStrike" kern="1200" cap="none" spc="0" normalizeH="0" baseline="0" noProof="0">
                <a:ln>
                  <a:noFill/>
                </a:ln>
                <a:solidFill>
                  <a:prstClr val="black"/>
                </a:solidFill>
                <a:effectLst/>
                <a:uLnTx/>
                <a:uFillTx/>
                <a:latin typeface="Calibri" panose="020F0502020204030204"/>
                <a:ea typeface="+mn-ea"/>
                <a:cs typeface="+mn-cs"/>
              </a:rPr>
              <a:t>des principes généraux partagés par les différentes méthodes, par pays et taille d’organisation </a:t>
            </a:r>
          </a:p>
          <a:p>
            <a:pPr lvl="1">
              <a:defRPr/>
            </a:pPr>
            <a:r>
              <a:rPr lang="fr-FR" sz="2000" noProof="0">
                <a:solidFill>
                  <a:prstClr val="black"/>
                </a:solidFill>
                <a:latin typeface="Calibri" panose="020F0502020204030204"/>
              </a:rPr>
              <a:t>(</a:t>
            </a:r>
            <a:r>
              <a:rPr kumimoji="0" lang="fr-FR" sz="2000" b="0" i="0" u="none" strike="noStrike" kern="1200" cap="none" spc="0" normalizeH="0" baseline="0" noProof="0">
                <a:ln>
                  <a:noFill/>
                </a:ln>
                <a:solidFill>
                  <a:prstClr val="black"/>
                </a:solidFill>
                <a:effectLst/>
                <a:uLnTx/>
                <a:uFillTx/>
                <a:latin typeface="Calibri" panose="020F0502020204030204"/>
                <a:ea typeface="+mn-ea"/>
                <a:cs typeface="+mn-cs"/>
              </a:rPr>
              <a:t>comme il y a en comptabilité monétaire</a:t>
            </a:r>
            <a:r>
              <a:rPr kumimoji="0" lang="fr-FR" sz="2000" b="0" i="0" u="none" strike="noStrike" kern="1200" cap="none" spc="0" normalizeH="0" noProof="0">
                <a:ln>
                  <a:noFill/>
                </a:ln>
                <a:solidFill>
                  <a:prstClr val="black"/>
                </a:solidFill>
                <a:effectLst/>
                <a:uLnTx/>
                <a:uFillTx/>
                <a:latin typeface="Calibri" panose="020F0502020204030204"/>
                <a:ea typeface="+mn-ea"/>
                <a:cs typeface="+mn-cs"/>
              </a:rPr>
              <a:t> des principes généraux ou </a:t>
            </a:r>
            <a:r>
              <a:rPr lang="fr-FR" sz="2000">
                <a:solidFill>
                  <a:prstClr val="black"/>
                </a:solidFill>
              </a:rPr>
              <a:t>Generally Accepted Accounting Principles déclinés en ‘international’ - </a:t>
            </a:r>
            <a:r>
              <a:rPr kumimoji="0" lang="fr-FR" sz="2000" b="0" i="0" u="none" strike="noStrike" kern="1200" cap="none" spc="0" normalizeH="0" baseline="0" noProof="0">
                <a:ln>
                  <a:noFill/>
                </a:ln>
                <a:solidFill>
                  <a:prstClr val="black"/>
                </a:solidFill>
                <a:effectLst/>
                <a:uLnTx/>
                <a:uFillTx/>
                <a:latin typeface="Calibri" panose="020F0502020204030204"/>
                <a:ea typeface="+mn-ea"/>
                <a:cs typeface="+mn-cs"/>
              </a:rPr>
              <a:t>IFRS et </a:t>
            </a:r>
            <a:r>
              <a:rPr lang="fr-FR" sz="2000">
                <a:solidFill>
                  <a:prstClr val="black"/>
                </a:solidFill>
                <a:latin typeface="Calibri" panose="020F0502020204030204"/>
              </a:rPr>
              <a:t>‘par pays’ - </a:t>
            </a:r>
            <a:r>
              <a:rPr kumimoji="0" lang="fr-FR" sz="2000" b="0" i="0" u="none" strike="noStrike" kern="1200" cap="none" spc="0" normalizeH="0" baseline="0" noProof="0">
                <a:ln>
                  <a:noFill/>
                </a:ln>
                <a:solidFill>
                  <a:prstClr val="black"/>
                </a:solidFill>
                <a:effectLst/>
                <a:uLnTx/>
                <a:uFillTx/>
                <a:latin typeface="Calibri" panose="020F0502020204030204"/>
                <a:ea typeface="+mn-ea"/>
                <a:cs typeface="+mn-cs"/>
              </a:rPr>
              <a:t>French GAAP</a:t>
            </a:r>
            <a:r>
              <a:rPr lang="fr-FR" sz="2000">
                <a:solidFill>
                  <a:prstClr val="black"/>
                </a:solidFill>
                <a:latin typeface="Calibri" panose="020F0502020204030204"/>
              </a:rPr>
              <a:t> …</a:t>
            </a:r>
            <a:r>
              <a:rPr kumimoji="0" lang="fr-FR" sz="2000" b="0" i="0" u="none" strike="noStrike" kern="1200" cap="none" spc="0" normalizeH="0" baseline="0" noProof="0">
                <a:ln>
                  <a:noFill/>
                </a:ln>
                <a:solidFill>
                  <a:prstClr val="black"/>
                </a:solidFill>
                <a:effectLst/>
                <a:uLnTx/>
                <a:uFillTx/>
                <a:latin typeface="Calibri" panose="020F0502020204030204"/>
                <a:ea typeface="+mn-ea"/>
                <a:cs typeface="+mn-cs"/>
              </a:rPr>
              <a:t>)</a:t>
            </a:r>
          </a:p>
          <a:p>
            <a:pPr lvl="1">
              <a:defRPr/>
            </a:pPr>
            <a:endParaRPr kumimoji="0" lang="fr-FR" sz="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a:ln>
                  <a:noFill/>
                </a:ln>
                <a:solidFill>
                  <a:prstClr val="black"/>
                </a:solidFill>
                <a:effectLst/>
                <a:uLnTx/>
                <a:uFillTx/>
                <a:latin typeface="Calibri" panose="020F0502020204030204"/>
                <a:ea typeface="+mn-ea"/>
                <a:cs typeface="+mn-cs"/>
              </a:rPr>
              <a:t>-ces variantes sont compatibles parce qu’elles partagent </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2000" b="0" i="0" u="none" strike="noStrike" kern="1200" cap="none" spc="0" normalizeH="0" baseline="0" noProof="0">
                <a:ln>
                  <a:noFill/>
                </a:ln>
                <a:solidFill>
                  <a:prstClr val="black"/>
                </a:solidFill>
                <a:effectLst/>
                <a:uLnTx/>
                <a:uFillTx/>
                <a:latin typeface="Calibri" panose="020F0502020204030204"/>
                <a:ea typeface="+mn-ea"/>
                <a:cs typeface="+mn-cs"/>
              </a:rPr>
              <a:t>Les mêmes données scientifiques Carbone</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2000" b="0" i="0" u="none" strike="noStrike" kern="1200" cap="none" spc="0" normalizeH="0" baseline="0" noProof="0">
                <a:ln>
                  <a:noFill/>
                </a:ln>
                <a:solidFill>
                  <a:prstClr val="black"/>
                </a:solidFill>
                <a:effectLst/>
                <a:uLnTx/>
                <a:uFillTx/>
                <a:latin typeface="Calibri" panose="020F0502020204030204"/>
                <a:ea typeface="+mn-ea"/>
                <a:cs typeface="+mn-cs"/>
              </a:rPr>
              <a:t>Les principes comptables déjà suivis par l’organisation </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2000" b="0" i="0" u="none" strike="noStrike" kern="1200" cap="none" spc="0" normalizeH="0" baseline="0" noProof="0">
                <a:ln>
                  <a:noFill/>
                </a:ln>
                <a:solidFill>
                  <a:prstClr val="black"/>
                </a:solidFill>
                <a:effectLst/>
                <a:uLnTx/>
                <a:uFillTx/>
                <a:latin typeface="Calibri" panose="020F0502020204030204"/>
                <a:ea typeface="+mn-ea"/>
                <a:cs typeface="+mn-cs"/>
              </a:rPr>
              <a:t>Des principes communs qu’on va voir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ZoneTexte 5">
            <a:extLst>
              <a:ext uri="{FF2B5EF4-FFF2-40B4-BE49-F238E27FC236}">
                <a16:creationId xmlns:a16="http://schemas.microsoft.com/office/drawing/2014/main" id="{3561CA45-5351-E71E-39B2-EE837790C3C6}"/>
              </a:ext>
            </a:extLst>
          </p:cNvPr>
          <p:cNvSpPr txBox="1"/>
          <p:nvPr/>
        </p:nvSpPr>
        <p:spPr>
          <a:xfrm>
            <a:off x="676194" y="401666"/>
            <a:ext cx="1004435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Chapitre 5 – Le Producteur aidé par la Comptabilité Carbone Cumulative</a:t>
            </a:r>
            <a:endPar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5665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1A16553-6875-DB70-2D30-6C5DAB1F0CD9}"/>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65B988BE-1608-C819-5F9C-5FE2903D4C75}"/>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Image 2" descr="Une image contenant texte, Graphique, graphisme, clipart&#10;&#10;Le contenu généré par l’IA peut être incorrect.">
            <a:extLst>
              <a:ext uri="{FF2B5EF4-FFF2-40B4-BE49-F238E27FC236}">
                <a16:creationId xmlns:a16="http://schemas.microsoft.com/office/drawing/2014/main" id="{4B0DD500-F383-FF56-0F16-3F90489FA999}"/>
              </a:ext>
            </a:extLst>
          </p:cNvPr>
          <p:cNvPicPr>
            <a:picLocks noChangeAspect="1"/>
          </p:cNvPicPr>
          <p:nvPr/>
        </p:nvPicPr>
        <p:blipFill>
          <a:blip r:embed="rId3"/>
          <a:stretch>
            <a:fillRect/>
          </a:stretch>
        </p:blipFill>
        <p:spPr>
          <a:xfrm>
            <a:off x="527869" y="5696607"/>
            <a:ext cx="1892276" cy="759727"/>
          </a:xfrm>
          <a:prstGeom prst="rect">
            <a:avLst/>
          </a:prstGeom>
        </p:spPr>
      </p:pic>
      <p:sp>
        <p:nvSpPr>
          <p:cNvPr id="2" name="ZoneTexte 1">
            <a:extLst>
              <a:ext uri="{FF2B5EF4-FFF2-40B4-BE49-F238E27FC236}">
                <a16:creationId xmlns:a16="http://schemas.microsoft.com/office/drawing/2014/main" id="{F280A8B9-D143-F5BB-56E9-C41DE529A090}"/>
              </a:ext>
            </a:extLst>
          </p:cNvPr>
          <p:cNvSpPr txBox="1"/>
          <p:nvPr/>
        </p:nvSpPr>
        <p:spPr>
          <a:xfrm>
            <a:off x="676195" y="581045"/>
            <a:ext cx="10466481" cy="452431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rPr>
              <a:t>Chapitre 5.1 Les principes de la Comptabilité Carbone Cumulative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La Comptabilité Carbone Cumulative trace le Contenu Carbone des biens et services achetés et vendus en tonnes d’équivalent CO</a:t>
            </a:r>
            <a:r>
              <a:rPr kumimoji="0" lang="fr-FR" sz="2000" b="0" i="0" u="none" strike="noStrike" kern="1200" cap="none" spc="0" normalizeH="0" baseline="-25000" noProof="0" dirty="0">
                <a:ln>
                  <a:noFill/>
                </a:ln>
                <a:solidFill>
                  <a:prstClr val="black"/>
                </a:solidFill>
                <a:effectLst/>
                <a:uLnTx/>
                <a:uFillTx/>
                <a:latin typeface="Calibri" panose="020F0502020204030204"/>
                <a:ea typeface="+mn-ea"/>
                <a:cs typeface="+mn-cs"/>
              </a:rPr>
              <a:t>2 </a:t>
            </a:r>
            <a:endPar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fr-FR" sz="2000" b="0" i="1" u="none" strike="noStrike" kern="1200" cap="none" spc="0" normalizeH="0" baseline="0" noProof="0" dirty="0">
                <a:ln>
                  <a:noFill/>
                </a:ln>
                <a:solidFill>
                  <a:prstClr val="black"/>
                </a:solidFill>
                <a:effectLst/>
                <a:uLnTx/>
                <a:uFillTx/>
                <a:latin typeface="Calibri" panose="020F0502020204030204"/>
                <a:ea typeface="+mn-ea"/>
                <a:cs typeface="+mn-cs"/>
              </a:rPr>
              <a:t>rappel : ‘Contenu Carbone = </a:t>
            </a:r>
            <a:r>
              <a:rPr kumimoji="0" lang="fr-FR" sz="2000" b="0" i="1"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cumul des émissions vers l’atmosphère qui ont été nécessaires</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Les émissions directes de l’organisation (exemple, le gaz brulé dans son chauffage)</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Le Contenu Carbone des biens et services achetés</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le Contenu Carbone des biens et services vendus</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fr-FR"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Donc elle ne </a:t>
            </a:r>
            <a:r>
              <a:rPr lang="fr-FR" sz="2000" dirty="0">
                <a:solidFill>
                  <a:prstClr val="black"/>
                </a:solidFill>
                <a:latin typeface="Calibri" panose="020F0502020204030204"/>
              </a:rPr>
              <a:t>trac</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e PAS la valeur ajoutée (marge, salaires) ni les transferts financiers qui ne contiennent pas de carbone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(sauf pour leur contenu en émission : les ordinateurs de la banque qui fait un crédit,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 la voiture objet du leasing…)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Elle peut englober la comptabilité analytique, quand elle existe </a:t>
            </a:r>
          </a:p>
        </p:txBody>
      </p:sp>
    </p:spTree>
    <p:extLst>
      <p:ext uri="{BB962C8B-B14F-4D97-AF65-F5344CB8AC3E}">
        <p14:creationId xmlns:p14="http://schemas.microsoft.com/office/powerpoint/2010/main" val="629256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169F0D1-7681-478C-AAE5-941AAB48D2E7}"/>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5C3E8D35-E101-193F-CD24-4D7FCDC21325}"/>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Image 2" descr="Une image contenant texte, Graphique, graphisme, clipart&#10;&#10;Le contenu généré par l’IA peut être incorrect.">
            <a:extLst>
              <a:ext uri="{FF2B5EF4-FFF2-40B4-BE49-F238E27FC236}">
                <a16:creationId xmlns:a16="http://schemas.microsoft.com/office/drawing/2014/main" id="{D34EC399-3EAE-EE54-6AAB-0C15A2D88188}"/>
              </a:ext>
            </a:extLst>
          </p:cNvPr>
          <p:cNvPicPr>
            <a:picLocks noChangeAspect="1"/>
          </p:cNvPicPr>
          <p:nvPr/>
        </p:nvPicPr>
        <p:blipFill>
          <a:blip r:embed="rId3"/>
          <a:stretch>
            <a:fillRect/>
          </a:stretch>
        </p:blipFill>
        <p:spPr>
          <a:xfrm>
            <a:off x="527869" y="5696607"/>
            <a:ext cx="1892276" cy="759727"/>
          </a:xfrm>
          <a:prstGeom prst="rect">
            <a:avLst/>
          </a:prstGeom>
        </p:spPr>
      </p:pic>
      <p:sp>
        <p:nvSpPr>
          <p:cNvPr id="2" name="ZoneTexte 1">
            <a:extLst>
              <a:ext uri="{FF2B5EF4-FFF2-40B4-BE49-F238E27FC236}">
                <a16:creationId xmlns:a16="http://schemas.microsoft.com/office/drawing/2014/main" id="{F59920E3-F457-4C32-479F-92DB9BBA6873}"/>
              </a:ext>
            </a:extLst>
          </p:cNvPr>
          <p:cNvSpPr txBox="1"/>
          <p:nvPr/>
        </p:nvSpPr>
        <p:spPr>
          <a:xfrm>
            <a:off x="527869" y="401666"/>
            <a:ext cx="10466481" cy="42165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Calibri" panose="020F0502020204030204"/>
                <a:ea typeface="+mn-ea"/>
                <a:cs typeface="+mn-cs"/>
              </a:rPr>
              <a:t>Compte Carbone de production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2000"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La comptabilité carbone produit </a:t>
            </a:r>
            <a:r>
              <a:rPr kumimoji="0" lang="fr-FR" sz="20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le(s) Compte(s) Carbone de Production annuel(s)</a:t>
            </a:r>
            <a:r>
              <a:rPr kumimoji="0" lang="fr-FR" sz="2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du producteur</a:t>
            </a:r>
          </a:p>
          <a:p>
            <a:pPr lvl="1">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(on verra dans la présentation pratique si c’est un ou plusieurs, suivant la diversité de sa production et la finesse de son suivi analytique)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2000"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Ce (ou ces) compte carbone est ‘auxiliaire’ par rapport aux comptes monétaire (général et analytique) puisqu’il reprend les choix essentiels</a:t>
            </a:r>
            <a:r>
              <a:rPr kumimoji="0" lang="fr-FR" sz="2000" b="0" i="0" u="none" strike="noStrike" kern="1200" cap="none" spc="0" normalizeH="0" noProof="0" dirty="0">
                <a:ln>
                  <a:noFill/>
                </a:ln>
                <a:solidFill>
                  <a:prstClr val="black"/>
                </a:solidFill>
                <a:effectLst/>
                <a:uLnTx/>
                <a:uFillTx/>
                <a:latin typeface="Calibri" panose="020F0502020204030204"/>
                <a:ea typeface="+mn-ea"/>
                <a:cs typeface="+mn-cs"/>
              </a:rPr>
              <a:t> de ce compte</a:t>
            </a:r>
            <a:endPar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800100" lvl="1" indent="-342900">
              <a:buFont typeface="Wingdings" panose="05000000000000000000" pitchFamily="2" charset="2"/>
              <a:buChar char="ü"/>
              <a:defRPr/>
            </a:pPr>
            <a:r>
              <a:rPr lang="fr-FR" sz="2000" dirty="0">
                <a:solidFill>
                  <a:prstClr val="black"/>
                </a:solidFill>
                <a:latin typeface="Calibri" panose="020F0502020204030204"/>
              </a:rPr>
              <a:t>L</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es opérations d’achat et de vente du Grand livre </a:t>
            </a:r>
            <a:endParaRPr lang="fr-FR" sz="2000" dirty="0">
              <a:solidFill>
                <a:prstClr val="black"/>
              </a:solidFill>
              <a:latin typeface="Calibri" panose="020F0502020204030204"/>
            </a:endParaRPr>
          </a:p>
          <a:p>
            <a:pPr marL="800100" lvl="1" indent="-342900">
              <a:buFont typeface="Wingdings" panose="05000000000000000000" pitchFamily="2" charset="2"/>
              <a:buChar char="ü"/>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Les choix d’affectation comptable par exercice du comptable monétaire</a:t>
            </a:r>
          </a:p>
          <a:p>
            <a:pPr marL="800100" lvl="1" indent="-342900">
              <a:buFont typeface="Wingdings" panose="05000000000000000000" pitchFamily="2" charset="2"/>
              <a:buChar char="ü"/>
              <a:defRPr/>
            </a:pPr>
            <a:r>
              <a:rPr lang="fr-FR" sz="2000" dirty="0">
                <a:solidFill>
                  <a:prstClr val="black"/>
                </a:solidFill>
                <a:latin typeface="Calibri" panose="020F0502020204030204"/>
              </a:rPr>
              <a:t>E</a:t>
            </a:r>
            <a:r>
              <a:rPr kumimoji="0" lang="fr-FR" sz="2000" b="0" i="0" u="none" strike="noStrike" kern="1200" cap="none" spc="0" normalizeH="0" baseline="0" noProof="0" dirty="0" err="1">
                <a:ln>
                  <a:noFill/>
                </a:ln>
                <a:solidFill>
                  <a:prstClr val="black"/>
                </a:solidFill>
                <a:effectLst/>
                <a:uLnTx/>
                <a:uFillTx/>
                <a:latin typeface="Calibri" panose="020F0502020204030204"/>
                <a:ea typeface="+mn-ea"/>
                <a:cs typeface="+mn-cs"/>
              </a:rPr>
              <a:t>ventuellement</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 les quantités indiquées sur les factures</a:t>
            </a:r>
            <a:endParaRPr lang="fr-FR" sz="2000" dirty="0">
              <a:solidFill>
                <a:prstClr val="black"/>
              </a:solidFill>
              <a:latin typeface="Calibri" panose="020F0502020204030204"/>
            </a:endParaRPr>
          </a:p>
          <a:p>
            <a:pPr>
              <a:defRPr/>
            </a:pPr>
            <a:endParaRPr lang="fr-FR" sz="800" dirty="0">
              <a:solidFill>
                <a:prstClr val="black"/>
              </a:solidFill>
              <a:latin typeface="Calibri" panose="020F0502020204030204"/>
            </a:endParaRPr>
          </a:p>
          <a:p>
            <a:pPr>
              <a:defRPr/>
            </a:pPr>
            <a:r>
              <a:rPr lang="fr-FR" sz="2000" dirty="0">
                <a:solidFill>
                  <a:prstClr val="black"/>
                </a:solidFill>
                <a:latin typeface="Calibri" panose="020F0502020204030204"/>
              </a:rPr>
              <a:t>Cette reprise des choix du comptable monétaire amène Simplicité, Rigueur, </a:t>
            </a:r>
            <a:r>
              <a:rPr lang="fr-FR" sz="2000" dirty="0" err="1">
                <a:solidFill>
                  <a:prstClr val="black"/>
                </a:solidFill>
                <a:latin typeface="Calibri" panose="020F0502020204030204"/>
              </a:rPr>
              <a:t>Auditabilité</a:t>
            </a:r>
            <a:endParaRPr lang="fr-FR" sz="2000"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732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7295283-21CC-70CA-8206-AADDE665A7F9}"/>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B8ACBEB0-20AC-0B4B-6186-37AE5ECA0882}"/>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Image 2" descr="Une image contenant texte, Graphique, graphisme, clipart&#10;&#10;Le contenu généré par l’IA peut être incorrect.">
            <a:extLst>
              <a:ext uri="{FF2B5EF4-FFF2-40B4-BE49-F238E27FC236}">
                <a16:creationId xmlns:a16="http://schemas.microsoft.com/office/drawing/2014/main" id="{87BDA606-306B-29E1-266D-A2A15D69BD20}"/>
              </a:ext>
            </a:extLst>
          </p:cNvPr>
          <p:cNvPicPr>
            <a:picLocks noChangeAspect="1"/>
          </p:cNvPicPr>
          <p:nvPr/>
        </p:nvPicPr>
        <p:blipFill>
          <a:blip r:embed="rId3"/>
          <a:stretch>
            <a:fillRect/>
          </a:stretch>
        </p:blipFill>
        <p:spPr>
          <a:xfrm>
            <a:off x="527869" y="5696607"/>
            <a:ext cx="1892276" cy="759727"/>
          </a:xfrm>
          <a:prstGeom prst="rect">
            <a:avLst/>
          </a:prstGeom>
        </p:spPr>
      </p:pic>
      <p:sp>
        <p:nvSpPr>
          <p:cNvPr id="2" name="ZoneTexte 1">
            <a:extLst>
              <a:ext uri="{FF2B5EF4-FFF2-40B4-BE49-F238E27FC236}">
                <a16:creationId xmlns:a16="http://schemas.microsoft.com/office/drawing/2014/main" id="{0F497D27-B69C-8D71-9EE4-751054ADCF09}"/>
              </a:ext>
            </a:extLst>
          </p:cNvPr>
          <p:cNvSpPr txBox="1"/>
          <p:nvPr/>
        </p:nvSpPr>
        <p:spPr>
          <a:xfrm>
            <a:off x="664584" y="401666"/>
            <a:ext cx="10466481" cy="44627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1" dirty="0">
                <a:solidFill>
                  <a:prstClr val="black"/>
                </a:solidFill>
                <a:latin typeface="Calibri" panose="020F0502020204030204"/>
              </a:rPr>
              <a:t>Parallèles avec la comptabilité monétaire de la même activité de production </a:t>
            </a:r>
            <a:r>
              <a:rPr lang="fr-FR" sz="2000" dirty="0">
                <a:solidFill>
                  <a:prstClr val="black"/>
                </a:solidFill>
                <a:latin typeface="Calibri" panose="020F0502020204030204"/>
              </a:rPr>
              <a:t>(1/2)</a:t>
            </a:r>
            <a:endParaRPr lang="fr-FR" sz="2000" b="1"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Calibri" panose="020F0502020204030204"/>
                <a:ea typeface="+mn-ea"/>
                <a:cs typeface="+mn-cs"/>
              </a:rPr>
              <a:t>1- Pour</a:t>
            </a:r>
            <a:r>
              <a:rPr kumimoji="0" lang="fr-FR" sz="2000" b="1" i="0" u="none" strike="noStrike" kern="1200" cap="none" spc="0" normalizeH="0" noProof="0" dirty="0">
                <a:ln>
                  <a:noFill/>
                </a:ln>
                <a:solidFill>
                  <a:prstClr val="black"/>
                </a:solidFill>
                <a:effectLst/>
                <a:uLnTx/>
                <a:uFillTx/>
                <a:latin typeface="Calibri" panose="020F0502020204030204"/>
                <a:ea typeface="+mn-ea"/>
                <a:cs typeface="+mn-cs"/>
              </a:rPr>
              <a:t> le s</a:t>
            </a:r>
            <a:r>
              <a:rPr kumimoji="0" lang="fr-FR" sz="2000" b="1" i="0" u="none" strike="noStrike" kern="1200" cap="none" spc="0" normalizeH="0" baseline="0" noProof="0" dirty="0">
                <a:ln>
                  <a:noFill/>
                </a:ln>
                <a:solidFill>
                  <a:prstClr val="black"/>
                </a:solidFill>
                <a:effectLst/>
                <a:uLnTx/>
                <a:uFillTx/>
                <a:latin typeface="Calibri" panose="020F0502020204030204"/>
                <a:ea typeface="+mn-ea"/>
                <a:cs typeface="+mn-cs"/>
              </a:rPr>
              <a:t>uivi de l’activité</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2000" b="1" dirty="0">
                <a:solidFill>
                  <a:prstClr val="black"/>
                </a:solidFill>
                <a:latin typeface="Calibri" panose="020F0502020204030204"/>
              </a:rPr>
              <a:t>En comptabilité monétaire </a:t>
            </a:r>
            <a:r>
              <a:rPr lang="fr-FR" sz="2000" dirty="0">
                <a:solidFill>
                  <a:prstClr val="black"/>
                </a:solidFill>
                <a:latin typeface="Calibri" panose="020F0502020204030204"/>
              </a:rPr>
              <a:t>o</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n compte la Valeur monétaire de la production et des ventes </a:t>
            </a:r>
          </a:p>
          <a:p>
            <a:pPr marL="800100" lvl="1" indent="-342900">
              <a:buFont typeface="Wingdings" panose="05000000000000000000" pitchFamily="2" charset="2"/>
              <a:buChar char="ü"/>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Côté Charges, le cumul de la valeur des biens et services utilisés </a:t>
            </a:r>
            <a:r>
              <a:rPr lang="fr-FR" sz="2000" dirty="0">
                <a:solidFill>
                  <a:prstClr val="black"/>
                </a:solidFill>
                <a:latin typeface="Calibri" panose="020F0502020204030204"/>
              </a:rPr>
              <a:t>+</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 la Valeur ajoutée + les flux de transfert</a:t>
            </a:r>
          </a:p>
          <a:p>
            <a:pPr marL="800100" lvl="1" indent="-342900">
              <a:buFont typeface="Wingdings" panose="05000000000000000000" pitchFamily="2" charset="2"/>
              <a:buChar char="ü"/>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Côté Produits, le prix unitaire x quantité vendue</a:t>
            </a:r>
          </a:p>
          <a:p>
            <a:endParaRPr kumimoji="0" lang="fr-FR"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r>
              <a:rPr lang="fr-FR" sz="2000" b="1" dirty="0">
                <a:solidFill>
                  <a:prstClr val="black"/>
                </a:solidFill>
                <a:latin typeface="Calibri" panose="020F0502020204030204"/>
              </a:rPr>
              <a:t>En comptabilité carbone </a:t>
            </a:r>
            <a:r>
              <a:rPr lang="fr-FR" sz="2000" dirty="0">
                <a:solidFill>
                  <a:prstClr val="black"/>
                </a:solidFill>
                <a:latin typeface="Calibri" panose="020F0502020204030204"/>
              </a:rPr>
              <a:t>on </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compte le Contenu Carbone de la même production et des mêmes ventes</a:t>
            </a:r>
          </a:p>
          <a:p>
            <a:pPr marL="800100" lvl="1" indent="-342900">
              <a:buFont typeface="Wingdings" panose="05000000000000000000" pitchFamily="2" charset="2"/>
              <a:buChar char="ü"/>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Côté Charges le cumul du Contenu Carbone des émissions ajoutées par l’entreprise (combustion de combustibles carbonés, parfois d’autres) et du Contenu Carbone des mêmes quantités de biens et services </a:t>
            </a:r>
            <a:r>
              <a:rPr lang="fr-FR" sz="2000" dirty="0">
                <a:solidFill>
                  <a:prstClr val="black"/>
                </a:solidFill>
                <a:latin typeface="Calibri" panose="020F0502020204030204"/>
              </a:rPr>
              <a:t>achetés pour la production</a:t>
            </a:r>
            <a:endPar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800100" lvl="1" indent="-342900">
              <a:buFont typeface="Wingdings" panose="05000000000000000000" pitchFamily="2" charset="2"/>
              <a:buChar char="ü"/>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Côté Produits le facteur d’émission x quantité vendue</a:t>
            </a:r>
          </a:p>
        </p:txBody>
      </p:sp>
    </p:spTree>
    <p:extLst>
      <p:ext uri="{BB962C8B-B14F-4D97-AF65-F5344CB8AC3E}">
        <p14:creationId xmlns:p14="http://schemas.microsoft.com/office/powerpoint/2010/main" val="489197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A763216-8D6F-BF3A-4220-C7245A758EBC}"/>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6C1C23FD-45A9-2B7A-B5CA-B2946480FEA6}"/>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Image 2" descr="Une image contenant texte, Graphique, graphisme, clipart&#10;&#10;Le contenu généré par l’IA peut être incorrect.">
            <a:extLst>
              <a:ext uri="{FF2B5EF4-FFF2-40B4-BE49-F238E27FC236}">
                <a16:creationId xmlns:a16="http://schemas.microsoft.com/office/drawing/2014/main" id="{9E6184D0-1CC3-A785-583F-0E5526619F78}"/>
              </a:ext>
            </a:extLst>
          </p:cNvPr>
          <p:cNvPicPr>
            <a:picLocks noChangeAspect="1"/>
          </p:cNvPicPr>
          <p:nvPr/>
        </p:nvPicPr>
        <p:blipFill>
          <a:blip r:embed="rId3"/>
          <a:stretch>
            <a:fillRect/>
          </a:stretch>
        </p:blipFill>
        <p:spPr>
          <a:xfrm>
            <a:off x="527869" y="5696607"/>
            <a:ext cx="1892276" cy="759727"/>
          </a:xfrm>
          <a:prstGeom prst="rect">
            <a:avLst/>
          </a:prstGeom>
        </p:spPr>
      </p:pic>
      <p:sp>
        <p:nvSpPr>
          <p:cNvPr id="2" name="ZoneTexte 1">
            <a:extLst>
              <a:ext uri="{FF2B5EF4-FFF2-40B4-BE49-F238E27FC236}">
                <a16:creationId xmlns:a16="http://schemas.microsoft.com/office/drawing/2014/main" id="{A826FC72-7714-1273-BCB2-FED679D166F5}"/>
              </a:ext>
            </a:extLst>
          </p:cNvPr>
          <p:cNvSpPr txBox="1"/>
          <p:nvPr/>
        </p:nvSpPr>
        <p:spPr>
          <a:xfrm>
            <a:off x="509200" y="401666"/>
            <a:ext cx="10466481" cy="4216539"/>
          </a:xfrm>
          <a:prstGeom prst="rect">
            <a:avLst/>
          </a:prstGeom>
          <a:noFill/>
        </p:spPr>
        <p:txBody>
          <a:bodyPr wrap="square">
            <a:spAutoFit/>
          </a:bodyPr>
          <a:lstStyle/>
          <a:p>
            <a:pPr lvl="0">
              <a:defRPr/>
            </a:pPr>
            <a:r>
              <a:rPr lang="fr-FR" sz="2000" b="1" dirty="0">
                <a:solidFill>
                  <a:prstClr val="black"/>
                </a:solidFill>
              </a:rPr>
              <a:t>Parallèles avec la comptabilité monétaire de la même activité de production </a:t>
            </a:r>
            <a:r>
              <a:rPr lang="fr-FR" sz="2000" dirty="0">
                <a:solidFill>
                  <a:prstClr val="black"/>
                </a:solidFill>
              </a:rPr>
              <a:t>(2/2)</a:t>
            </a:r>
            <a:endParaRPr lang="fr-FR" sz="2000" b="1" dirty="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fr-FR" sz="2000" b="1" i="0" u="none" strike="noStrike" kern="1200" cap="none" spc="0" normalizeH="0" baseline="0" noProof="0" dirty="0">
                <a:ln>
                  <a:noFill/>
                </a:ln>
                <a:solidFill>
                  <a:prstClr val="black"/>
                </a:solidFill>
                <a:effectLst/>
                <a:uLnTx/>
                <a:uFillTx/>
                <a:latin typeface="Calibri" panose="020F0502020204030204"/>
                <a:ea typeface="+mn-ea"/>
                <a:cs typeface="+mn-cs"/>
              </a:rPr>
              <a:t>Pour</a:t>
            </a:r>
            <a:r>
              <a:rPr kumimoji="0" lang="fr-FR" sz="2000" b="1" i="0" u="none" strike="noStrike" kern="1200" cap="none" spc="0" normalizeH="0" noProof="0" dirty="0">
                <a:ln>
                  <a:noFill/>
                </a:ln>
                <a:solidFill>
                  <a:prstClr val="black"/>
                </a:solidFill>
                <a:effectLst/>
                <a:uLnTx/>
                <a:uFillTx/>
                <a:latin typeface="Calibri" panose="020F0502020204030204"/>
                <a:ea typeface="+mn-ea"/>
                <a:cs typeface="+mn-cs"/>
              </a:rPr>
              <a:t> le s</a:t>
            </a:r>
            <a:r>
              <a:rPr kumimoji="0" lang="fr-FR" sz="2000" b="1" i="0" u="none" strike="noStrike" kern="1200" cap="none" spc="0" normalizeH="0" baseline="0" noProof="0" dirty="0">
                <a:ln>
                  <a:noFill/>
                </a:ln>
                <a:solidFill>
                  <a:prstClr val="black"/>
                </a:solidFill>
                <a:effectLst/>
                <a:uLnTx/>
                <a:uFillTx/>
                <a:latin typeface="Calibri" panose="020F0502020204030204"/>
                <a:ea typeface="+mn-ea"/>
                <a:cs typeface="+mn-cs"/>
              </a:rPr>
              <a:t>uivi de la performance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2000" b="1"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La signification du solde annuel (Produits – Charges) est très différente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800"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Calibri" panose="020F0502020204030204"/>
                <a:ea typeface="+mn-ea"/>
                <a:cs typeface="+mn-cs"/>
              </a:rPr>
              <a:t>En</a:t>
            </a:r>
            <a:r>
              <a:rPr kumimoji="0" lang="fr-FR" sz="2000" b="1" i="0" u="none" strike="noStrike" kern="1200" cap="none" spc="0" normalizeH="0" noProof="0" dirty="0">
                <a:ln>
                  <a:noFill/>
                </a:ln>
                <a:solidFill>
                  <a:prstClr val="black"/>
                </a:solidFill>
                <a:effectLst/>
                <a:uLnTx/>
                <a:uFillTx/>
                <a:latin typeface="Calibri" panose="020F0502020204030204"/>
                <a:ea typeface="+mn-ea"/>
                <a:cs typeface="+mn-cs"/>
              </a:rPr>
              <a:t> comptabilité </a:t>
            </a:r>
            <a:r>
              <a:rPr kumimoji="0" lang="fr-FR" sz="2000" b="1" i="0" u="none" strike="noStrike" kern="1200" cap="none" spc="0" normalizeH="0" baseline="0" noProof="0" dirty="0">
                <a:ln>
                  <a:noFill/>
                </a:ln>
                <a:solidFill>
                  <a:prstClr val="black"/>
                </a:solidFill>
                <a:effectLst/>
                <a:uLnTx/>
                <a:uFillTx/>
                <a:latin typeface="Calibri" panose="020F0502020204030204"/>
                <a:ea typeface="+mn-ea"/>
                <a:cs typeface="+mn-cs"/>
              </a:rPr>
              <a:t>monétaire</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 le solde est un indicateur de performance de gestion essentiel </a:t>
            </a:r>
            <a:endParaRPr lang="fr-FR" sz="2000" dirty="0">
              <a:solidFill>
                <a:prstClr val="black"/>
              </a:solidFill>
              <a:latin typeface="Calibri" panose="020F0502020204030204"/>
            </a:endParaRPr>
          </a:p>
          <a:p>
            <a:pPr marL="800100" lvl="1" indent="-342900">
              <a:buFont typeface="Wingdings" panose="05000000000000000000" pitchFamily="2" charset="2"/>
              <a:buChar char="ü"/>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Le Producteur cherche à augmenter sa marge </a:t>
            </a:r>
            <a:endParaRPr lang="fr-FR" sz="2000"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Calibri" panose="020F0502020204030204"/>
                <a:ea typeface="+mn-ea"/>
                <a:cs typeface="+mn-cs"/>
              </a:rPr>
              <a:t>En comptabilité carbone</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 le Producteur répercute à ses clients TOUT le Contenu Carbone de la production</a:t>
            </a:r>
          </a:p>
          <a:p>
            <a:pPr marL="800100" lvl="1" indent="-342900">
              <a:buFont typeface="Wingdings" panose="05000000000000000000" pitchFamily="2" charset="2"/>
              <a:buChar char="ü"/>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L’écart a la nature d’un écart entre Facteur d’émission budgété et Facteur d’émission réalisé, puisque le Producteur indique le Contenu Carbone du Produit AVANT de savoir combien il contient exactement de carbone (on va voir comment il se débrouille</a:t>
            </a:r>
            <a:r>
              <a:rPr kumimoji="0" lang="fr-FR" sz="2000" b="0" i="0" u="none" strike="noStrike" kern="1200" cap="none" spc="0" normalizeH="0" noProof="0" dirty="0">
                <a:ln>
                  <a:noFill/>
                </a:ln>
                <a:solidFill>
                  <a:prstClr val="black"/>
                </a:solidFill>
                <a:effectLst/>
                <a:uLnTx/>
                <a:uFillTx/>
                <a:latin typeface="Calibri" panose="020F0502020204030204"/>
                <a:ea typeface="+mn-ea"/>
                <a:cs typeface="+mn-cs"/>
              </a:rPr>
              <a:t> dans le cas pratique)</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2810837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83B8BC1-D4DA-EB2D-C8D8-67E66779D764}"/>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3B3F3BE2-D283-D4F2-0291-4E094DF35C44}"/>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Image 2" descr="Une image contenant texte, Graphique, graphisme, clipart&#10;&#10;Le contenu généré par l’IA peut être incorrect.">
            <a:extLst>
              <a:ext uri="{FF2B5EF4-FFF2-40B4-BE49-F238E27FC236}">
                <a16:creationId xmlns:a16="http://schemas.microsoft.com/office/drawing/2014/main" id="{5E4A31BF-F3DB-059F-DAE6-01A2F0381F3A}"/>
              </a:ext>
            </a:extLst>
          </p:cNvPr>
          <p:cNvPicPr>
            <a:picLocks noChangeAspect="1"/>
          </p:cNvPicPr>
          <p:nvPr/>
        </p:nvPicPr>
        <p:blipFill>
          <a:blip r:embed="rId4"/>
          <a:stretch>
            <a:fillRect/>
          </a:stretch>
        </p:blipFill>
        <p:spPr>
          <a:xfrm>
            <a:off x="527869" y="5696607"/>
            <a:ext cx="1892276" cy="759727"/>
          </a:xfrm>
          <a:prstGeom prst="rect">
            <a:avLst/>
          </a:prstGeom>
        </p:spPr>
      </p:pic>
      <p:sp>
        <p:nvSpPr>
          <p:cNvPr id="2" name="ZoneTexte 1">
            <a:extLst>
              <a:ext uri="{FF2B5EF4-FFF2-40B4-BE49-F238E27FC236}">
                <a16:creationId xmlns:a16="http://schemas.microsoft.com/office/drawing/2014/main" id="{167AC11C-E678-9CD3-8190-2CA5A1C973EB}"/>
              </a:ext>
            </a:extLst>
          </p:cNvPr>
          <p:cNvSpPr txBox="1"/>
          <p:nvPr/>
        </p:nvSpPr>
        <p:spPr>
          <a:xfrm>
            <a:off x="611421" y="1104344"/>
            <a:ext cx="10466481" cy="1938992"/>
          </a:xfrm>
          <a:prstGeom prst="rect">
            <a:avLst/>
          </a:prstGeom>
          <a:noFill/>
        </p:spPr>
        <p:txBody>
          <a:bodyPr wrap="square">
            <a:spAutoFit/>
          </a:bodyPr>
          <a:lstStyle/>
          <a:p>
            <a:r>
              <a:rPr lang="fr-FR" sz="2000" dirty="0"/>
              <a:t>La présentation s’appuie sur un calculateur-traducteur CSF</a:t>
            </a:r>
          </a:p>
          <a:p>
            <a:pPr marL="800100" lvl="1" indent="-342900">
              <a:buFont typeface="Wingdings" panose="05000000000000000000" pitchFamily="2" charset="2"/>
              <a:buChar char="ü"/>
            </a:pPr>
            <a:r>
              <a:rPr lang="fr-FR" sz="2000" dirty="0"/>
              <a:t>Un outil de formation et de simulation pour toute organisation </a:t>
            </a:r>
          </a:p>
          <a:p>
            <a:pPr marL="800100" lvl="1" indent="-342900">
              <a:buFont typeface="Wingdings" panose="05000000000000000000" pitchFamily="2" charset="2"/>
              <a:buChar char="ü"/>
            </a:pPr>
            <a:r>
              <a:rPr lang="fr-FR" sz="2000" dirty="0"/>
              <a:t>Un outil de production pour une petite organisation</a:t>
            </a:r>
          </a:p>
          <a:p>
            <a:endParaRPr lang="fr-FR" sz="2000" dirty="0"/>
          </a:p>
          <a:p>
            <a:r>
              <a:rPr lang="fr-FR" sz="2000" b="1" dirty="0"/>
              <a:t>1- Le Contenu Carbone de la Production</a:t>
            </a:r>
          </a:p>
          <a:p>
            <a:r>
              <a:rPr lang="fr-FR" sz="2000" dirty="0"/>
              <a:t>C’est la somme du Contenu des émissions directes et du Contenu des achats de biens et services</a:t>
            </a:r>
          </a:p>
        </p:txBody>
      </p:sp>
      <p:sp>
        <p:nvSpPr>
          <p:cNvPr id="7" name="ZoneTexte 6">
            <a:extLst>
              <a:ext uri="{FF2B5EF4-FFF2-40B4-BE49-F238E27FC236}">
                <a16:creationId xmlns:a16="http://schemas.microsoft.com/office/drawing/2014/main" id="{43FE43E9-C44A-797E-E3BE-E4B52CB609B1}"/>
              </a:ext>
            </a:extLst>
          </p:cNvPr>
          <p:cNvSpPr txBox="1"/>
          <p:nvPr/>
        </p:nvSpPr>
        <p:spPr>
          <a:xfrm>
            <a:off x="611421" y="3235831"/>
            <a:ext cx="10466481" cy="2369880"/>
          </a:xfrm>
          <a:prstGeom prst="rect">
            <a:avLst/>
          </a:prstGeom>
          <a:noFill/>
        </p:spPr>
        <p:txBody>
          <a:bodyPr wrap="square">
            <a:spAutoFit/>
          </a:bodyPr>
          <a:lstStyle/>
          <a:p>
            <a:pPr>
              <a:buNone/>
            </a:pPr>
            <a:r>
              <a:rPr lang="fr-FR" sz="2000" b="1" dirty="0"/>
              <a:t>1.1 Le Contenu Carbone des émissions directes</a:t>
            </a:r>
            <a:endParaRPr lang="fr-FR" sz="2000" dirty="0"/>
          </a:p>
          <a:p>
            <a:pPr>
              <a:buNone/>
            </a:pPr>
            <a:r>
              <a:rPr lang="fr-FR" sz="2000" dirty="0"/>
              <a:t>Les émissions directes sont principalement liées aux achats de combustible (chauffage, transport…) et intégrées automatiquement dans le Contenu Carbone des achats (la convention générale est d’inclure déjà dans le Contenu Carbone d’un litre d’essence acheté le contenu de sa combustion)</a:t>
            </a:r>
          </a:p>
          <a:p>
            <a:pPr>
              <a:buNone/>
            </a:pPr>
            <a:endParaRPr lang="fr-FR" sz="800" dirty="0"/>
          </a:p>
          <a:p>
            <a:pPr>
              <a:buNone/>
            </a:pPr>
            <a:r>
              <a:rPr lang="fr-FR" sz="2000" dirty="0"/>
              <a:t>Certaines branches (chimie, élevage) ont d’autres émissions directes</a:t>
            </a:r>
          </a:p>
          <a:p>
            <a:r>
              <a:rPr lang="fr-FR" sz="2000" dirty="0"/>
              <a:t>L’organisation doit les faire estimer par un expert (à saisir dans le calculateur) </a:t>
            </a:r>
            <a:endParaRPr lang="fr-FR" sz="2000" b="1" dirty="0"/>
          </a:p>
          <a:p>
            <a:pPr>
              <a:buNone/>
            </a:pPr>
            <a:endParaRPr lang="fr-FR" sz="2000" dirty="0"/>
          </a:p>
        </p:txBody>
      </p:sp>
      <p:sp>
        <p:nvSpPr>
          <p:cNvPr id="5" name="ZoneTexte 4">
            <a:extLst>
              <a:ext uri="{FF2B5EF4-FFF2-40B4-BE49-F238E27FC236}">
                <a16:creationId xmlns:a16="http://schemas.microsoft.com/office/drawing/2014/main" id="{112A57CA-C737-B67D-8F4B-9850794D5738}"/>
              </a:ext>
            </a:extLst>
          </p:cNvPr>
          <p:cNvSpPr txBox="1"/>
          <p:nvPr/>
        </p:nvSpPr>
        <p:spPr>
          <a:xfrm>
            <a:off x="611422" y="541079"/>
            <a:ext cx="10182701" cy="461665"/>
          </a:xfrm>
          <a:prstGeom prst="rect">
            <a:avLst/>
          </a:prstGeom>
          <a:solidFill>
            <a:schemeClr val="bg1"/>
          </a:solidFill>
          <a:ln w="76200">
            <a:noFill/>
          </a:ln>
        </p:spPr>
        <p:txBody>
          <a:bodyPr wrap="square" rtlCol="0">
            <a:spAutoFit/>
          </a:bodyPr>
          <a:lstStyle/>
          <a:p>
            <a:r>
              <a:rPr lang="fr-FR" sz="2400" b="1" dirty="0"/>
              <a:t>Chapitre 5.2 La tenue pratique d’un Compte carbone de production</a:t>
            </a:r>
          </a:p>
        </p:txBody>
      </p:sp>
    </p:spTree>
    <p:extLst>
      <p:ext uri="{BB962C8B-B14F-4D97-AF65-F5344CB8AC3E}">
        <p14:creationId xmlns:p14="http://schemas.microsoft.com/office/powerpoint/2010/main" val="414229381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8E98EF7-8EAB-F98B-2B0E-2CB411F87DAB}"/>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F9F42C83-C76D-4972-78EB-593E47FDCC00}"/>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5" name="Image 4" descr="Une image contenant Graphique, logo, clipart, graphisme&#10;&#10;Le contenu généré par l’IA peut être incorrect.">
            <a:extLst>
              <a:ext uri="{FF2B5EF4-FFF2-40B4-BE49-F238E27FC236}">
                <a16:creationId xmlns:a16="http://schemas.microsoft.com/office/drawing/2014/main" id="{06224969-68DD-8F87-1211-13390E91E7FB}"/>
              </a:ext>
            </a:extLst>
          </p:cNvPr>
          <p:cNvPicPr>
            <a:picLocks noChangeAspect="1"/>
          </p:cNvPicPr>
          <p:nvPr/>
        </p:nvPicPr>
        <p:blipFill>
          <a:blip r:embed="rId4"/>
          <a:stretch>
            <a:fillRect/>
          </a:stretch>
        </p:blipFill>
        <p:spPr>
          <a:xfrm>
            <a:off x="279858" y="5459668"/>
            <a:ext cx="1926359" cy="1110998"/>
          </a:xfrm>
          <a:prstGeom prst="rect">
            <a:avLst/>
          </a:prstGeom>
        </p:spPr>
      </p:pic>
      <p:sp>
        <p:nvSpPr>
          <p:cNvPr id="3" name="ZoneTexte 2">
            <a:extLst>
              <a:ext uri="{FF2B5EF4-FFF2-40B4-BE49-F238E27FC236}">
                <a16:creationId xmlns:a16="http://schemas.microsoft.com/office/drawing/2014/main" id="{C399835D-EC72-7B70-03AC-D8C318AAD7DF}"/>
              </a:ext>
            </a:extLst>
          </p:cNvPr>
          <p:cNvSpPr txBox="1"/>
          <p:nvPr/>
        </p:nvSpPr>
        <p:spPr>
          <a:xfrm>
            <a:off x="882741" y="1296006"/>
            <a:ext cx="10426517" cy="3785652"/>
          </a:xfrm>
          <a:prstGeom prst="rect">
            <a:avLst/>
          </a:prstGeom>
          <a:noFill/>
        </p:spPr>
        <p:txBody>
          <a:bodyPr wrap="square">
            <a:spAutoFit/>
          </a:bodyPr>
          <a:lstStyle/>
          <a:p>
            <a:pPr>
              <a:buNone/>
            </a:pPr>
            <a:r>
              <a:rPr lang="fr-FR" sz="2000" b="1" dirty="0"/>
              <a:t>Cas standard</a:t>
            </a:r>
          </a:p>
          <a:p>
            <a:pPr>
              <a:buNone/>
            </a:pPr>
            <a:r>
              <a:rPr lang="fr-FR" sz="2000" dirty="0"/>
              <a:t>L’entreprise tient un compte par branche d’activité significative (au sens de la nomenclature d’activité INSEE et internationale en 63 branches ou NACE 63) : donc un seul compte en général.</a:t>
            </a:r>
          </a:p>
          <a:p>
            <a:pPr>
              <a:buNone/>
            </a:pPr>
            <a:endParaRPr lang="fr-FR" sz="2000" i="1" dirty="0"/>
          </a:p>
          <a:p>
            <a:pPr>
              <a:buNone/>
            </a:pPr>
            <a:r>
              <a:rPr lang="fr-FR" sz="2000" i="1" dirty="0"/>
              <a:t>Attention, la NACE distingue activités commerciales et de production. Si l’entreprise a une activité commerciale accessoire significative (revente de biens en l’état, comme les bouteilles de boisson d’un restaurateur) elle en tient un compte carbone séparé.</a:t>
            </a:r>
            <a:endParaRPr lang="fr-FR" sz="2000" dirty="0"/>
          </a:p>
          <a:p>
            <a:pPr>
              <a:buNone/>
            </a:pPr>
            <a:endParaRPr lang="fr-FR" sz="2000" dirty="0"/>
          </a:p>
          <a:p>
            <a:r>
              <a:rPr lang="fr-FR" sz="2000" b="1" dirty="0"/>
              <a:t>Suivi plus fin</a:t>
            </a:r>
          </a:p>
          <a:p>
            <a:r>
              <a:rPr lang="fr-FR" sz="2000" dirty="0"/>
              <a:t>L’entreprise peut créer d’autres comptes si elle le souhaite en respectant les mêmes périmètres de comptes analytiques pour les calculs des prix de revient et les calculs des Contenus Carbone.</a:t>
            </a:r>
          </a:p>
          <a:p>
            <a:pPr>
              <a:buNone/>
            </a:pPr>
            <a:r>
              <a:rPr lang="fr-FR" sz="2000" dirty="0"/>
              <a:t>(Il  faut mettre en balance l’amélioration de l’information avec la complexité)</a:t>
            </a:r>
          </a:p>
        </p:txBody>
      </p:sp>
      <p:sp>
        <p:nvSpPr>
          <p:cNvPr id="2" name="ZoneTexte 1">
            <a:extLst>
              <a:ext uri="{FF2B5EF4-FFF2-40B4-BE49-F238E27FC236}">
                <a16:creationId xmlns:a16="http://schemas.microsoft.com/office/drawing/2014/main" id="{6985F1FB-B35D-F228-F308-07052A62596A}"/>
              </a:ext>
            </a:extLst>
          </p:cNvPr>
          <p:cNvSpPr txBox="1"/>
          <p:nvPr/>
        </p:nvSpPr>
        <p:spPr>
          <a:xfrm>
            <a:off x="727036" y="456332"/>
            <a:ext cx="10182701" cy="461665"/>
          </a:xfrm>
          <a:prstGeom prst="rect">
            <a:avLst/>
          </a:prstGeom>
          <a:solidFill>
            <a:schemeClr val="bg1"/>
          </a:solidFill>
          <a:ln w="76200">
            <a:noFill/>
          </a:ln>
        </p:spPr>
        <p:txBody>
          <a:bodyPr wrap="square" rtlCol="0">
            <a:spAutoFit/>
          </a:bodyPr>
          <a:lstStyle/>
          <a:p>
            <a:r>
              <a:rPr lang="fr-FR" sz="2400" b="1" dirty="0"/>
              <a:t>Combien de Compte(s) carbone de production annuels tenir</a:t>
            </a:r>
          </a:p>
        </p:txBody>
      </p:sp>
    </p:spTree>
    <p:extLst>
      <p:ext uri="{BB962C8B-B14F-4D97-AF65-F5344CB8AC3E}">
        <p14:creationId xmlns:p14="http://schemas.microsoft.com/office/powerpoint/2010/main" val="303973382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6E0D4B6-C35C-C511-6700-69B53D61EB2E}"/>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994E109C-57FE-ABEC-E60A-1EF0098A57A7}"/>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5" name="Image 4" descr="Une image contenant Graphique, logo, clipart, graphisme&#10;&#10;Le contenu généré par l’IA peut être incorrect.">
            <a:extLst>
              <a:ext uri="{FF2B5EF4-FFF2-40B4-BE49-F238E27FC236}">
                <a16:creationId xmlns:a16="http://schemas.microsoft.com/office/drawing/2014/main" id="{518356A9-E578-0DE1-A4C8-6C140E591294}"/>
              </a:ext>
            </a:extLst>
          </p:cNvPr>
          <p:cNvPicPr>
            <a:picLocks noChangeAspect="1"/>
          </p:cNvPicPr>
          <p:nvPr/>
        </p:nvPicPr>
        <p:blipFill>
          <a:blip r:embed="rId4"/>
          <a:stretch>
            <a:fillRect/>
          </a:stretch>
        </p:blipFill>
        <p:spPr>
          <a:xfrm>
            <a:off x="279858" y="5459668"/>
            <a:ext cx="1926359" cy="1110998"/>
          </a:xfrm>
          <a:prstGeom prst="rect">
            <a:avLst/>
          </a:prstGeom>
        </p:spPr>
      </p:pic>
      <p:sp>
        <p:nvSpPr>
          <p:cNvPr id="3" name="ZoneTexte 2">
            <a:extLst>
              <a:ext uri="{FF2B5EF4-FFF2-40B4-BE49-F238E27FC236}">
                <a16:creationId xmlns:a16="http://schemas.microsoft.com/office/drawing/2014/main" id="{B8FCCB71-B288-0456-5CF5-65F747091466}"/>
              </a:ext>
            </a:extLst>
          </p:cNvPr>
          <p:cNvSpPr txBox="1"/>
          <p:nvPr/>
        </p:nvSpPr>
        <p:spPr>
          <a:xfrm>
            <a:off x="567547" y="287334"/>
            <a:ext cx="10466481" cy="461665"/>
          </a:xfrm>
          <a:prstGeom prst="rect">
            <a:avLst/>
          </a:prstGeom>
          <a:noFill/>
        </p:spPr>
        <p:txBody>
          <a:bodyPr wrap="square">
            <a:spAutoFit/>
          </a:bodyPr>
          <a:lstStyle/>
          <a:p>
            <a:pPr lvl="0">
              <a:defRPr/>
            </a:pPr>
            <a:r>
              <a:rPr lang="fr-FR" sz="2400" b="1" dirty="0">
                <a:solidFill>
                  <a:prstClr val="black"/>
                </a:solidFill>
                <a:latin typeface="Calibri" panose="020F0502020204030204"/>
              </a:rPr>
              <a:t>Classement des factures d’achat </a:t>
            </a:r>
          </a:p>
        </p:txBody>
      </p:sp>
      <p:sp>
        <p:nvSpPr>
          <p:cNvPr id="2" name="ZoneTexte 1">
            <a:extLst>
              <a:ext uri="{FF2B5EF4-FFF2-40B4-BE49-F238E27FC236}">
                <a16:creationId xmlns:a16="http://schemas.microsoft.com/office/drawing/2014/main" id="{B60BB657-7B7B-9304-32AE-BB7494AB8B82}"/>
              </a:ext>
            </a:extLst>
          </p:cNvPr>
          <p:cNvSpPr txBox="1"/>
          <p:nvPr/>
        </p:nvSpPr>
        <p:spPr>
          <a:xfrm>
            <a:off x="567547" y="903731"/>
            <a:ext cx="10466481" cy="4585871"/>
          </a:xfrm>
          <a:prstGeom prst="rect">
            <a:avLst/>
          </a:prstGeom>
          <a:noFill/>
        </p:spPr>
        <p:txBody>
          <a:bodyPr wrap="square">
            <a:spAutoFit/>
          </a:bodyPr>
          <a:lstStyle/>
          <a:p>
            <a:pPr>
              <a:defRPr/>
            </a:pPr>
            <a:r>
              <a:rPr lang="fr-FR" sz="2000" dirty="0">
                <a:solidFill>
                  <a:prstClr val="black"/>
                </a:solidFill>
                <a:latin typeface="Calibri" panose="020F0502020204030204"/>
              </a:rPr>
              <a:t>A partir du Grand livre, le classement se fait,</a:t>
            </a:r>
          </a:p>
          <a:p>
            <a:pPr>
              <a:defRPr/>
            </a:pPr>
            <a:endParaRPr lang="fr-FR" sz="800" dirty="0">
              <a:solidFill>
                <a:prstClr val="black"/>
              </a:solidFill>
              <a:latin typeface="Calibri" panose="020F0502020204030204"/>
            </a:endParaRPr>
          </a:p>
          <a:p>
            <a:pPr marL="342900" indent="-342900">
              <a:buFont typeface="Wingdings" panose="05000000000000000000" pitchFamily="2" charset="2"/>
              <a:buChar char="ü"/>
              <a:defRPr/>
            </a:pPr>
            <a:r>
              <a:rPr lang="fr-FR" sz="2000" dirty="0">
                <a:solidFill>
                  <a:prstClr val="black"/>
                </a:solidFill>
                <a:latin typeface="Calibri" panose="020F0502020204030204"/>
              </a:rPr>
              <a:t>En respectant le classement par exercice du compte monétaire, y compris les immobilisations des dotations aux amortissements</a:t>
            </a:r>
          </a:p>
          <a:p>
            <a:pPr marL="342900" indent="-342900">
              <a:buFontTx/>
              <a:buChar char="-"/>
              <a:defRPr/>
            </a:pPr>
            <a:endParaRPr lang="fr-FR" sz="800" dirty="0">
              <a:solidFill>
                <a:prstClr val="black"/>
              </a:solidFill>
              <a:latin typeface="Calibri" panose="020F0502020204030204"/>
            </a:endParaRPr>
          </a:p>
          <a:p>
            <a:pPr marL="342900" indent="-342900">
              <a:buFont typeface="Wingdings" panose="05000000000000000000" pitchFamily="2" charset="2"/>
              <a:buChar char="ü"/>
              <a:defRPr/>
            </a:pPr>
            <a:r>
              <a:rPr lang="fr-FR" sz="2000" dirty="0">
                <a:solidFill>
                  <a:prstClr val="black"/>
                </a:solidFill>
                <a:latin typeface="Calibri" panose="020F0502020204030204"/>
              </a:rPr>
              <a:t>En classant les factures selon les catégories d’achat</a:t>
            </a:r>
          </a:p>
          <a:p>
            <a:pPr marL="1257300" lvl="2" indent="-342900">
              <a:buFont typeface="Arial" panose="020B0604020202020204" pitchFamily="34" charset="0"/>
              <a:buChar char="•"/>
              <a:defRPr/>
            </a:pPr>
            <a:r>
              <a:rPr lang="fr-FR" sz="2000" dirty="0">
                <a:solidFill>
                  <a:prstClr val="black"/>
                </a:solidFill>
                <a:latin typeface="Calibri" panose="020F0502020204030204"/>
              </a:rPr>
              <a:t>En respectant la nomenclature </a:t>
            </a:r>
            <a:r>
              <a:rPr lang="fr-FR" sz="2000" dirty="0" err="1">
                <a:solidFill>
                  <a:prstClr val="black"/>
                </a:solidFill>
                <a:latin typeface="Calibri" panose="020F0502020204030204"/>
              </a:rPr>
              <a:t>Nace</a:t>
            </a:r>
            <a:r>
              <a:rPr lang="fr-FR" sz="2000" dirty="0">
                <a:solidFill>
                  <a:prstClr val="black"/>
                </a:solidFill>
                <a:latin typeface="Calibri" panose="020F0502020204030204"/>
              </a:rPr>
              <a:t> 63 </a:t>
            </a:r>
          </a:p>
          <a:p>
            <a:pPr lvl="1">
              <a:defRPr/>
            </a:pPr>
            <a:r>
              <a:rPr lang="fr-FR" sz="2000" dirty="0">
                <a:solidFill>
                  <a:prstClr val="black"/>
                </a:solidFill>
                <a:latin typeface="Calibri" panose="020F0502020204030204"/>
              </a:rPr>
              <a:t>		Enrichissements recommandés repris dans le calculateur</a:t>
            </a:r>
          </a:p>
          <a:p>
            <a:pPr lvl="1">
              <a:defRPr/>
            </a:pPr>
            <a:r>
              <a:rPr lang="fr-FR" sz="2000" dirty="0">
                <a:solidFill>
                  <a:prstClr val="black"/>
                </a:solidFill>
                <a:latin typeface="Calibri" panose="020F0502020204030204"/>
              </a:rPr>
              <a:t>		(énergie, produits agricoles et IAA)</a:t>
            </a:r>
          </a:p>
          <a:p>
            <a:pPr marL="1257300" lvl="2" indent="-342900">
              <a:buFont typeface="Arial" panose="020B0604020202020204" pitchFamily="34" charset="0"/>
              <a:buChar char="•"/>
              <a:defRPr/>
            </a:pPr>
            <a:r>
              <a:rPr lang="fr-FR" sz="2000" dirty="0">
                <a:solidFill>
                  <a:prstClr val="black"/>
                </a:solidFill>
                <a:latin typeface="Calibri" panose="020F0502020204030204"/>
              </a:rPr>
              <a:t>Possibilité d’affiner en fonction des comptes analytiques</a:t>
            </a:r>
          </a:p>
          <a:p>
            <a:pPr marL="1257300" lvl="2" indent="-342900">
              <a:buFont typeface="Arial" panose="020B0604020202020204" pitchFamily="34" charset="0"/>
              <a:buChar char="•"/>
              <a:defRPr/>
            </a:pPr>
            <a:r>
              <a:rPr lang="fr-FR" sz="2000" dirty="0">
                <a:solidFill>
                  <a:prstClr val="black"/>
                </a:solidFill>
              </a:rPr>
              <a:t>Possibilité de simplifier avec des regroupements de branches (calculateur CSF)</a:t>
            </a:r>
          </a:p>
          <a:p>
            <a:pPr lvl="0">
              <a:defRPr/>
            </a:pPr>
            <a:endParaRPr lang="fr-FR" sz="800" i="1" dirty="0">
              <a:solidFill>
                <a:prstClr val="black"/>
              </a:solidFill>
            </a:endParaRPr>
          </a:p>
          <a:p>
            <a:pPr lvl="0">
              <a:defRPr/>
            </a:pPr>
            <a:r>
              <a:rPr lang="fr-FR" sz="2000" i="1" dirty="0">
                <a:solidFill>
                  <a:prstClr val="black"/>
                </a:solidFill>
              </a:rPr>
              <a:t>Pour une activité commerciale, les factures d’achat des produits revendus ne sont pas prises en compte</a:t>
            </a:r>
          </a:p>
          <a:p>
            <a:pPr lvl="0">
              <a:defRPr/>
            </a:pPr>
            <a:endParaRPr lang="fr-FR" sz="800" dirty="0">
              <a:solidFill>
                <a:prstClr val="black"/>
              </a:solidFill>
            </a:endParaRPr>
          </a:p>
          <a:p>
            <a:pPr marL="342900" lvl="0" indent="-342900">
              <a:buFont typeface="Wingdings" panose="05000000000000000000" pitchFamily="2" charset="2"/>
              <a:buChar char="ü"/>
              <a:defRPr/>
            </a:pPr>
            <a:r>
              <a:rPr lang="fr-FR" sz="2000" dirty="0">
                <a:solidFill>
                  <a:prstClr val="black"/>
                </a:solidFill>
              </a:rPr>
              <a:t>En distinguant les factures avec contenu carbone du fournisseur et les factures sans</a:t>
            </a:r>
            <a:endPar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0990684"/>
      </p:ext>
    </p:extLst>
  </p:cSld>
  <p:clrMapOvr>
    <a:overrideClrMapping bg1="lt1" tx1="dk1" bg2="lt2" tx2="dk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476C379-A1FC-7333-0E2C-9686183B248D}"/>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D2B0F074-9144-DA91-3142-7DDDBB662900}"/>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5" name="Image 4" descr="Une image contenant Graphique, logo, clipart, graphisme&#10;&#10;Le contenu généré par l’IA peut être incorrect.">
            <a:extLst>
              <a:ext uri="{FF2B5EF4-FFF2-40B4-BE49-F238E27FC236}">
                <a16:creationId xmlns:a16="http://schemas.microsoft.com/office/drawing/2014/main" id="{ECFA72DC-4F67-894D-3163-D18848301609}"/>
              </a:ext>
            </a:extLst>
          </p:cNvPr>
          <p:cNvPicPr>
            <a:picLocks noChangeAspect="1"/>
          </p:cNvPicPr>
          <p:nvPr/>
        </p:nvPicPr>
        <p:blipFill>
          <a:blip r:embed="rId4"/>
          <a:stretch>
            <a:fillRect/>
          </a:stretch>
        </p:blipFill>
        <p:spPr>
          <a:xfrm>
            <a:off x="279858" y="5459668"/>
            <a:ext cx="1926359" cy="1110998"/>
          </a:xfrm>
          <a:prstGeom prst="rect">
            <a:avLst/>
          </a:prstGeom>
        </p:spPr>
      </p:pic>
      <p:sp>
        <p:nvSpPr>
          <p:cNvPr id="3" name="ZoneTexte 2">
            <a:extLst>
              <a:ext uri="{FF2B5EF4-FFF2-40B4-BE49-F238E27FC236}">
                <a16:creationId xmlns:a16="http://schemas.microsoft.com/office/drawing/2014/main" id="{EE46E171-259C-70BB-A1BF-D101C50EFE3F}"/>
              </a:ext>
            </a:extLst>
          </p:cNvPr>
          <p:cNvSpPr txBox="1"/>
          <p:nvPr/>
        </p:nvSpPr>
        <p:spPr>
          <a:xfrm>
            <a:off x="594091" y="977403"/>
            <a:ext cx="10788612" cy="2985433"/>
          </a:xfrm>
          <a:prstGeom prst="rect">
            <a:avLst/>
          </a:prstGeom>
          <a:noFill/>
        </p:spPr>
        <p:txBody>
          <a:bodyPr wrap="square">
            <a:spAutoFit/>
          </a:bodyPr>
          <a:lstStyle/>
          <a:p>
            <a:pPr>
              <a:buNone/>
            </a:pPr>
            <a:r>
              <a:rPr lang="fr-FR" sz="2000" dirty="0"/>
              <a:t>Il regroupe les informations tirées des factures d’achat de l’exercice en une dizaine de catégories</a:t>
            </a:r>
          </a:p>
          <a:p>
            <a:pPr marL="800100" lvl="1" indent="-342900">
              <a:buFont typeface="Wingdings" panose="05000000000000000000" pitchFamily="2" charset="2"/>
              <a:buChar char="ü"/>
            </a:pPr>
            <a:r>
              <a:rPr lang="fr-FR" sz="2000" dirty="0">
                <a:effectLst/>
              </a:rPr>
              <a:t>La quantité physique des achats des différents types d’énergie (Gaz, Pétrole brut gazole ou diesel, Essence, Charbon, Électricité)</a:t>
            </a:r>
          </a:p>
          <a:p>
            <a:pPr marL="800100" lvl="1" indent="-342900">
              <a:buFont typeface="Wingdings" panose="05000000000000000000" pitchFamily="2" charset="2"/>
              <a:buChar char="ü"/>
            </a:pPr>
            <a:r>
              <a:rPr lang="fr-FR" sz="2000" dirty="0">
                <a:effectLst/>
              </a:rPr>
              <a:t>L</a:t>
            </a:r>
            <a:r>
              <a:rPr lang="fr-FR" sz="2000" dirty="0"/>
              <a:t>es kilomètres remboursés selon le type de</a:t>
            </a:r>
            <a:r>
              <a:rPr lang="fr-FR" sz="2000" dirty="0">
                <a:effectLst/>
              </a:rPr>
              <a:t> transport de personne (y compris indemnités kilométriques) </a:t>
            </a:r>
          </a:p>
          <a:p>
            <a:pPr marL="800100" lvl="1" indent="-342900">
              <a:buFont typeface="Wingdings" panose="05000000000000000000" pitchFamily="2" charset="2"/>
              <a:buChar char="ü"/>
            </a:pPr>
            <a:r>
              <a:rPr lang="fr-FR" sz="2000" dirty="0">
                <a:effectLst/>
              </a:rPr>
              <a:t>Le montant en </a:t>
            </a:r>
            <a:r>
              <a:rPr lang="fr-FR" sz="2000" dirty="0"/>
              <a:t>euros des immobilisations en </a:t>
            </a:r>
            <a:r>
              <a:rPr lang="fr-FR" sz="2000" dirty="0">
                <a:effectLst/>
              </a:rPr>
              <a:t>4 catégories : Machines et équipements, Véhicules automobiles, Services (logiciels…), Immobiliers et gros travaux</a:t>
            </a:r>
          </a:p>
          <a:p>
            <a:pPr marL="800100" lvl="1" indent="-342900">
              <a:buFont typeface="Wingdings" panose="05000000000000000000" pitchFamily="2" charset="2"/>
              <a:buChar char="ü"/>
            </a:pPr>
            <a:r>
              <a:rPr lang="fr-FR" sz="2000" dirty="0"/>
              <a:t>L</a:t>
            </a:r>
            <a:r>
              <a:rPr lang="fr-FR" sz="2000" dirty="0">
                <a:effectLst/>
              </a:rPr>
              <a:t>e montant en euros de 0, 1 ou 2 catégories spécifiques propres à </a:t>
            </a:r>
            <a:r>
              <a:rPr lang="fr-FR" sz="2000" dirty="0"/>
              <a:t>la branche de l’entreprise</a:t>
            </a:r>
            <a:r>
              <a:rPr lang="fr-FR" sz="2000" dirty="0">
                <a:effectLst/>
              </a:rPr>
              <a:t> </a:t>
            </a:r>
          </a:p>
          <a:p>
            <a:pPr marL="800100" lvl="1" indent="-342900">
              <a:buFont typeface="Wingdings" panose="05000000000000000000" pitchFamily="2" charset="2"/>
              <a:buChar char="ü"/>
            </a:pPr>
            <a:r>
              <a:rPr lang="fr-FR" sz="2000" dirty="0">
                <a:effectLst/>
              </a:rPr>
              <a:t>Le montant en euros de toutes les « autres factures d’achat »</a:t>
            </a:r>
          </a:p>
          <a:p>
            <a:pPr>
              <a:buNone/>
            </a:pPr>
            <a:endParaRPr lang="fr-FR" sz="800" dirty="0"/>
          </a:p>
        </p:txBody>
      </p:sp>
      <p:sp>
        <p:nvSpPr>
          <p:cNvPr id="2" name="ZoneTexte 1">
            <a:extLst>
              <a:ext uri="{FF2B5EF4-FFF2-40B4-BE49-F238E27FC236}">
                <a16:creationId xmlns:a16="http://schemas.microsoft.com/office/drawing/2014/main" id="{1FE3BDAE-1786-58A8-392F-7F2827A9D75E}"/>
              </a:ext>
            </a:extLst>
          </p:cNvPr>
          <p:cNvSpPr txBox="1"/>
          <p:nvPr/>
        </p:nvSpPr>
        <p:spPr>
          <a:xfrm>
            <a:off x="594091" y="287334"/>
            <a:ext cx="10466481" cy="461665"/>
          </a:xfrm>
          <a:prstGeom prst="rect">
            <a:avLst/>
          </a:prstGeom>
          <a:noFill/>
        </p:spPr>
        <p:txBody>
          <a:bodyPr wrap="square">
            <a:spAutoFit/>
          </a:bodyPr>
          <a:lstStyle/>
          <a:p>
            <a:pPr lvl="0">
              <a:defRPr/>
            </a:pPr>
            <a:r>
              <a:rPr lang="fr-FR" sz="2400" b="1" dirty="0">
                <a:solidFill>
                  <a:prstClr val="black"/>
                </a:solidFill>
                <a:latin typeface="Calibri" panose="020F0502020204030204"/>
              </a:rPr>
              <a:t>Regroupement de branches du calculateur-traducteur CSF </a:t>
            </a:r>
          </a:p>
        </p:txBody>
      </p:sp>
    </p:spTree>
    <p:extLst>
      <p:ext uri="{BB962C8B-B14F-4D97-AF65-F5344CB8AC3E}">
        <p14:creationId xmlns:p14="http://schemas.microsoft.com/office/powerpoint/2010/main" val="1703272145"/>
      </p:ext>
    </p:extLst>
  </p:cSld>
  <p:clrMapOvr>
    <a:overrideClrMapping bg1="lt1" tx1="dk1" bg2="lt2" tx2="dk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EAE7A50-6A2D-4A17-AA7E-A73C9C726D6B}"/>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E8A80D08-D03B-8CDC-D434-20CB906073A5}"/>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5" name="Image 4" descr="Une image contenant Graphique, logo, clipart, graphisme&#10;&#10;Le contenu généré par l’IA peut être incorrect.">
            <a:extLst>
              <a:ext uri="{FF2B5EF4-FFF2-40B4-BE49-F238E27FC236}">
                <a16:creationId xmlns:a16="http://schemas.microsoft.com/office/drawing/2014/main" id="{83315583-F373-AF1E-2CD1-705580019B5D}"/>
              </a:ext>
            </a:extLst>
          </p:cNvPr>
          <p:cNvPicPr>
            <a:picLocks noChangeAspect="1"/>
          </p:cNvPicPr>
          <p:nvPr/>
        </p:nvPicPr>
        <p:blipFill>
          <a:blip r:embed="rId4"/>
          <a:stretch>
            <a:fillRect/>
          </a:stretch>
        </p:blipFill>
        <p:spPr>
          <a:xfrm>
            <a:off x="279858" y="5459668"/>
            <a:ext cx="1926359" cy="1110998"/>
          </a:xfrm>
          <a:prstGeom prst="rect">
            <a:avLst/>
          </a:prstGeom>
        </p:spPr>
      </p:pic>
      <p:sp>
        <p:nvSpPr>
          <p:cNvPr id="3" name="ZoneTexte 2">
            <a:extLst>
              <a:ext uri="{FF2B5EF4-FFF2-40B4-BE49-F238E27FC236}">
                <a16:creationId xmlns:a16="http://schemas.microsoft.com/office/drawing/2014/main" id="{1C6DB051-B9FD-B4F4-8C0F-46B696EAFFA5}"/>
              </a:ext>
            </a:extLst>
          </p:cNvPr>
          <p:cNvSpPr txBox="1"/>
          <p:nvPr/>
        </p:nvSpPr>
        <p:spPr>
          <a:xfrm>
            <a:off x="594091" y="924363"/>
            <a:ext cx="10788612" cy="37240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Ils sont utilisés quand le fournisseur n’a pas donné le Contenu Carbone de </a:t>
            </a:r>
            <a:r>
              <a:rPr lang="fr-FR" sz="2000" dirty="0">
                <a:solidFill>
                  <a:prstClr val="black"/>
                </a:solidFill>
                <a:latin typeface="Calibri" panose="020F0502020204030204"/>
              </a:rPr>
              <a:t>l’achat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Ils sont tirés des données </a:t>
            </a:r>
            <a:r>
              <a:rPr kumimoji="0" lang="fr-FR" sz="2000" b="0" i="0" u="none" strike="noStrike" kern="1200" cap="none" spc="0" normalizeH="0" baseline="0" noProof="0" dirty="0" err="1">
                <a:ln>
                  <a:noFill/>
                </a:ln>
                <a:solidFill>
                  <a:prstClr val="black"/>
                </a:solidFill>
                <a:effectLst/>
                <a:uLnTx/>
                <a:uFillTx/>
                <a:latin typeface="Calibri" panose="020F0502020204030204"/>
                <a:ea typeface="+mn-ea"/>
                <a:cs typeface="+mn-cs"/>
              </a:rPr>
              <a:t>Ademe</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 et des Comptes nationaux carbone INSEE par branche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prstClr val="black"/>
                </a:solidFill>
                <a:latin typeface="Calibri" panose="020F0502020204030204"/>
              </a:rPr>
              <a:t>Hors énergie, une </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marge de prudence (20%) a été ajoutée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fr-FR" sz="2000" dirty="0">
                <a:solidFill>
                  <a:prstClr val="black"/>
                </a:solidFill>
                <a:latin typeface="Calibri" panose="020F0502020204030204"/>
              </a:rPr>
              <a:t>L</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e calculateur les intègre automatiquement</a:t>
            </a:r>
          </a:p>
          <a:p>
            <a:pPr marR="0" lvl="0" algn="l" defTabSz="914400" rtl="0" eaLnBrk="1" fontAlgn="auto" latinLnBrk="0" hangingPunct="1">
              <a:lnSpc>
                <a:spcPct val="100000"/>
              </a:lnSpc>
              <a:spcBef>
                <a:spcPts val="0"/>
              </a:spcBef>
              <a:spcAft>
                <a:spcPts val="0"/>
              </a:spcAft>
              <a:buClrTx/>
              <a:buSzTx/>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	Contenu Carbone d’achats non transmis (monétaire ou physique) = </a:t>
            </a:r>
          </a:p>
          <a:p>
            <a:pPr lvl="1">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			Quantité saisie x Facteur Emission (monétaire ou physique)</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fr-FR"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Par exception : Vous devez saisir dans le calculateur-traducteur certains paramètres propres à votre branche que vous trouverez en cliquant le bouton « paramétrage »</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D’éventuelles catégories spécifiques d’achat à suivre, dont il faudra récupérer le facteur d’émission</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Le facteur d’émission propre votre branche qui sera appliqué aux « autres factures d’achat »</a:t>
            </a:r>
          </a:p>
        </p:txBody>
      </p:sp>
      <p:sp>
        <p:nvSpPr>
          <p:cNvPr id="2" name="ZoneTexte 1">
            <a:extLst>
              <a:ext uri="{FF2B5EF4-FFF2-40B4-BE49-F238E27FC236}">
                <a16:creationId xmlns:a16="http://schemas.microsoft.com/office/drawing/2014/main" id="{73D8B44D-A533-CA92-236C-73FC57C81D25}"/>
              </a:ext>
            </a:extLst>
          </p:cNvPr>
          <p:cNvSpPr txBox="1"/>
          <p:nvPr/>
        </p:nvSpPr>
        <p:spPr>
          <a:xfrm>
            <a:off x="582600" y="272979"/>
            <a:ext cx="1046648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rPr>
              <a:t>Les facteurs d’émission ‘proxy’ utilisés dans le calculateur-traducteur CSF </a:t>
            </a:r>
          </a:p>
        </p:txBody>
      </p:sp>
    </p:spTree>
    <p:extLst>
      <p:ext uri="{BB962C8B-B14F-4D97-AF65-F5344CB8AC3E}">
        <p14:creationId xmlns:p14="http://schemas.microsoft.com/office/powerpoint/2010/main" val="3497396608"/>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D43281F-8ABA-BA67-E1DA-5235124899B4}"/>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4B3B643E-1C42-3949-66D3-156D137755E1}"/>
              </a:ext>
            </a:extLst>
          </p:cNvPr>
          <p:cNvSpPr txBox="1"/>
          <p:nvPr/>
        </p:nvSpPr>
        <p:spPr>
          <a:xfrm>
            <a:off x="527869" y="1008286"/>
            <a:ext cx="11007251" cy="3785652"/>
          </a:xfrm>
          <a:prstGeom prst="rect">
            <a:avLst/>
          </a:prstGeom>
          <a:solidFill>
            <a:schemeClr val="bg1"/>
          </a:solidFill>
          <a:ln w="76200">
            <a:noFill/>
          </a:ln>
        </p:spPr>
        <p:txBody>
          <a:bodyPr wrap="square" rtlCol="0">
            <a:spAutoFit/>
          </a:bodyPr>
          <a:lstStyle/>
          <a:p>
            <a:pPr lvl="0">
              <a:spcAft>
                <a:spcPts val="800"/>
              </a:spcAft>
              <a:defRPr/>
            </a:pPr>
            <a:r>
              <a:rPr kumimoji="0" lang="fr-FR" sz="2000" b="1" i="0" u="none" strike="noStrike" kern="0" cap="none" spc="0" normalizeH="0" baseline="0" noProof="0" dirty="0">
                <a:ln>
                  <a:noFill/>
                </a:ln>
                <a:solidFill>
                  <a:prstClr val="black"/>
                </a:solidFill>
                <a:effectLst/>
                <a:highlight>
                  <a:srgbClr val="FFFF00"/>
                </a:highlight>
                <a:uLnTx/>
                <a:uFillTx/>
                <a:latin typeface="Calibri" panose="020F0502020204030204"/>
                <a:ea typeface="Times New Roman" panose="02020603050405020304" pitchFamily="18" charset="0"/>
                <a:cs typeface="Times New Roman" panose="02020603050405020304" pitchFamily="18" charset="0"/>
              </a:rPr>
              <a:t>Un scénario de Transition</a:t>
            </a:r>
            <a:r>
              <a:rPr kumimoji="0" lang="fr-FR" sz="2000" b="1"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a:t>
            </a:r>
            <a:r>
              <a:rPr kumimoji="0" lang="fr-FR" sz="200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se définit par </a:t>
            </a:r>
            <a:r>
              <a:rPr lang="fr-FR" sz="2000" kern="0" dirty="0">
                <a:solidFill>
                  <a:prstClr val="black"/>
                </a:solidFill>
                <a:latin typeface="Calibri" panose="020F0502020204030204"/>
                <a:ea typeface="Times New Roman" panose="02020603050405020304" pitchFamily="18" charset="0"/>
                <a:cs typeface="Times New Roman" panose="02020603050405020304" pitchFamily="18" charset="0"/>
              </a:rPr>
              <a:t>des</a:t>
            </a:r>
            <a:r>
              <a:rPr kumimoji="0" lang="fr-FR" sz="2000" i="0" u="none" strike="noStrike" kern="0" cap="none" spc="0" normalizeH="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objectifs pour la date de fin de Transition et pour différents résultats attendus à cette date, </a:t>
            </a:r>
            <a:r>
              <a:rPr lang="fr-FR" sz="2000" kern="0" noProof="0" dirty="0">
                <a:solidFill>
                  <a:prstClr val="black"/>
                </a:solidFill>
                <a:ea typeface="Times New Roman" panose="02020603050405020304" pitchFamily="18" charset="0"/>
                <a:cs typeface="Times New Roman" panose="02020603050405020304" pitchFamily="18" charset="0"/>
              </a:rPr>
              <a:t>avec</a:t>
            </a:r>
            <a:r>
              <a:rPr lang="fr-FR" sz="2000" kern="0" dirty="0">
                <a:solidFill>
                  <a:prstClr val="black"/>
                </a:solidFill>
                <a:ea typeface="Times New Roman" panose="02020603050405020304" pitchFamily="18" charset="0"/>
                <a:cs typeface="Times New Roman" panose="02020603050405020304" pitchFamily="18" charset="0"/>
              </a:rPr>
              <a:t> </a:t>
            </a:r>
            <a:r>
              <a:rPr kumimoji="0" lang="fr-FR" sz="2000" i="0" u="none" strike="noStrike" kern="0" cap="none" spc="0" normalizeH="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une </a:t>
            </a:r>
            <a:r>
              <a:rPr kumimoji="0" lang="fr-FR" sz="2000" b="1" i="0" u="none" strike="noStrike" kern="0" cap="none" spc="0" normalizeH="0" noProof="0" dirty="0">
                <a:ln>
                  <a:noFill/>
                </a:ln>
                <a:solidFill>
                  <a:prstClr val="black"/>
                </a:solidFill>
                <a:effectLst/>
                <a:highlight>
                  <a:srgbClr val="FFFF00"/>
                </a:highlight>
                <a:uLnTx/>
                <a:uFillTx/>
                <a:latin typeface="Calibri" panose="020F0502020204030204"/>
                <a:ea typeface="Times New Roman" panose="02020603050405020304" pitchFamily="18" charset="0"/>
                <a:cs typeface="Times New Roman" panose="02020603050405020304" pitchFamily="18" charset="0"/>
              </a:rPr>
              <a:t>Trajectoire de transition</a:t>
            </a:r>
            <a:r>
              <a:rPr kumimoji="0" lang="fr-FR" sz="2000" i="0" u="none" strike="noStrike" kern="0" cap="none" spc="0" normalizeH="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pour chacun de ces résultats </a:t>
            </a:r>
            <a:endParaRPr kumimoji="0" lang="fr-FR" sz="200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endParaRPr>
          </a:p>
          <a:p>
            <a:pPr lvl="0">
              <a:spcAft>
                <a:spcPts val="800"/>
              </a:spcAft>
              <a:defRPr/>
            </a:pPr>
            <a:r>
              <a:rPr kumimoji="0" lang="fr-FR" sz="200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La date de fin de Transition doit prendre en compte le risque couru en cas de dépassement</a:t>
            </a:r>
            <a:r>
              <a:rPr kumimoji="0" lang="fr-FR" sz="2000" i="0" u="none" strike="noStrike" kern="0" cap="none" spc="0" normalizeH="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 d’où la notion de </a:t>
            </a:r>
            <a:r>
              <a:rPr lang="fr-FR" sz="2000" b="1" dirty="0">
                <a:solidFill>
                  <a:srgbClr val="000000"/>
                </a:solidFill>
                <a:highlight>
                  <a:srgbClr val="FFFF00"/>
                </a:highlight>
                <a:ea typeface="Times New Roman" panose="02020603050405020304" pitchFamily="18" charset="0"/>
              </a:rPr>
              <a:t>Délai maximal prudent de Transition </a:t>
            </a:r>
            <a:endParaRPr kumimoji="0" lang="fr-FR" sz="200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endParaRP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2000" b="1"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Risque de pénalisation des générations futures au fil de l’eau : </a:t>
            </a:r>
            <a:r>
              <a:rPr kumimoji="0" lang="fr-FR" sz="20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Le dérèglement subi (et ses conséquences négatives) augmente jusqu’à la fin de la Transition</a:t>
            </a:r>
            <a:endParaRPr kumimoji="0" lang="fr-FR" sz="2000" b="1"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endParaRPr>
          </a:p>
          <a:p>
            <a:pPr marL="800100" lvl="1" indent="-342900">
              <a:spcAft>
                <a:spcPts val="800"/>
              </a:spcAft>
              <a:buFont typeface="Wingdings" panose="05000000000000000000" pitchFamily="2" charset="2"/>
              <a:buChar char=""/>
              <a:defRPr/>
            </a:pPr>
            <a:r>
              <a:rPr kumimoji="0" lang="fr-FR" sz="2000" b="1"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Jusqu’à </a:t>
            </a:r>
            <a:r>
              <a:rPr lang="fr-FR" sz="2000" b="1" kern="0" dirty="0">
                <a:solidFill>
                  <a:prstClr val="black"/>
                </a:solidFill>
                <a:latin typeface="Calibri" panose="020F0502020204030204"/>
                <a:ea typeface="Times New Roman" panose="02020603050405020304" pitchFamily="18" charset="0"/>
                <a:cs typeface="Times New Roman" panose="02020603050405020304" pitchFamily="18" charset="0"/>
              </a:rPr>
              <a:t>m</a:t>
            </a:r>
            <a:r>
              <a:rPr kumimoji="0" lang="fr-FR" sz="2000" b="1" i="0" u="none" strike="noStrike" kern="0" cap="none" spc="0" normalizeH="0" baseline="0" noProof="0" dirty="0" err="1">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ise</a:t>
            </a:r>
            <a:r>
              <a:rPr kumimoji="0" lang="fr-FR" sz="2000" b="1"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en danger de l’humanité</a:t>
            </a:r>
            <a:r>
              <a:rPr kumimoji="0" lang="fr-FR" sz="2000" b="1" i="0" u="none" strike="noStrike" kern="0" cap="none" spc="0" normalizeH="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par </a:t>
            </a:r>
            <a:r>
              <a:rPr lang="fr-FR" sz="2000" b="1" kern="0" dirty="0">
                <a:solidFill>
                  <a:prstClr val="black"/>
                </a:solidFill>
                <a:latin typeface="Calibri" panose="020F0502020204030204"/>
                <a:ea typeface="Times New Roman" panose="02020603050405020304" pitchFamily="18" charset="0"/>
                <a:cs typeface="Times New Roman" panose="02020603050405020304" pitchFamily="18" charset="0"/>
              </a:rPr>
              <a:t>d</a:t>
            </a:r>
            <a:r>
              <a:rPr kumimoji="0" lang="fr-FR" sz="2000" b="1"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eux </a:t>
            </a:r>
            <a:r>
              <a:rPr lang="fr-FR" sz="2000" b="1" dirty="0">
                <a:solidFill>
                  <a:srgbClr val="000000"/>
                </a:solidFill>
                <a:highlight>
                  <a:srgbClr val="FFFF00"/>
                </a:highlight>
                <a:ea typeface="Times New Roman" panose="02020603050405020304" pitchFamily="18" charset="0"/>
              </a:rPr>
              <a:t>Boucles carbone négatives, sur les Captures naturelles</a:t>
            </a:r>
            <a:r>
              <a:rPr lang="fr-FR" sz="2000" dirty="0">
                <a:solidFill>
                  <a:srgbClr val="000000"/>
                </a:solidFill>
                <a:ea typeface="Times New Roman" panose="02020603050405020304" pitchFamily="18" charset="0"/>
              </a:rPr>
              <a:t> :</a:t>
            </a:r>
            <a:r>
              <a:rPr kumimoji="0" lang="fr-FR" sz="20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a:t>
            </a:r>
            <a:r>
              <a:rPr lang="fr-FR" sz="2000" kern="0" dirty="0">
                <a:solidFill>
                  <a:prstClr val="black"/>
                </a:solidFill>
                <a:latin typeface="Calibri" panose="020F0502020204030204"/>
                <a:ea typeface="Times New Roman" panose="02020603050405020304" pitchFamily="18" charset="0"/>
                <a:cs typeface="Times New Roman" panose="02020603050405020304" pitchFamily="18" charset="0"/>
              </a:rPr>
              <a:t>et</a:t>
            </a:r>
            <a:r>
              <a:rPr kumimoji="0" lang="fr-FR" sz="20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a:t>
            </a:r>
            <a:r>
              <a:rPr lang="fr-FR" sz="2000" b="1" dirty="0">
                <a:solidFill>
                  <a:srgbClr val="000000"/>
                </a:solidFill>
                <a:highlight>
                  <a:srgbClr val="FFFF00"/>
                </a:highlight>
                <a:ea typeface="Times New Roman" panose="02020603050405020304" pitchFamily="18" charset="0"/>
              </a:rPr>
              <a:t>sur l’Adaptation humaine</a:t>
            </a:r>
            <a:endParaRPr kumimoji="0" lang="fr-FR" sz="20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endParaRPr>
          </a:p>
          <a:p>
            <a:pPr lvl="1">
              <a:spcAft>
                <a:spcPts val="800"/>
              </a:spcAft>
              <a:defRPr/>
            </a:pPr>
            <a:r>
              <a:rPr kumimoji="0" lang="fr-FR" sz="20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Le dérèglement provoque a) une réduction des captures</a:t>
            </a:r>
            <a:r>
              <a:rPr kumimoji="0" lang="fr-FR" sz="2000" b="0" i="0" u="none" strike="noStrike" kern="0" cap="none" spc="0" normalizeH="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a:t>
            </a:r>
            <a:r>
              <a:rPr lang="fr-FR" sz="2000" kern="0" dirty="0">
                <a:solidFill>
                  <a:prstClr val="black"/>
                </a:solidFill>
                <a:ea typeface="Times New Roman" panose="02020603050405020304" pitchFamily="18" charset="0"/>
                <a:cs typeface="Times New Roman" panose="02020603050405020304" pitchFamily="18" charset="0"/>
              </a:rPr>
              <a:t>(stress hydrique …) </a:t>
            </a:r>
            <a:r>
              <a:rPr lang="fr-FR" sz="2000" kern="0" dirty="0">
                <a:solidFill>
                  <a:prstClr val="black"/>
                </a:solidFill>
                <a:latin typeface="Calibri" panose="020F0502020204030204"/>
                <a:ea typeface="Times New Roman" panose="02020603050405020304" pitchFamily="18" charset="0"/>
                <a:cs typeface="Times New Roman" panose="02020603050405020304" pitchFamily="18" charset="0"/>
              </a:rPr>
              <a:t>et b)</a:t>
            </a:r>
            <a:r>
              <a:rPr kumimoji="0" lang="fr-FR" sz="2000" b="0" i="0" u="none" strike="noStrike" kern="0" cap="none" spc="0" normalizeH="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une </a:t>
            </a:r>
            <a:r>
              <a:rPr kumimoji="0" lang="fr-FR" sz="20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adaptation humaine</a:t>
            </a:r>
            <a:r>
              <a:rPr kumimoji="0" lang="fr-FR" sz="2000" b="0" i="0" u="none" strike="noStrike" kern="0" cap="none" spc="0" normalizeH="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a:t>
            </a:r>
            <a:r>
              <a:rPr lang="fr-FR" sz="2000" kern="0" dirty="0">
                <a:solidFill>
                  <a:prstClr val="black"/>
                </a:solidFill>
                <a:ea typeface="Times New Roman" panose="02020603050405020304" pitchFamily="18" charset="0"/>
                <a:cs typeface="Times New Roman" panose="02020603050405020304" pitchFamily="18" charset="0"/>
              </a:rPr>
              <a:t>(air conditionné…) qui </a:t>
            </a:r>
            <a:r>
              <a:rPr kumimoji="0" lang="fr-FR" sz="20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accroissent le dérèglement, d’où un renforcement</a:t>
            </a:r>
            <a:r>
              <a:rPr kumimoji="0" lang="fr-FR" sz="2000" b="0" i="0" u="none" strike="noStrike" kern="0" cap="none" spc="0" normalizeH="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de a) et b), d’où un dérèglement supplémentaire</a:t>
            </a:r>
            <a:r>
              <a:rPr lang="fr-FR" sz="2000" kern="0" dirty="0">
                <a:solidFill>
                  <a:prstClr val="black"/>
                </a:solidFill>
                <a:latin typeface="Calibri" panose="020F0502020204030204"/>
                <a:ea typeface="Times New Roman" panose="02020603050405020304" pitchFamily="18" charset="0"/>
                <a:cs typeface="Times New Roman" panose="02020603050405020304" pitchFamily="18" charset="0"/>
              </a:rPr>
              <a:t>, d’où</a:t>
            </a:r>
            <a:r>
              <a:rPr kumimoji="0" lang="fr-FR" sz="2000" b="0" i="0" u="none" strike="noStrike" kern="0" cap="none" spc="0" normalizeH="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a:t>
            </a:r>
            <a:r>
              <a:rPr kumimoji="0" lang="fr-FR" sz="20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a:t>
            </a:r>
            <a:r>
              <a:rPr kumimoji="0" lang="fr-FR" sz="2000" b="0" i="0" u="none" strike="noStrike" kern="1200" cap="none" spc="0" normalizeH="0" baseline="0" noProof="0" dirty="0">
                <a:ln>
                  <a:noFill/>
                </a:ln>
                <a:solidFill>
                  <a:srgbClr val="000000"/>
                </a:solidFill>
                <a:effectLst/>
                <a:uLnTx/>
                <a:uFillTx/>
                <a:latin typeface="Calibri" panose="020F0502020204030204"/>
                <a:ea typeface="Times New Roman" panose="02020603050405020304" pitchFamily="18" charset="0"/>
                <a:cs typeface="+mn-cs"/>
              </a:rPr>
              <a:t> </a:t>
            </a:r>
          </a:p>
        </p:txBody>
      </p:sp>
      <p:sp>
        <p:nvSpPr>
          <p:cNvPr id="4" name="Espace réservé du numéro de diapositive 3">
            <a:extLst>
              <a:ext uri="{FF2B5EF4-FFF2-40B4-BE49-F238E27FC236}">
                <a16:creationId xmlns:a16="http://schemas.microsoft.com/office/drawing/2014/main" id="{D41AAD74-6ED7-1B56-F5A6-D1DE5A3F82D2}"/>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Image 2" descr="Une image contenant texte, Graphique, graphisme, clipart&#10;&#10;Le contenu généré par l’IA peut être incorrect.">
            <a:extLst>
              <a:ext uri="{FF2B5EF4-FFF2-40B4-BE49-F238E27FC236}">
                <a16:creationId xmlns:a16="http://schemas.microsoft.com/office/drawing/2014/main" id="{8502BDAB-70C7-33C0-1BA9-A86E54BD21BA}"/>
              </a:ext>
            </a:extLst>
          </p:cNvPr>
          <p:cNvPicPr>
            <a:picLocks noChangeAspect="1"/>
          </p:cNvPicPr>
          <p:nvPr/>
        </p:nvPicPr>
        <p:blipFill>
          <a:blip r:embed="rId3"/>
          <a:stretch>
            <a:fillRect/>
          </a:stretch>
        </p:blipFill>
        <p:spPr>
          <a:xfrm>
            <a:off x="527869" y="5696607"/>
            <a:ext cx="1892276" cy="759727"/>
          </a:xfrm>
          <a:prstGeom prst="rect">
            <a:avLst/>
          </a:prstGeom>
        </p:spPr>
      </p:pic>
      <p:sp>
        <p:nvSpPr>
          <p:cNvPr id="2" name="ZoneTexte 1">
            <a:extLst>
              <a:ext uri="{FF2B5EF4-FFF2-40B4-BE49-F238E27FC236}">
                <a16:creationId xmlns:a16="http://schemas.microsoft.com/office/drawing/2014/main" id="{56529578-07A8-D1D0-6473-36242585E04A}"/>
              </a:ext>
            </a:extLst>
          </p:cNvPr>
          <p:cNvSpPr txBox="1"/>
          <p:nvPr/>
        </p:nvSpPr>
        <p:spPr>
          <a:xfrm>
            <a:off x="527869" y="401666"/>
            <a:ext cx="11030623" cy="461665"/>
          </a:xfrm>
          <a:prstGeom prst="rect">
            <a:avLst/>
          </a:prstGeom>
          <a:solidFill>
            <a:schemeClr val="bg1"/>
          </a:solidFill>
          <a:ln w="76200">
            <a:noFill/>
          </a:ln>
        </p:spPr>
        <p:txBody>
          <a:bodyPr wrap="square" rtlCol="0">
            <a:spAutoFit/>
          </a:bodyPr>
          <a:lstStyle/>
          <a:p>
            <a:pPr marL="0" marR="0" lvl="0" indent="0" algn="just" defTabSz="914400" rtl="0" eaLnBrk="1" fontAlgn="auto" latinLnBrk="0" hangingPunct="1">
              <a:lnSpc>
                <a:spcPct val="115000"/>
              </a:lnSpc>
              <a:spcBef>
                <a:spcPts val="0"/>
              </a:spcBef>
              <a:spcAft>
                <a:spcPts val="800"/>
              </a:spcAft>
              <a:buClrTx/>
              <a:buSzTx/>
              <a:buFontTx/>
              <a:buNone/>
              <a:tabLst/>
              <a:defRPr/>
            </a:pPr>
            <a:r>
              <a:rPr kumimoji="0" lang="fr-FR" sz="2200" b="1" i="0" u="none" strike="noStrike" kern="1200" cap="none" spc="0" normalizeH="0" baseline="0" noProof="0" dirty="0">
                <a:ln>
                  <a:noFill/>
                </a:ln>
                <a:solidFill>
                  <a:srgbClr val="000000"/>
                </a:solidFill>
                <a:effectLst/>
                <a:uLnTx/>
                <a:uFillTx/>
                <a:latin typeface="Calibri" panose="020F0502020204030204" pitchFamily="34" charset="0"/>
                <a:ea typeface="+mn-ea"/>
                <a:cs typeface="Times New Roman" panose="02020603050405020304" pitchFamily="18" charset="0"/>
              </a:rPr>
              <a:t>Délai maximal prudent de Transition </a:t>
            </a:r>
            <a:endParaRPr kumimoji="0" lang="fr-FR" sz="22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602569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735D038-C04F-8FB9-EF28-7BF3B4BA73F7}"/>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F2286ACC-6ACF-0CE5-17E6-F27DF8845D1A}"/>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5" name="Image 4" descr="Une image contenant Graphique, logo, clipart, graphisme&#10;&#10;Le contenu généré par l’IA peut être incorrect.">
            <a:extLst>
              <a:ext uri="{FF2B5EF4-FFF2-40B4-BE49-F238E27FC236}">
                <a16:creationId xmlns:a16="http://schemas.microsoft.com/office/drawing/2014/main" id="{347D9F5B-F360-5132-5422-56E868C07811}"/>
              </a:ext>
            </a:extLst>
          </p:cNvPr>
          <p:cNvPicPr>
            <a:picLocks noChangeAspect="1"/>
          </p:cNvPicPr>
          <p:nvPr/>
        </p:nvPicPr>
        <p:blipFill>
          <a:blip r:embed="rId4"/>
          <a:stretch>
            <a:fillRect/>
          </a:stretch>
        </p:blipFill>
        <p:spPr>
          <a:xfrm>
            <a:off x="279858" y="5459668"/>
            <a:ext cx="1926359" cy="1110998"/>
          </a:xfrm>
          <a:prstGeom prst="rect">
            <a:avLst/>
          </a:prstGeom>
        </p:spPr>
      </p:pic>
      <p:sp>
        <p:nvSpPr>
          <p:cNvPr id="7" name="ZoneTexte 6">
            <a:extLst>
              <a:ext uri="{FF2B5EF4-FFF2-40B4-BE49-F238E27FC236}">
                <a16:creationId xmlns:a16="http://schemas.microsoft.com/office/drawing/2014/main" id="{8DF9E02B-34F7-7F27-364B-EB61783C886B}"/>
              </a:ext>
            </a:extLst>
          </p:cNvPr>
          <p:cNvSpPr txBox="1"/>
          <p:nvPr/>
        </p:nvSpPr>
        <p:spPr>
          <a:xfrm>
            <a:off x="567544" y="1138034"/>
            <a:ext cx="10466481" cy="3170099"/>
          </a:xfrm>
          <a:prstGeom prst="rect">
            <a:avLst/>
          </a:prstGeom>
          <a:noFill/>
        </p:spPr>
        <p:txBody>
          <a:bodyPr wrap="square">
            <a:spAutoFit/>
          </a:bodyPr>
          <a:lstStyle/>
          <a:p>
            <a:r>
              <a:rPr lang="fr-FR" sz="2000" dirty="0">
                <a:solidFill>
                  <a:prstClr val="black"/>
                </a:solidFill>
                <a:latin typeface="Calibri" panose="020F0502020204030204"/>
              </a:rPr>
              <a:t>Le Facteur d’Emission de l’activité est calculé par le Calculateur-traducteur en divisant le Contenu Carbone de la Production par la quantité vendue</a:t>
            </a:r>
          </a:p>
          <a:p>
            <a:pPr marL="800100" lvl="1" indent="-342900">
              <a:buFont typeface="Wingdings" panose="05000000000000000000" pitchFamily="2" charset="2"/>
              <a:buChar char="ü"/>
            </a:pPr>
            <a:r>
              <a:rPr lang="fr-FR" sz="2000" dirty="0">
                <a:solidFill>
                  <a:prstClr val="black"/>
                </a:solidFill>
                <a:latin typeface="Calibri" panose="020F0502020204030204"/>
              </a:rPr>
              <a:t>Le Facteur d’Emission est en général monétaire : le calculateur vous demande le chiffre d’affaires de l’activité</a:t>
            </a:r>
          </a:p>
          <a:p>
            <a:pPr marL="800100" lvl="1" indent="-342900">
              <a:buFont typeface="Wingdings" panose="05000000000000000000" pitchFamily="2" charset="2"/>
              <a:buChar char="ü"/>
            </a:pPr>
            <a:r>
              <a:rPr lang="fr-FR" sz="2000" dirty="0">
                <a:solidFill>
                  <a:prstClr val="black"/>
                </a:solidFill>
                <a:latin typeface="Calibri" panose="020F0502020204030204"/>
              </a:rPr>
              <a:t>Il peut être physique si la quantité physique figure sur toutes les factures de l’activité : c’est alors la quantité vendue qu’il faut saisir</a:t>
            </a:r>
          </a:p>
          <a:p>
            <a:endParaRPr lang="fr-FR" sz="2000"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1" u="none" strike="noStrike" kern="1200" cap="none" spc="0" normalizeH="0" baseline="0" noProof="0" dirty="0">
                <a:ln>
                  <a:noFill/>
                </a:ln>
                <a:solidFill>
                  <a:prstClr val="black"/>
                </a:solidFill>
                <a:effectLst/>
                <a:uLnTx/>
                <a:uFillTx/>
                <a:latin typeface="Calibri" panose="020F0502020204030204"/>
                <a:ea typeface="+mn-ea"/>
                <a:cs typeface="+mn-cs"/>
              </a:rPr>
              <a:t>Rappel : Pour une activité commerciale, le Contenu Carbone de la Production est hors Contenu des Achats revendus en l’état. Sa division par le Chiffre d’Affaires donne un Facteur d’Emission à ajouter au Facteur d’Emission du Produit revendu s’il est disponible. </a:t>
            </a:r>
            <a:endPar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ZoneTexte 1">
            <a:extLst>
              <a:ext uri="{FF2B5EF4-FFF2-40B4-BE49-F238E27FC236}">
                <a16:creationId xmlns:a16="http://schemas.microsoft.com/office/drawing/2014/main" id="{3182EEC9-7646-0FFF-02CD-4221730CCFEA}"/>
              </a:ext>
            </a:extLst>
          </p:cNvPr>
          <p:cNvSpPr txBox="1"/>
          <p:nvPr/>
        </p:nvSpPr>
        <p:spPr>
          <a:xfrm>
            <a:off x="567543" y="287334"/>
            <a:ext cx="10466481" cy="461665"/>
          </a:xfrm>
          <a:prstGeom prst="rect">
            <a:avLst/>
          </a:prstGeom>
          <a:noFill/>
        </p:spPr>
        <p:txBody>
          <a:bodyPr wrap="square">
            <a:spAutoFit/>
          </a:bodyPr>
          <a:lstStyle/>
          <a:p>
            <a:r>
              <a:rPr lang="fr-FR" sz="2400" b="1" dirty="0">
                <a:solidFill>
                  <a:prstClr val="black"/>
                </a:solidFill>
                <a:latin typeface="Calibri" panose="020F0502020204030204"/>
              </a:rPr>
              <a:t>Calcul du Facteur d’émission annuel de l’exercice écoulé pour l’activité</a:t>
            </a:r>
          </a:p>
        </p:txBody>
      </p:sp>
    </p:spTree>
    <p:extLst>
      <p:ext uri="{BB962C8B-B14F-4D97-AF65-F5344CB8AC3E}">
        <p14:creationId xmlns:p14="http://schemas.microsoft.com/office/powerpoint/2010/main" val="2684938988"/>
      </p:ext>
    </p:extLst>
  </p:cSld>
  <p:clrMapOvr>
    <a:overrideClrMapping bg1="lt1" tx1="dk1" bg2="lt2" tx2="dk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9B5BE45-013B-62B3-D20A-049E91E7B921}"/>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8CE47DA7-B6A9-5807-C112-A9AD16111CF3}"/>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5" name="Image 4" descr="Une image contenant Graphique, logo, clipart, graphisme&#10;&#10;Le contenu généré par l’IA peut être incorrect.">
            <a:extLst>
              <a:ext uri="{FF2B5EF4-FFF2-40B4-BE49-F238E27FC236}">
                <a16:creationId xmlns:a16="http://schemas.microsoft.com/office/drawing/2014/main" id="{3C4521D6-965C-C1A9-A906-1F61A35A6D39}"/>
              </a:ext>
            </a:extLst>
          </p:cNvPr>
          <p:cNvPicPr>
            <a:picLocks noChangeAspect="1"/>
          </p:cNvPicPr>
          <p:nvPr/>
        </p:nvPicPr>
        <p:blipFill>
          <a:blip r:embed="rId4"/>
          <a:stretch>
            <a:fillRect/>
          </a:stretch>
        </p:blipFill>
        <p:spPr>
          <a:xfrm>
            <a:off x="279858" y="5459668"/>
            <a:ext cx="1926359" cy="1110998"/>
          </a:xfrm>
          <a:prstGeom prst="rect">
            <a:avLst/>
          </a:prstGeom>
        </p:spPr>
      </p:pic>
      <p:sp>
        <p:nvSpPr>
          <p:cNvPr id="3" name="ZoneTexte 2">
            <a:extLst>
              <a:ext uri="{FF2B5EF4-FFF2-40B4-BE49-F238E27FC236}">
                <a16:creationId xmlns:a16="http://schemas.microsoft.com/office/drawing/2014/main" id="{8EF655ED-A0FF-8BE1-3F90-7306A007BDC6}"/>
              </a:ext>
            </a:extLst>
          </p:cNvPr>
          <p:cNvSpPr txBox="1"/>
          <p:nvPr/>
        </p:nvSpPr>
        <p:spPr>
          <a:xfrm>
            <a:off x="567547" y="1113422"/>
            <a:ext cx="10466481" cy="4031873"/>
          </a:xfrm>
          <a:prstGeom prst="rect">
            <a:avLst/>
          </a:prstGeom>
          <a:noFill/>
        </p:spPr>
        <p:txBody>
          <a:bodyPr wrap="square">
            <a:spAutoFit/>
          </a:bodyPr>
          <a:lstStyle/>
          <a:p>
            <a:r>
              <a:rPr lang="fr-FR" sz="2000" dirty="0"/>
              <a:t>L’entreprise transmet à son client </a:t>
            </a:r>
            <a:r>
              <a:rPr lang="fr-FR" sz="2000" b="1" dirty="0"/>
              <a:t>le Contenu Carbone Produit de son achat</a:t>
            </a:r>
            <a:r>
              <a:rPr lang="fr-FR" sz="2000" dirty="0"/>
              <a:t> : </a:t>
            </a:r>
          </a:p>
          <a:p>
            <a:pPr algn="ctr"/>
            <a:r>
              <a:rPr lang="fr-FR" sz="2000" dirty="0"/>
              <a:t>Montant HT (ou la quantité physique) x </a:t>
            </a:r>
            <a:r>
              <a:rPr lang="fr-FR" sz="2000" b="1" dirty="0"/>
              <a:t>Estimation du Facteur d’émission de l’activité</a:t>
            </a:r>
          </a:p>
          <a:p>
            <a:endParaRPr lang="fr-FR" sz="800" dirty="0"/>
          </a:p>
          <a:p>
            <a:r>
              <a:rPr lang="fr-FR" sz="2000" dirty="0"/>
              <a:t>Elle tient le compte des Contenus transmis pendant l’exercice et peut ainsi calculer un solde annuel qui doit être le plus faible possible</a:t>
            </a:r>
          </a:p>
          <a:p>
            <a:r>
              <a:rPr lang="fr-FR" sz="2000" dirty="0"/>
              <a:t> </a:t>
            </a:r>
          </a:p>
          <a:p>
            <a:r>
              <a:rPr lang="fr-FR" sz="2000" b="1" dirty="0"/>
              <a:t>Deux solutions pour l’estimation du Facteur d’émission transmis</a:t>
            </a:r>
          </a:p>
          <a:p>
            <a:pPr marL="800100" lvl="1" indent="-342900">
              <a:buFont typeface="Wingdings" panose="05000000000000000000" pitchFamily="2" charset="2"/>
              <a:buChar char="ü"/>
            </a:pPr>
            <a:r>
              <a:rPr lang="fr-FR" sz="2000" dirty="0"/>
              <a:t>Le Facteur d’émission de l’exercice clôturé, appliqué aux factures des 12 mois suivants. Pas besoin de saisir ce qui est transmis, le Calculateur le calcule automatiquement et ajoute l’écart au Contenu Carbone de production de l’année suivante</a:t>
            </a:r>
          </a:p>
          <a:p>
            <a:pPr marL="800100" lvl="1" indent="-342900">
              <a:buFont typeface="Wingdings" panose="05000000000000000000" pitchFamily="2" charset="2"/>
              <a:buChar char="ü"/>
            </a:pPr>
            <a:r>
              <a:rPr lang="fr-FR" sz="2000" dirty="0"/>
              <a:t>Un Facteur d’émission ‘budgété’, visant à réduire le solde carbone annuel. Il faut bien sûr tenir le compte des Contenus Carbone transmis avec les ventes   </a:t>
            </a:r>
          </a:p>
          <a:p>
            <a:endParaRPr lang="fr-FR" sz="2000" dirty="0"/>
          </a:p>
          <a:p>
            <a:pPr>
              <a:buNone/>
            </a:pPr>
            <a:endParaRPr lang="fr-FR" sz="800" dirty="0"/>
          </a:p>
        </p:txBody>
      </p:sp>
      <p:sp>
        <p:nvSpPr>
          <p:cNvPr id="2" name="ZoneTexte 1">
            <a:extLst>
              <a:ext uri="{FF2B5EF4-FFF2-40B4-BE49-F238E27FC236}">
                <a16:creationId xmlns:a16="http://schemas.microsoft.com/office/drawing/2014/main" id="{E2B6E880-7FA9-44FE-2C7A-E663AEAE7F98}"/>
              </a:ext>
            </a:extLst>
          </p:cNvPr>
          <p:cNvSpPr txBox="1"/>
          <p:nvPr/>
        </p:nvSpPr>
        <p:spPr>
          <a:xfrm>
            <a:off x="567547" y="337385"/>
            <a:ext cx="10466481" cy="461665"/>
          </a:xfrm>
          <a:prstGeom prst="rect">
            <a:avLst/>
          </a:prstGeom>
          <a:noFill/>
        </p:spPr>
        <p:txBody>
          <a:bodyPr wrap="square">
            <a:spAutoFit/>
          </a:bodyPr>
          <a:lstStyle/>
          <a:p>
            <a:r>
              <a:rPr lang="fr-FR" sz="2400" b="1"/>
              <a:t>Transmission au client du Contenu Carbone Produit </a:t>
            </a:r>
            <a:endParaRPr lang="fr-FR" sz="2400" b="1">
              <a:solidFill>
                <a:prstClr val="black"/>
              </a:solidFill>
              <a:latin typeface="Calibri" panose="020F0502020204030204"/>
            </a:endParaRPr>
          </a:p>
        </p:txBody>
      </p:sp>
    </p:spTree>
    <p:extLst>
      <p:ext uri="{BB962C8B-B14F-4D97-AF65-F5344CB8AC3E}">
        <p14:creationId xmlns:p14="http://schemas.microsoft.com/office/powerpoint/2010/main" val="2831962611"/>
      </p:ext>
    </p:extLst>
  </p:cSld>
  <p:clrMapOvr>
    <a:overrideClrMapping bg1="lt1" tx1="dk1" bg2="lt2" tx2="dk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0750B84-B671-E136-41DD-DBFD06BB2948}"/>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3A3FA9FB-3EEB-16A6-A294-E5298D6FD5FD}"/>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5" name="Image 4" descr="Une image contenant Graphique, logo, clipart, graphisme&#10;&#10;Le contenu généré par l’IA peut être incorrect.">
            <a:extLst>
              <a:ext uri="{FF2B5EF4-FFF2-40B4-BE49-F238E27FC236}">
                <a16:creationId xmlns:a16="http://schemas.microsoft.com/office/drawing/2014/main" id="{4C3B0B5F-4338-AB9A-C8AB-430D5E88D6CF}"/>
              </a:ext>
            </a:extLst>
          </p:cNvPr>
          <p:cNvPicPr>
            <a:picLocks noChangeAspect="1"/>
          </p:cNvPicPr>
          <p:nvPr/>
        </p:nvPicPr>
        <p:blipFill>
          <a:blip r:embed="rId4"/>
          <a:stretch>
            <a:fillRect/>
          </a:stretch>
        </p:blipFill>
        <p:spPr>
          <a:xfrm>
            <a:off x="279858" y="5459668"/>
            <a:ext cx="1926359" cy="1110998"/>
          </a:xfrm>
          <a:prstGeom prst="rect">
            <a:avLst/>
          </a:prstGeom>
        </p:spPr>
      </p:pic>
      <p:sp>
        <p:nvSpPr>
          <p:cNvPr id="2" name="ZoneTexte 1">
            <a:extLst>
              <a:ext uri="{FF2B5EF4-FFF2-40B4-BE49-F238E27FC236}">
                <a16:creationId xmlns:a16="http://schemas.microsoft.com/office/drawing/2014/main" id="{7CAE1FA4-0C52-43DB-3320-FC4C9C95219C}"/>
              </a:ext>
            </a:extLst>
          </p:cNvPr>
          <p:cNvSpPr txBox="1"/>
          <p:nvPr/>
        </p:nvSpPr>
        <p:spPr>
          <a:xfrm>
            <a:off x="567547" y="337385"/>
            <a:ext cx="1046648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b="1" dirty="0">
                <a:solidFill>
                  <a:prstClr val="black"/>
                </a:solidFill>
                <a:latin typeface="Calibri" panose="020F0502020204030204"/>
              </a:rPr>
              <a:t>La Compétitivité Carbone</a:t>
            </a:r>
            <a:r>
              <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6" name="ZoneTexte 5">
            <a:extLst>
              <a:ext uri="{FF2B5EF4-FFF2-40B4-BE49-F238E27FC236}">
                <a16:creationId xmlns:a16="http://schemas.microsoft.com/office/drawing/2014/main" id="{B89202EF-9D15-FAF2-160A-BBB38EBCE56F}"/>
              </a:ext>
            </a:extLst>
          </p:cNvPr>
          <p:cNvSpPr txBox="1"/>
          <p:nvPr/>
        </p:nvSpPr>
        <p:spPr>
          <a:xfrm>
            <a:off x="567546" y="1313036"/>
            <a:ext cx="10466481" cy="255454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Le calcul de la Compétitivité Carbone suppose de saisir une autre information</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2000" b="1" dirty="0">
                <a:solidFill>
                  <a:prstClr val="black"/>
                </a:solidFill>
              </a:rPr>
              <a:t>Un Facteur d’Emission de référence </a:t>
            </a:r>
            <a:r>
              <a:rPr lang="fr-FR" sz="2000" dirty="0">
                <a:solidFill>
                  <a:prstClr val="black"/>
                </a:solidFill>
              </a:rPr>
              <a:t>(qui peut être celui de la branche de l’entreprise)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2000" dirty="0">
              <a:solidFill>
                <a:prstClr val="black"/>
              </a:solidFill>
            </a:endParaRPr>
          </a:p>
          <a:p>
            <a:pPr>
              <a:buNone/>
            </a:pPr>
            <a:r>
              <a:rPr lang="fr-FR" sz="2000" dirty="0"/>
              <a:t>G</a:t>
            </a:r>
            <a:r>
              <a:rPr lang="fr-FR" sz="2000" dirty="0">
                <a:effectLst/>
              </a:rPr>
              <a:t>ain carbone et rendement carbone de la production</a:t>
            </a:r>
            <a:br>
              <a:rPr lang="fr-FR" sz="2000" dirty="0">
                <a:effectLst/>
              </a:rPr>
            </a:br>
            <a:r>
              <a:rPr lang="fr-FR" sz="2000" dirty="0"/>
              <a:t>N</a:t>
            </a:r>
            <a:r>
              <a:rPr lang="fr-FR" sz="2000" dirty="0">
                <a:effectLst/>
              </a:rPr>
              <a:t>écessité de saisir le montant des immobilisations en fin d’exercice pour le calcul du rendement carbone</a:t>
            </a:r>
            <a:endParaRPr lang="fr-FR" sz="24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2000" dirty="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8878573"/>
      </p:ext>
    </p:extLst>
  </p:cSld>
  <p:clrMapOvr>
    <a:overrideClrMapping bg1="lt1" tx1="dk1" bg2="lt2" tx2="dk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6BE3C5B-39BA-1497-211F-5EDE370E269B}"/>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7D134E18-C314-3E88-59B1-FEF38A1E93B3}"/>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5" name="Image 4" descr="Une image contenant Graphique, logo, clipart, graphisme&#10;&#10;Le contenu généré par l’IA peut être incorrect.">
            <a:extLst>
              <a:ext uri="{FF2B5EF4-FFF2-40B4-BE49-F238E27FC236}">
                <a16:creationId xmlns:a16="http://schemas.microsoft.com/office/drawing/2014/main" id="{20E53898-2A26-9B34-CFE1-FCF14BCB3762}"/>
              </a:ext>
            </a:extLst>
          </p:cNvPr>
          <p:cNvPicPr>
            <a:picLocks noChangeAspect="1"/>
          </p:cNvPicPr>
          <p:nvPr/>
        </p:nvPicPr>
        <p:blipFill>
          <a:blip r:embed="rId4"/>
          <a:stretch>
            <a:fillRect/>
          </a:stretch>
        </p:blipFill>
        <p:spPr>
          <a:xfrm>
            <a:off x="279858" y="5459668"/>
            <a:ext cx="1926359" cy="1110998"/>
          </a:xfrm>
          <a:prstGeom prst="rect">
            <a:avLst/>
          </a:prstGeom>
        </p:spPr>
      </p:pic>
      <p:sp>
        <p:nvSpPr>
          <p:cNvPr id="3" name="ZoneTexte 2">
            <a:extLst>
              <a:ext uri="{FF2B5EF4-FFF2-40B4-BE49-F238E27FC236}">
                <a16:creationId xmlns:a16="http://schemas.microsoft.com/office/drawing/2014/main" id="{AA290016-A42B-9795-CE7A-B0302C103848}"/>
              </a:ext>
            </a:extLst>
          </p:cNvPr>
          <p:cNvSpPr txBox="1"/>
          <p:nvPr/>
        </p:nvSpPr>
        <p:spPr>
          <a:xfrm>
            <a:off x="567547" y="1069912"/>
            <a:ext cx="10466481" cy="249299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Le calculateur-traducteur est disponible en deux versions accessibles à tout moment par le </a:t>
            </a:r>
            <a:r>
              <a:rPr kumimoji="0" lang="fr-FR" sz="2000" b="0" i="0" u="none" strike="noStrike" kern="1200" cap="none" spc="0" normalizeH="0" baseline="0" noProof="0" dirty="0" err="1">
                <a:ln>
                  <a:noFill/>
                </a:ln>
                <a:solidFill>
                  <a:prstClr val="black"/>
                </a:solidFill>
                <a:effectLst/>
                <a:uLnTx/>
                <a:uFillTx/>
                <a:latin typeface="Calibri" panose="020F0502020204030204"/>
                <a:ea typeface="+mn-ea"/>
                <a:cs typeface="+mn-cs"/>
              </a:rPr>
              <a:t>picto</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 en bas d’écran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2000" b="1" i="0" u="none" strike="noStrike" kern="1200" cap="none" spc="0" normalizeH="0" baseline="0" noProof="0" dirty="0">
                <a:ln>
                  <a:noFill/>
                </a:ln>
                <a:solidFill>
                  <a:prstClr val="black"/>
                </a:solidFill>
                <a:effectLst/>
                <a:uLnTx/>
                <a:uFillTx/>
                <a:latin typeface="Calibri" panose="020F0502020204030204"/>
                <a:ea typeface="+mn-ea"/>
                <a:cs typeface="+mn-cs"/>
              </a:rPr>
              <a:t>La version hors ligne à télécharger </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est la plus souple.</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2000" b="1" i="0" u="none" strike="noStrike" kern="1200" cap="none" spc="0" normalizeH="0" baseline="0" noProof="0" dirty="0">
                <a:ln>
                  <a:noFill/>
                </a:ln>
                <a:solidFill>
                  <a:prstClr val="black"/>
                </a:solidFill>
                <a:effectLst/>
                <a:uLnTx/>
                <a:uFillTx/>
                <a:latin typeface="Calibri" panose="020F0502020204030204"/>
                <a:ea typeface="+mn-ea"/>
                <a:cs typeface="+mn-cs"/>
              </a:rPr>
              <a:t>La version</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2000" b="1" i="0" u="none" strike="noStrike" kern="1200" cap="none" spc="0" normalizeH="0" baseline="0" noProof="0" dirty="0">
                <a:ln>
                  <a:noFill/>
                </a:ln>
                <a:solidFill>
                  <a:prstClr val="black"/>
                </a:solidFill>
                <a:effectLst/>
                <a:uLnTx/>
                <a:uFillTx/>
                <a:latin typeface="Calibri" panose="020F0502020204030204"/>
                <a:ea typeface="+mn-ea"/>
                <a:cs typeface="+mn-cs"/>
              </a:rPr>
              <a:t>en ligne</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 exige de préparer d’avance les données à saisir. Elle permet en fin de questionnaire d’envoyer par email les données saisies ou les résultats, à soi-même ou à un tiers de confiance pour vérification. Nous garantissons que les données saisies ne sont pas conservées, mais elles sont perdues en quittant le calculateur.</a:t>
            </a:r>
          </a:p>
          <a:p>
            <a:pPr>
              <a:buNone/>
            </a:pPr>
            <a:endParaRPr lang="fr-FR" sz="800" i="1" dirty="0"/>
          </a:p>
        </p:txBody>
      </p:sp>
      <p:sp>
        <p:nvSpPr>
          <p:cNvPr id="2" name="ZoneTexte 1">
            <a:extLst>
              <a:ext uri="{FF2B5EF4-FFF2-40B4-BE49-F238E27FC236}">
                <a16:creationId xmlns:a16="http://schemas.microsoft.com/office/drawing/2014/main" id="{247579D4-0E7C-A591-1A0D-0F10AC221C70}"/>
              </a:ext>
            </a:extLst>
          </p:cNvPr>
          <p:cNvSpPr txBox="1"/>
          <p:nvPr/>
        </p:nvSpPr>
        <p:spPr>
          <a:xfrm>
            <a:off x="567547" y="337385"/>
            <a:ext cx="10466481" cy="461665"/>
          </a:xfrm>
          <a:prstGeom prst="rect">
            <a:avLst/>
          </a:prstGeom>
          <a:noFill/>
        </p:spPr>
        <p:txBody>
          <a:bodyPr wrap="square">
            <a:spAutoFit/>
          </a:bodyPr>
          <a:lstStyle/>
          <a:p>
            <a:r>
              <a:rPr lang="fr-FR" sz="2400" b="1" dirty="0">
                <a:solidFill>
                  <a:prstClr val="black"/>
                </a:solidFill>
                <a:latin typeface="Calibri" panose="020F0502020204030204"/>
              </a:rPr>
              <a:t>Saisies des données collectées dans le calculateur-traducteur CSF</a:t>
            </a:r>
          </a:p>
        </p:txBody>
      </p:sp>
    </p:spTree>
    <p:extLst>
      <p:ext uri="{BB962C8B-B14F-4D97-AF65-F5344CB8AC3E}">
        <p14:creationId xmlns:p14="http://schemas.microsoft.com/office/powerpoint/2010/main" val="2700857294"/>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E17E1B8-AEF1-999C-C19A-AC8C21570054}"/>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B5D0A82B-0C3A-C7D3-0EA8-578F2DA0EB80}"/>
              </a:ext>
            </a:extLst>
          </p:cNvPr>
          <p:cNvSpPr txBox="1"/>
          <p:nvPr/>
        </p:nvSpPr>
        <p:spPr>
          <a:xfrm>
            <a:off x="527869" y="1320803"/>
            <a:ext cx="11007251" cy="2903359"/>
          </a:xfrm>
          <a:prstGeom prst="rect">
            <a:avLst/>
          </a:prstGeom>
          <a:solidFill>
            <a:schemeClr val="bg1"/>
          </a:solidFill>
          <a:ln w="76200">
            <a:noFill/>
          </a:ln>
        </p:spPr>
        <p:txBody>
          <a:bodyPr wrap="square" rtlCol="0">
            <a:spAutoFit/>
          </a:bodyPr>
          <a:lstStyle/>
          <a:p>
            <a:pPr lvl="0">
              <a:defRPr/>
            </a:pPr>
            <a:r>
              <a:rPr kumimoji="0" lang="fr-FR" sz="20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L’Economie carbone analyse</a:t>
            </a:r>
            <a:r>
              <a:rPr kumimoji="0" lang="fr-FR" sz="2000" b="0" i="0" u="none" strike="noStrike" kern="0" cap="none" spc="0" normalizeH="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a:t>
            </a:r>
            <a:r>
              <a:rPr kumimoji="0" lang="fr-FR" sz="20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la Transition comme un problème scientifique</a:t>
            </a:r>
            <a:r>
              <a:rPr kumimoji="0" lang="fr-FR" sz="2000" b="0" i="0" u="none" strike="noStrike" kern="0" cap="none" spc="0" normalizeH="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et </a:t>
            </a:r>
            <a:r>
              <a:rPr kumimoji="0" lang="fr-FR" sz="20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économique, à</a:t>
            </a:r>
            <a:r>
              <a:rPr lang="fr-FR" sz="2000" kern="0" dirty="0">
                <a:solidFill>
                  <a:prstClr val="black"/>
                </a:solidFill>
                <a:latin typeface="Calibri" panose="020F0502020204030204"/>
                <a:ea typeface="Times New Roman" panose="02020603050405020304" pitchFamily="18" charset="0"/>
                <a:cs typeface="Times New Roman" panose="02020603050405020304" pitchFamily="18" charset="0"/>
              </a:rPr>
              <a:t> mesurer avec l’unité des scientifiques (la </a:t>
            </a:r>
            <a:r>
              <a:rPr lang="fr-FR" sz="2000" kern="0" dirty="0">
                <a:solidFill>
                  <a:srgbClr val="000000"/>
                </a:solidFill>
                <a:ea typeface="Times New Roman" panose="02020603050405020304" pitchFamily="18" charset="0"/>
                <a:cs typeface="Times New Roman" panose="02020603050405020304" pitchFamily="18" charset="0"/>
              </a:rPr>
              <a:t>tonne d’équivalent C</a:t>
            </a:r>
            <a:r>
              <a:rPr lang="fr-FR" sz="2000" dirty="0">
                <a:solidFill>
                  <a:srgbClr val="000000"/>
                </a:solidFill>
                <a:ea typeface="Arial Unicode MS"/>
              </a:rPr>
              <a:t>O</a:t>
            </a:r>
            <a:r>
              <a:rPr lang="fr-FR" sz="2000" baseline="-25000" dirty="0">
                <a:solidFill>
                  <a:srgbClr val="000000"/>
                </a:solidFill>
                <a:ea typeface="Arial Unicode MS"/>
              </a:rPr>
              <a:t>2</a:t>
            </a:r>
            <a:r>
              <a:rPr kumimoji="0" lang="fr-FR" sz="20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et</a:t>
            </a:r>
            <a:r>
              <a:rPr kumimoji="0" lang="fr-FR" sz="2000" b="0" i="0" u="none" strike="noStrike" kern="0" cap="none" spc="0" normalizeH="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a:t>
            </a:r>
            <a:r>
              <a:rPr kumimoji="0" lang="fr-FR" sz="20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les outils économiques (finance, comptabilité, contrôle de gestion…)</a:t>
            </a:r>
            <a:endParaRPr kumimoji="0" lang="fr-FR" sz="2000" b="0" i="0" u="none" strike="noStrike" kern="1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fr-FR" sz="8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Le problème est l’arrivée d’un besoin nouveau (</a:t>
            </a:r>
            <a:r>
              <a:rPr lang="fr-FR" sz="2000" kern="0" noProof="0" dirty="0">
                <a:solidFill>
                  <a:prstClr val="black"/>
                </a:solidFill>
                <a:latin typeface="Calibri" panose="020F0502020204030204"/>
                <a:ea typeface="Times New Roman" panose="02020603050405020304" pitchFamily="18" charset="0"/>
                <a:cs typeface="Times New Roman" panose="02020603050405020304" pitchFamily="18" charset="0"/>
              </a:rPr>
              <a:t>R</a:t>
            </a:r>
            <a:r>
              <a:rPr lang="fr-FR" sz="2000" kern="0" dirty="0">
                <a:solidFill>
                  <a:prstClr val="black"/>
                </a:solidFill>
                <a:latin typeface="Calibri" panose="020F0502020204030204"/>
                <a:ea typeface="Times New Roman" panose="02020603050405020304" pitchFamily="18" charset="0"/>
                <a:cs typeface="Times New Roman" panose="02020603050405020304" pitchFamily="18" charset="0"/>
              </a:rPr>
              <a:t>é</a:t>
            </a:r>
            <a:r>
              <a:rPr kumimoji="0" lang="fr-FR" sz="20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équilibrer les GES) à satisfaire en concurrence avec</a:t>
            </a:r>
            <a:r>
              <a:rPr kumimoji="0" lang="fr-FR" sz="2000" b="0" i="0" u="none" strike="noStrike" kern="1200" cap="none" spc="0" normalizeH="0" baseline="-25000" noProof="0" dirty="0">
                <a:ln>
                  <a:noFill/>
                </a:ln>
                <a:solidFill>
                  <a:srgbClr val="000000"/>
                </a:solidFill>
                <a:effectLst/>
                <a:uLnTx/>
                <a:uFillTx/>
                <a:latin typeface="Calibri" panose="020F0502020204030204"/>
                <a:ea typeface="Arial Unicode MS"/>
                <a:cs typeface="+mn-cs"/>
              </a:rPr>
              <a:t> </a:t>
            </a:r>
            <a:r>
              <a:rPr kumimoji="0" lang="fr-FR" sz="20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les </a:t>
            </a:r>
            <a:r>
              <a:rPr lang="fr-FR" sz="2000" kern="0" dirty="0">
                <a:solidFill>
                  <a:prstClr val="black"/>
                </a:solidFill>
                <a:latin typeface="Calibri" panose="020F0502020204030204"/>
                <a:ea typeface="Times New Roman" panose="02020603050405020304" pitchFamily="18" charset="0"/>
                <a:cs typeface="Times New Roman" panose="02020603050405020304" pitchFamily="18" charset="0"/>
              </a:rPr>
              <a:t>les a</a:t>
            </a:r>
            <a:r>
              <a:rPr kumimoji="0" lang="fr-FR" sz="2000" i="0" u="none" strike="noStrike" kern="0" cap="none" spc="0" normalizeH="0" baseline="0" noProof="0" dirty="0" err="1">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utres</a:t>
            </a:r>
            <a:r>
              <a:rPr kumimoji="0" lang="fr-FR" sz="200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besoins humaines </a:t>
            </a:r>
            <a:r>
              <a:rPr kumimoji="0" lang="fr-FR" sz="20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(Alimentation, Santé, Logement, Loisirs, Défense,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8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1"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L’Economie Carbone permet d’atteindre le Net Zéro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en conciliant efficacement </a:t>
            </a:r>
            <a:r>
              <a:rPr lang="fr-FR" sz="2000" b="1" kern="0" dirty="0">
                <a:solidFill>
                  <a:prstClr val="black"/>
                </a:solidFill>
                <a:latin typeface="Calibri" panose="020F0502020204030204"/>
                <a:ea typeface="Times New Roman" panose="02020603050405020304" pitchFamily="18" charset="0"/>
                <a:cs typeface="Times New Roman" panose="02020603050405020304" pitchFamily="18" charset="0"/>
              </a:rPr>
              <a:t>le</a:t>
            </a:r>
            <a:r>
              <a:rPr kumimoji="0" lang="fr-FR" sz="2000" b="1"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nouveau besoin et les anciens</a:t>
            </a:r>
          </a:p>
        </p:txBody>
      </p:sp>
      <p:sp>
        <p:nvSpPr>
          <p:cNvPr id="4" name="Espace réservé du numéro de diapositive 3">
            <a:extLst>
              <a:ext uri="{FF2B5EF4-FFF2-40B4-BE49-F238E27FC236}">
                <a16:creationId xmlns:a16="http://schemas.microsoft.com/office/drawing/2014/main" id="{593540B8-03D7-7FCC-C7DC-CB88517AA728}"/>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Image 2" descr="Une image contenant texte, Graphique, graphisme, clipart&#10;&#10;Le contenu généré par l’IA peut être incorrect.">
            <a:extLst>
              <a:ext uri="{FF2B5EF4-FFF2-40B4-BE49-F238E27FC236}">
                <a16:creationId xmlns:a16="http://schemas.microsoft.com/office/drawing/2014/main" id="{46C1880A-75CC-B4B9-5581-9BB192056C87}"/>
              </a:ext>
            </a:extLst>
          </p:cNvPr>
          <p:cNvPicPr>
            <a:picLocks noChangeAspect="1"/>
          </p:cNvPicPr>
          <p:nvPr/>
        </p:nvPicPr>
        <p:blipFill>
          <a:blip r:embed="rId3"/>
          <a:stretch>
            <a:fillRect/>
          </a:stretch>
        </p:blipFill>
        <p:spPr>
          <a:xfrm>
            <a:off x="527869" y="5696607"/>
            <a:ext cx="1892276" cy="759727"/>
          </a:xfrm>
          <a:prstGeom prst="rect">
            <a:avLst/>
          </a:prstGeom>
        </p:spPr>
      </p:pic>
      <p:sp>
        <p:nvSpPr>
          <p:cNvPr id="2" name="ZoneTexte 1">
            <a:extLst>
              <a:ext uri="{FF2B5EF4-FFF2-40B4-BE49-F238E27FC236}">
                <a16:creationId xmlns:a16="http://schemas.microsoft.com/office/drawing/2014/main" id="{EFA73D17-43DE-BCF1-C97D-8723FA772226}"/>
              </a:ext>
            </a:extLst>
          </p:cNvPr>
          <p:cNvSpPr txBox="1"/>
          <p:nvPr/>
        </p:nvSpPr>
        <p:spPr>
          <a:xfrm>
            <a:off x="527869" y="401666"/>
            <a:ext cx="11030623" cy="495200"/>
          </a:xfrm>
          <a:prstGeom prst="rect">
            <a:avLst/>
          </a:prstGeom>
          <a:solidFill>
            <a:schemeClr val="bg1"/>
          </a:solidFill>
          <a:ln w="76200">
            <a:noFill/>
          </a:ln>
        </p:spPr>
        <p:txBody>
          <a:bodyPr wrap="square" rtlCol="0">
            <a:spAutoFit/>
          </a:bodyPr>
          <a:lstStyle/>
          <a:p>
            <a:pPr marL="0" marR="0" lvl="0" indent="0" algn="just" defTabSz="914400" rtl="0" eaLnBrk="1" fontAlgn="auto" latinLnBrk="0" hangingPunct="1">
              <a:lnSpc>
                <a:spcPct val="115000"/>
              </a:lnSpc>
              <a:spcBef>
                <a:spcPts val="0"/>
              </a:spcBef>
              <a:spcAft>
                <a:spcPts val="800"/>
              </a:spcAft>
              <a:buClrTx/>
              <a:buSzTx/>
              <a:buFontTx/>
              <a:buNone/>
              <a:tabLst/>
              <a:defRPr/>
            </a:pPr>
            <a:r>
              <a:rPr kumimoji="0" lang="fr-FR"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Times New Roman" panose="02020603050405020304" pitchFamily="18" charset="0"/>
              </a:rPr>
              <a:t>Chapitre 2 - La promesse de l’Economie Carbone (EC)</a:t>
            </a:r>
            <a:endParaRPr kumimoji="0" lang="fr-FR" sz="24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44122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66C173A-A172-EB7C-F791-14BAF2B3BE3B}"/>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260C026E-49D4-9342-3401-293DE2D9D79C}"/>
              </a:ext>
            </a:extLst>
          </p:cNvPr>
          <p:cNvSpPr txBox="1"/>
          <p:nvPr/>
        </p:nvSpPr>
        <p:spPr>
          <a:xfrm>
            <a:off x="592374" y="732224"/>
            <a:ext cx="11007251" cy="4811574"/>
          </a:xfrm>
          <a:prstGeom prst="rect">
            <a:avLst/>
          </a:prstGeom>
          <a:solidFill>
            <a:schemeClr val="bg1"/>
          </a:solidFill>
          <a:ln w="76200">
            <a:noFill/>
          </a:ln>
        </p:spPr>
        <p:txBody>
          <a:bodyPr wrap="square" rtlCol="0">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fr-FR" sz="2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Complémentaire de l’économie monétaire, l’Economie Carbone calcule et transmet l’impact des décisions économiques sur le flux d’émissions de GES </a:t>
            </a: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fr-FR" sz="2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(l’économie monétaire transmet leur impact sur le patrimoine monétaire de chaque acteur) </a:t>
            </a:r>
          </a:p>
          <a:p>
            <a:pPr marL="342900" marR="0" lvl="0" indent="-342900" algn="just" defTabSz="914400" rtl="0" eaLnBrk="1" fontAlgn="auto" latinLnBrk="0" hangingPunct="1">
              <a:lnSpc>
                <a:spcPct val="100000"/>
              </a:lnSpc>
              <a:spcBef>
                <a:spcPts val="0"/>
              </a:spcBef>
              <a:spcAft>
                <a:spcPts val="800"/>
              </a:spcAft>
              <a:buClrTx/>
              <a:buSzTx/>
              <a:buFont typeface="Wingdings" panose="05000000000000000000" pitchFamily="2" charset="2"/>
              <a:buChar char=""/>
              <a:tabLst/>
              <a:defRPr/>
            </a:pPr>
            <a:r>
              <a:rPr kumimoji="0" lang="fr-FR" sz="2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La macroéconomie carbone aide à choisir entre tous les scénarios de Transition de la Production, de la Consommation et des Captures Naturelles ceux qui respectent à la fois le besoin d’arriver à temps au Net Zéro et les autres besoins</a:t>
            </a:r>
          </a:p>
          <a:p>
            <a:pPr marL="342900" lvl="0" indent="-342900" algn="just">
              <a:spcAft>
                <a:spcPts val="800"/>
              </a:spcAft>
              <a:buFont typeface="Wingdings" panose="05000000000000000000" pitchFamily="2" charset="2"/>
              <a:buChar char=""/>
            </a:pPr>
            <a:r>
              <a:rPr kumimoji="0" lang="fr-FR" sz="2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La microéconomie carbone aide chaque acteur économique</a:t>
            </a:r>
            <a:r>
              <a:rPr kumimoji="0" lang="fr-FR" sz="2000" b="0" i="0" u="none" strike="noStrike" kern="1200" cap="none" spc="0" normalizeH="0" noProof="0" dirty="0">
                <a:ln>
                  <a:noFill/>
                </a:ln>
                <a:solidFill>
                  <a:srgbClr val="000000"/>
                </a:solidFill>
                <a:effectLst/>
                <a:uLnTx/>
                <a:uFillTx/>
                <a:latin typeface="Calibri" panose="020F0502020204030204" pitchFamily="34" charset="0"/>
                <a:ea typeface="Times New Roman" panose="02020603050405020304" pitchFamily="18" charset="0"/>
                <a:cs typeface="+mn-cs"/>
              </a:rPr>
              <a:t> </a:t>
            </a:r>
            <a:r>
              <a:rPr kumimoji="0" lang="fr-FR" sz="2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à choisir produits et financements </a:t>
            </a:r>
            <a:r>
              <a:rPr lang="fr-FR" sz="2000" dirty="0">
                <a:solidFill>
                  <a:srgbClr val="000000"/>
                </a:solidFill>
                <a:latin typeface="Calibri" panose="020F0502020204030204" pitchFamily="34" charset="0"/>
                <a:ea typeface="Times New Roman" panose="02020603050405020304" pitchFamily="18" charset="0"/>
              </a:rPr>
              <a:t>les plus efficaces pour le Net Zéro entre ceux monétairement </a:t>
            </a:r>
            <a:r>
              <a:rPr kumimoji="0" lang="fr-FR" sz="2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équivalents</a:t>
            </a:r>
            <a:endPar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800"/>
              </a:spcAft>
              <a:buClrTx/>
              <a:buSzTx/>
              <a:buFontTx/>
              <a:buNone/>
              <a:tabLst/>
              <a:defRPr/>
            </a:pPr>
            <a:r>
              <a:rPr lang="fr-FR" sz="2000" dirty="0">
                <a:solidFill>
                  <a:srgbClr val="000000"/>
                </a:solidFill>
                <a:latin typeface="Calibri" panose="020F0502020204030204" pitchFamily="34" charset="0"/>
                <a:ea typeface="Times New Roman" panose="02020603050405020304" pitchFamily="18" charset="0"/>
              </a:rPr>
              <a:t>L</a:t>
            </a:r>
            <a:r>
              <a:rPr kumimoji="0" lang="fr-FR" sz="2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es deux indicateurs principaux</a:t>
            </a:r>
            <a:r>
              <a:rPr lang="fr-FR" sz="2000" dirty="0">
                <a:solidFill>
                  <a:srgbClr val="000000"/>
                </a:solidFill>
                <a:latin typeface="Calibri" panose="020F0502020204030204" pitchFamily="34" charset="0"/>
                <a:ea typeface="Times New Roman" panose="02020603050405020304" pitchFamily="18" charset="0"/>
              </a:rPr>
              <a:t> de l’Economie Carbone sont,</a:t>
            </a:r>
            <a:endParaRPr kumimoji="0" lang="fr-FR" sz="2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endParaRPr>
          </a:p>
          <a:p>
            <a:pPr marL="800100" lvl="1" indent="-342900" algn="just">
              <a:spcAft>
                <a:spcPts val="800"/>
              </a:spcAft>
              <a:buFont typeface="Wingdings" panose="05000000000000000000" pitchFamily="2" charset="2"/>
              <a:buChar char="ü"/>
            </a:pPr>
            <a:r>
              <a:rPr lang="fr-FR" sz="2000" b="1" dirty="0">
                <a:solidFill>
                  <a:srgbClr val="000000"/>
                </a:solidFill>
                <a:highlight>
                  <a:srgbClr val="FFFF00"/>
                </a:highlight>
                <a:latin typeface="Calibri" panose="020F0502020204030204" pitchFamily="34" charset="0"/>
                <a:ea typeface="Times New Roman" panose="02020603050405020304" pitchFamily="18" charset="0"/>
              </a:rPr>
              <a:t>L</a:t>
            </a:r>
            <a:r>
              <a:rPr kumimoji="0" lang="fr-FR" sz="2000" b="1"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mn-cs"/>
              </a:rPr>
              <a:t>e Contenu Carbone</a:t>
            </a:r>
            <a:r>
              <a:rPr kumimoji="0" lang="fr-FR" sz="2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 de la Production et des produits (à côté des prix) </a:t>
            </a:r>
            <a:endParaRPr lang="fr-FR" sz="2000" dirty="0">
              <a:solidFill>
                <a:srgbClr val="000000"/>
              </a:solidFill>
              <a:latin typeface="Calibri" panose="020F0502020204030204" pitchFamily="34" charset="0"/>
              <a:ea typeface="Times New Roman" panose="02020603050405020304" pitchFamily="18" charset="0"/>
            </a:endParaRPr>
          </a:p>
          <a:p>
            <a:pPr marL="800100" lvl="1" indent="-342900" algn="just">
              <a:spcAft>
                <a:spcPts val="800"/>
              </a:spcAft>
              <a:buFont typeface="Wingdings" panose="05000000000000000000" pitchFamily="2" charset="2"/>
              <a:buChar char="ü"/>
            </a:pPr>
            <a:r>
              <a:rPr kumimoji="0" lang="fr-FR" sz="2000" b="1"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mn-cs"/>
              </a:rPr>
              <a:t>Le Rendement Carbone des productions et des financements</a:t>
            </a:r>
            <a:r>
              <a:rPr kumimoji="0" lang="fr-FR" sz="2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 (à côté de leur rendement monétaire)</a:t>
            </a:r>
            <a:endPar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42900" marR="0" lvl="0" indent="-342900" algn="just" defTabSz="914400" rtl="0" eaLnBrk="1" fontAlgn="auto" latinLnBrk="0" hangingPunct="1">
              <a:lnSpc>
                <a:spcPct val="100000"/>
              </a:lnSpc>
              <a:spcBef>
                <a:spcPts val="0"/>
              </a:spcBef>
              <a:spcAft>
                <a:spcPts val="800"/>
              </a:spcAft>
              <a:buClrTx/>
              <a:buSzTx/>
              <a:buFont typeface="Wingdings" panose="05000000000000000000" pitchFamily="2" charset="2"/>
              <a:buChar char=""/>
              <a:tabLst/>
              <a:defRPr/>
            </a:pPr>
            <a:endPar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Espace réservé du numéro de diapositive 3">
            <a:extLst>
              <a:ext uri="{FF2B5EF4-FFF2-40B4-BE49-F238E27FC236}">
                <a16:creationId xmlns:a16="http://schemas.microsoft.com/office/drawing/2014/main" id="{F395F15F-71C3-4780-7E6C-3043CAC89FC1}"/>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Image 2" descr="Une image contenant texte, Graphique, graphisme, clipart&#10;&#10;Le contenu généré par l’IA peut être incorrect.">
            <a:extLst>
              <a:ext uri="{FF2B5EF4-FFF2-40B4-BE49-F238E27FC236}">
                <a16:creationId xmlns:a16="http://schemas.microsoft.com/office/drawing/2014/main" id="{28AB06F5-56CC-7DA6-1B5F-9D511BE6FBDB}"/>
              </a:ext>
            </a:extLst>
          </p:cNvPr>
          <p:cNvPicPr>
            <a:picLocks noChangeAspect="1"/>
          </p:cNvPicPr>
          <p:nvPr/>
        </p:nvPicPr>
        <p:blipFill>
          <a:blip r:embed="rId3"/>
          <a:stretch>
            <a:fillRect/>
          </a:stretch>
        </p:blipFill>
        <p:spPr>
          <a:xfrm>
            <a:off x="527869" y="5696607"/>
            <a:ext cx="1892276" cy="759727"/>
          </a:xfrm>
          <a:prstGeom prst="rect">
            <a:avLst/>
          </a:prstGeom>
        </p:spPr>
      </p:pic>
    </p:spTree>
    <p:extLst>
      <p:ext uri="{BB962C8B-B14F-4D97-AF65-F5344CB8AC3E}">
        <p14:creationId xmlns:p14="http://schemas.microsoft.com/office/powerpoint/2010/main" val="1586012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418EC28-C5A8-7B6E-A909-AA877C7052AA}"/>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C396496E-573B-782B-B5E2-F8F64BA25B6E}"/>
              </a:ext>
            </a:extLst>
          </p:cNvPr>
          <p:cNvSpPr txBox="1"/>
          <p:nvPr/>
        </p:nvSpPr>
        <p:spPr>
          <a:xfrm>
            <a:off x="527869" y="1029207"/>
            <a:ext cx="11007251" cy="4770537"/>
          </a:xfrm>
          <a:prstGeom prst="rect">
            <a:avLst/>
          </a:prstGeom>
          <a:solidFill>
            <a:schemeClr val="bg1"/>
          </a:solidFill>
          <a:ln w="76200">
            <a:noFill/>
          </a:ln>
        </p:spPr>
        <p:txBody>
          <a:bodyPr wrap="square" rtlCol="0">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fr-FR"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Le </a:t>
            </a:r>
            <a:r>
              <a:rPr kumimoji="0" lang="fr-FR" sz="2000" b="1" i="0" u="none" strike="noStrike" kern="0" cap="none" spc="0" normalizeH="0" baseline="0" noProof="0" dirty="0">
                <a:ln>
                  <a:noFill/>
                </a:ln>
                <a:solidFill>
                  <a:prstClr val="black"/>
                </a:solidFill>
                <a:effectLst/>
                <a:highlight>
                  <a:srgbClr val="FFFF00"/>
                </a:highlight>
                <a:uLnTx/>
                <a:uFillTx/>
                <a:latin typeface="Calibri" panose="020F0502020204030204" pitchFamily="34" charset="0"/>
                <a:ea typeface="Times New Roman" panose="02020603050405020304" pitchFamily="18" charset="0"/>
                <a:cs typeface="Times New Roman" panose="02020603050405020304" pitchFamily="18" charset="0"/>
              </a:rPr>
              <a:t>Contenu Carbone</a:t>
            </a:r>
            <a:r>
              <a:rPr kumimoji="0" lang="fr-FR"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d’une production ou d’un produit = le cumul de toutes les émissions vers l’atmosphère qui ont été nécessaires : décomposé en : </a:t>
            </a:r>
            <a:r>
              <a:rPr kumimoji="0" lang="fr-FR" sz="2000" b="1"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Quantité x </a:t>
            </a:r>
            <a:r>
              <a:rPr kumimoji="0" lang="fr-FR" sz="2000" b="1" i="0" u="none" strike="noStrike" kern="0" cap="none" spc="0" normalizeH="0" baseline="0" noProof="0" dirty="0">
                <a:ln>
                  <a:noFill/>
                </a:ln>
                <a:solidFill>
                  <a:prstClr val="black"/>
                </a:solidFill>
                <a:effectLst/>
                <a:highlight>
                  <a:srgbClr val="FFFF00"/>
                </a:highlight>
                <a:uLnTx/>
                <a:uFillTx/>
                <a:latin typeface="Calibri" panose="020F0502020204030204" pitchFamily="34" charset="0"/>
                <a:ea typeface="Times New Roman" panose="02020603050405020304" pitchFamily="18" charset="0"/>
                <a:cs typeface="Times New Roman" panose="02020603050405020304" pitchFamily="18" charset="0"/>
              </a:rPr>
              <a:t>Facteur d’Emission</a:t>
            </a:r>
            <a:r>
              <a:rPr kumimoji="0" lang="fr-FR" sz="2000" b="1"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fr-FR"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La Quantité est LA MEME que dans </a:t>
            </a:r>
            <a:r>
              <a:rPr kumimoji="0" lang="fr-FR" sz="2000" b="1"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la Valeur monétaire </a:t>
            </a:r>
            <a:r>
              <a:rPr kumimoji="0" lang="fr-FR"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utilisée en comptabilité pour la même production ou produit,</a:t>
            </a:r>
            <a:r>
              <a:rPr kumimoji="0" lang="fr-FR" sz="2000" b="0" i="0" u="none" strike="noStrike" kern="0" cap="none" spc="0" normalizeH="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fr-FR"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décomposée en :</a:t>
            </a:r>
            <a:r>
              <a:rPr kumimoji="0" lang="fr-FR" sz="2000" b="1"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Quantité </a:t>
            </a:r>
            <a:r>
              <a:rPr kumimoji="0" lang="fr-FR" sz="20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(ou </a:t>
            </a:r>
            <a:r>
              <a:rPr kumimoji="0" lang="fr-FR" sz="2000" b="0" i="0" u="none" strike="noStrike" kern="0" cap="none" spc="0" normalizeH="0" baseline="0" noProof="0" dirty="0">
                <a:ln>
                  <a:noFill/>
                </a:ln>
                <a:solidFill>
                  <a:prstClr val="black"/>
                </a:solidFill>
                <a:effectLst/>
                <a:highlight>
                  <a:srgbClr val="FFFF00"/>
                </a:highlight>
                <a:uLnTx/>
                <a:uFillTx/>
                <a:latin typeface="Calibri" panose="020F0502020204030204"/>
                <a:ea typeface="Times New Roman" panose="02020603050405020304" pitchFamily="18" charset="0"/>
                <a:cs typeface="Times New Roman" panose="02020603050405020304" pitchFamily="18" charset="0"/>
              </a:rPr>
              <a:t>volume)</a:t>
            </a:r>
            <a:r>
              <a:rPr kumimoji="0" lang="fr-FR" sz="2000" b="1"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x Prix unitaire</a:t>
            </a:r>
            <a:endParaRPr kumimoji="0" lang="fr-FR"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fr-FR" sz="8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fr-FR"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Cette quantité commune lie </a:t>
            </a:r>
            <a:r>
              <a:rPr kumimoji="0" lang="fr-FR" sz="2000" b="0" i="0" u="none" strike="noStrike" kern="100" cap="none" spc="0" normalizeH="0" baseline="0" noProof="0" dirty="0">
                <a:ln>
                  <a:noFill/>
                </a:ln>
                <a:solidFill>
                  <a:prstClr val="black"/>
                </a:solidFill>
                <a:effectLst/>
                <a:uLnTx/>
                <a:uFillTx/>
                <a:latin typeface="Aptos" panose="020B0004020202020204" pitchFamily="34" charset="0"/>
                <a:ea typeface="Times New Roman" panose="02020603050405020304" pitchFamily="18" charset="0"/>
                <a:cs typeface="Times New Roman" panose="02020603050405020304" pitchFamily="18" charset="0"/>
              </a:rPr>
              <a:t>les</a:t>
            </a:r>
            <a:r>
              <a:rPr kumimoji="0" lang="fr-FR"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fr-FR" sz="200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deux économies (et comptabilités) et les rend complémentaires</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fr-FR" sz="8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r>
              <a:rPr lang="fr-FR" sz="2000" kern="0"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a:t>
            </a:r>
            <a:r>
              <a:rPr kumimoji="0" lang="fr-FR"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On verra comment</a:t>
            </a:r>
            <a:r>
              <a:rPr kumimoji="0" lang="fr-FR" sz="2000" b="0" i="0" u="none" strike="noStrike" kern="0" cap="none" spc="0" normalizeH="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fr-FR"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le calcul du</a:t>
            </a:r>
            <a:r>
              <a:rPr kumimoji="0" lang="fr-FR" sz="2000" b="0" i="0" u="none" strike="noStrike" kern="0" cap="none" spc="0" normalizeH="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Contenu Carbone est différent en macro et en microéconomie)</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fr-FR" sz="8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lvl="0">
              <a:spcAft>
                <a:spcPts val="800"/>
              </a:spcAft>
              <a:defRPr/>
            </a:pPr>
            <a:r>
              <a:rPr kumimoji="0" lang="fr-FR"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Attention aux terminologies, </a:t>
            </a:r>
          </a:p>
          <a:p>
            <a:pPr marL="800100" lvl="1" indent="-342900">
              <a:spcAft>
                <a:spcPts val="800"/>
              </a:spcAft>
              <a:buFont typeface="Wingdings" panose="05000000000000000000" pitchFamily="2" charset="2"/>
              <a:buChar char="ü"/>
              <a:defRPr/>
            </a:pPr>
            <a:r>
              <a:rPr lang="fr-FR" sz="2000" kern="0"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Facteur d’Emission est une appellation universelle</a:t>
            </a:r>
          </a:p>
          <a:p>
            <a:pPr marL="800100" lvl="1" indent="-342900">
              <a:spcAft>
                <a:spcPts val="800"/>
              </a:spcAft>
              <a:buFont typeface="Wingdings" panose="05000000000000000000" pitchFamily="2" charset="2"/>
              <a:buChar char="ü"/>
              <a:defRPr/>
            </a:pPr>
            <a:r>
              <a:rPr lang="fr-FR" sz="2000" kern="0"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Il existe d’autres </a:t>
            </a:r>
            <a:r>
              <a:rPr kumimoji="0" lang="fr-FR"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appellations que Contenu Carbone pour la même définition : l’empreinte (production ou produit), l’émission ‘de la mine à l’usine’ (en Analyse du Cycle de Vie), ou émission </a:t>
            </a:r>
            <a:r>
              <a:rPr lang="fr-FR" sz="2000" kern="0"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a:t>
            </a:r>
            <a:r>
              <a:rPr kumimoji="0" lang="fr-FR"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scopes 1, 2 et 3 amont’ (pour les comptages</a:t>
            </a:r>
            <a:r>
              <a:rPr kumimoji="0" lang="fr-FR" sz="2000" b="0" i="0" u="none" strike="noStrike" kern="0" cap="none" spc="0" normalizeH="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carbone </a:t>
            </a:r>
            <a:r>
              <a:rPr kumimoji="0" lang="fr-FR"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GHG Protocol </a:t>
            </a:r>
            <a:r>
              <a:rPr lang="fr-FR" sz="2000" kern="0"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ou</a:t>
            </a:r>
            <a:r>
              <a:rPr kumimoji="0" lang="fr-FR"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BEGES)</a:t>
            </a:r>
          </a:p>
        </p:txBody>
      </p:sp>
      <p:sp>
        <p:nvSpPr>
          <p:cNvPr id="4" name="Espace réservé du numéro de diapositive 3">
            <a:extLst>
              <a:ext uri="{FF2B5EF4-FFF2-40B4-BE49-F238E27FC236}">
                <a16:creationId xmlns:a16="http://schemas.microsoft.com/office/drawing/2014/main" id="{83B41F7A-132F-F2E2-A842-2C9573FCBEEA}"/>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Image 2" descr="Une image contenant texte, Graphique, graphisme, clipart&#10;&#10;Le contenu généré par l’IA peut être incorrect.">
            <a:extLst>
              <a:ext uri="{FF2B5EF4-FFF2-40B4-BE49-F238E27FC236}">
                <a16:creationId xmlns:a16="http://schemas.microsoft.com/office/drawing/2014/main" id="{ADFF8E58-1068-F4FB-FC2F-A520FEB7DB3F}"/>
              </a:ext>
            </a:extLst>
          </p:cNvPr>
          <p:cNvPicPr>
            <a:picLocks noChangeAspect="1"/>
          </p:cNvPicPr>
          <p:nvPr/>
        </p:nvPicPr>
        <p:blipFill>
          <a:blip r:embed="rId3"/>
          <a:stretch>
            <a:fillRect/>
          </a:stretch>
        </p:blipFill>
        <p:spPr>
          <a:xfrm>
            <a:off x="527869" y="5696607"/>
            <a:ext cx="1892276" cy="759727"/>
          </a:xfrm>
          <a:prstGeom prst="rect">
            <a:avLst/>
          </a:prstGeom>
        </p:spPr>
      </p:pic>
      <p:sp>
        <p:nvSpPr>
          <p:cNvPr id="5" name="ZoneTexte 4">
            <a:extLst>
              <a:ext uri="{FF2B5EF4-FFF2-40B4-BE49-F238E27FC236}">
                <a16:creationId xmlns:a16="http://schemas.microsoft.com/office/drawing/2014/main" id="{141E9E87-BBA6-186D-5C4A-A65B6105FD80}"/>
              </a:ext>
            </a:extLst>
          </p:cNvPr>
          <p:cNvSpPr txBox="1"/>
          <p:nvPr/>
        </p:nvSpPr>
        <p:spPr>
          <a:xfrm>
            <a:off x="527869" y="401666"/>
            <a:ext cx="11030623" cy="461665"/>
          </a:xfrm>
          <a:prstGeom prst="rect">
            <a:avLst/>
          </a:prstGeom>
          <a:solidFill>
            <a:schemeClr val="bg1"/>
          </a:solidFill>
          <a:ln w="76200">
            <a:noFill/>
          </a:ln>
        </p:spPr>
        <p:txBody>
          <a:bodyPr wrap="square" rtlCol="0">
            <a:spAutoFit/>
          </a:bodyPr>
          <a:lstStyle/>
          <a:p>
            <a:pPr marL="0" marR="0" lvl="0" indent="0" algn="just" defTabSz="914400" rtl="0" eaLnBrk="1" fontAlgn="auto" latinLnBrk="0" hangingPunct="1">
              <a:lnSpc>
                <a:spcPct val="115000"/>
              </a:lnSpc>
              <a:spcBef>
                <a:spcPts val="0"/>
              </a:spcBef>
              <a:spcAft>
                <a:spcPts val="800"/>
              </a:spcAft>
              <a:buClrTx/>
              <a:buSzTx/>
              <a:buFontTx/>
              <a:buNone/>
              <a:tabLst/>
              <a:defRPr/>
            </a:pPr>
            <a:r>
              <a:rPr kumimoji="0" lang="fr-FR" sz="2200" b="1" i="0" u="none" strike="noStrike" kern="1200" cap="none" spc="0" normalizeH="0" baseline="0" noProof="0" dirty="0">
                <a:ln>
                  <a:noFill/>
                </a:ln>
                <a:solidFill>
                  <a:srgbClr val="000000"/>
                </a:solidFill>
                <a:effectLst/>
                <a:uLnTx/>
                <a:uFillTx/>
                <a:latin typeface="Calibri" panose="020F0502020204030204" pitchFamily="34" charset="0"/>
                <a:ea typeface="+mn-ea"/>
                <a:cs typeface="Times New Roman" panose="02020603050405020304" pitchFamily="18" charset="0"/>
              </a:rPr>
              <a:t>Le Contenu Carbone d’une production ou d’un produit </a:t>
            </a:r>
            <a:endParaRPr kumimoji="0" lang="fr-FR" sz="22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826064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BFB2653-E237-50A9-995F-AB35288546F8}"/>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CB720CEF-2B7A-2360-A404-1BB832A11B43}"/>
              </a:ext>
            </a:extLst>
          </p:cNvPr>
          <p:cNvSpPr txBox="1"/>
          <p:nvPr/>
        </p:nvSpPr>
        <p:spPr>
          <a:xfrm>
            <a:off x="527869" y="1029207"/>
            <a:ext cx="11007251" cy="3600986"/>
          </a:xfrm>
          <a:prstGeom prst="rect">
            <a:avLst/>
          </a:prstGeom>
          <a:solidFill>
            <a:schemeClr val="bg1"/>
          </a:solidFill>
          <a:ln w="76200">
            <a:noFill/>
          </a:ln>
        </p:spPr>
        <p:txBody>
          <a:bodyPr wrap="square" rtlCol="0">
            <a:spAutoFit/>
          </a:bodyPr>
          <a:lstStyle/>
          <a:p>
            <a:pPr>
              <a:spcAft>
                <a:spcPts val="800"/>
              </a:spcAft>
            </a:pPr>
            <a:r>
              <a:rPr lang="fr-FR" sz="2000" dirty="0">
                <a:solidFill>
                  <a:srgbClr val="000000"/>
                </a:solidFill>
                <a:latin typeface="Calibri" panose="020F0502020204030204" pitchFamily="34" charset="0"/>
                <a:ea typeface="Times New Roman" panose="02020603050405020304" pitchFamily="18" charset="0"/>
              </a:rPr>
              <a:t>La contribution d’une activité (humaine ou naturelle) à la réduction du flux d’émission de GES vers l’atmosphère, calculée d’une année à l’autre, est appelée </a:t>
            </a:r>
            <a:r>
              <a:rPr lang="fr-FR" sz="2000" b="1" dirty="0">
                <a:solidFill>
                  <a:srgbClr val="000000"/>
                </a:solidFill>
                <a:highlight>
                  <a:srgbClr val="FFFF00"/>
                </a:highlight>
                <a:latin typeface="Calibri" panose="020F0502020204030204" pitchFamily="34" charset="0"/>
                <a:ea typeface="Times New Roman" panose="02020603050405020304" pitchFamily="18" charset="0"/>
              </a:rPr>
              <a:t>Gain Carbone</a:t>
            </a:r>
            <a:r>
              <a:rPr lang="fr-FR" sz="2000" dirty="0">
                <a:solidFill>
                  <a:srgbClr val="000000"/>
                </a:solidFill>
                <a:latin typeface="Calibri" panose="020F0502020204030204" pitchFamily="34" charset="0"/>
                <a:ea typeface="Times New Roman" panose="02020603050405020304" pitchFamily="18" charset="0"/>
              </a:rPr>
              <a:t>* </a:t>
            </a:r>
          </a:p>
          <a:p>
            <a:pPr>
              <a:spcAft>
                <a:spcPts val="800"/>
              </a:spcAft>
            </a:pPr>
            <a:r>
              <a:rPr lang="fr-FR" sz="2000" dirty="0">
                <a:solidFill>
                  <a:srgbClr val="000000"/>
                </a:solidFill>
                <a:latin typeface="Calibri" panose="020F0502020204030204" pitchFamily="34" charset="0"/>
                <a:ea typeface="Times New Roman" panose="02020603050405020304" pitchFamily="18" charset="0"/>
              </a:rPr>
              <a:t>On parle de </a:t>
            </a:r>
            <a:r>
              <a:rPr lang="fr-FR" sz="2000" b="1" dirty="0">
                <a:solidFill>
                  <a:srgbClr val="000000"/>
                </a:solidFill>
                <a:highlight>
                  <a:srgbClr val="FFFF00"/>
                </a:highlight>
                <a:latin typeface="Calibri" panose="020F0502020204030204" pitchFamily="34" charset="0"/>
                <a:ea typeface="Times New Roman" panose="02020603050405020304" pitchFamily="18" charset="0"/>
              </a:rPr>
              <a:t>Perte Carbone</a:t>
            </a:r>
            <a:r>
              <a:rPr lang="fr-FR" sz="2000" dirty="0">
                <a:solidFill>
                  <a:srgbClr val="000000"/>
                </a:solidFill>
                <a:latin typeface="Calibri" panose="020F0502020204030204" pitchFamily="34" charset="0"/>
                <a:ea typeface="Times New Roman" panose="02020603050405020304" pitchFamily="18" charset="0"/>
              </a:rPr>
              <a:t>* et on compte en négatif une contribution qui augmente le flux</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fr-FR" sz="2000" b="1" i="0" u="none" strike="noStrike" kern="0" cap="none" spc="0" normalizeH="0" baseline="0" noProof="0" dirty="0">
                <a:ln>
                  <a:noFill/>
                </a:ln>
                <a:solidFill>
                  <a:prstClr val="black"/>
                </a:solidFill>
                <a:effectLst/>
                <a:highlight>
                  <a:srgbClr val="FFFF00"/>
                </a:highlight>
                <a:uLnTx/>
                <a:uFillTx/>
                <a:latin typeface="Calibri" panose="020F0502020204030204" pitchFamily="34" charset="0"/>
                <a:ea typeface="Times New Roman" panose="02020603050405020304" pitchFamily="18" charset="0"/>
                <a:cs typeface="Times New Roman" panose="02020603050405020304" pitchFamily="18" charset="0"/>
              </a:rPr>
              <a:t>L</a:t>
            </a:r>
            <a:r>
              <a:rPr kumimoji="0" lang="fr-FR" sz="2000" b="1" i="0" u="none" strike="noStrike" kern="0" cap="none" spc="0" normalizeH="0" noProof="0" dirty="0">
                <a:ln>
                  <a:noFill/>
                </a:ln>
                <a:solidFill>
                  <a:prstClr val="black"/>
                </a:solidFill>
                <a:effectLst/>
                <a:highlight>
                  <a:srgbClr val="FFFF00"/>
                </a:highlight>
                <a:uLnTx/>
                <a:uFillTx/>
                <a:latin typeface="Calibri" panose="020F0502020204030204" pitchFamily="34" charset="0"/>
                <a:ea typeface="Times New Roman" panose="02020603050405020304" pitchFamily="18" charset="0"/>
                <a:cs typeface="Times New Roman" panose="02020603050405020304" pitchFamily="18" charset="0"/>
              </a:rPr>
              <a:t>e Rendement Carbone</a:t>
            </a:r>
            <a:r>
              <a:rPr kumimoji="0" lang="fr-FR" sz="2000" b="1" i="0" u="none" strike="noStrike" kern="0" cap="none" spc="0" normalizeH="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fr-FR" sz="2000" b="0" i="0" u="none" strike="noStrike" kern="0" cap="none" spc="0" normalizeH="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d’une production (et le Rendement </a:t>
            </a:r>
            <a:r>
              <a:rPr lang="fr-FR" sz="2000" kern="0"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de l’Investissement et de l’Epargne qui la finance) est le rapport entre son Gain Carbone et le Contenu Carbone de l’Investissement nécessaire</a:t>
            </a:r>
          </a:p>
          <a:p>
            <a:pPr marL="0" marR="0" lvl="0" indent="0" algn="l" defTabSz="914400" rtl="0" eaLnBrk="1" fontAlgn="auto" latinLnBrk="0" hangingPunct="1">
              <a:lnSpc>
                <a:spcPct val="100000"/>
              </a:lnSpc>
              <a:spcBef>
                <a:spcPts val="0"/>
              </a:spcBef>
              <a:spcAft>
                <a:spcPts val="800"/>
              </a:spcAft>
              <a:buClrTx/>
              <a:buSzTx/>
              <a:buFontTx/>
              <a:buNone/>
              <a:tabLst/>
              <a:defRPr/>
            </a:pPr>
            <a:endParaRPr lang="fr-FR" sz="800" kern="0" dirty="0">
              <a:solidFill>
                <a:prstClr val="black"/>
              </a:solidFill>
              <a:latin typeface="Calibri" panose="020F0502020204030204" pitchFamily="34" charset="0"/>
              <a:ea typeface="Times New Roman" panose="02020603050405020304" pitchFamily="18" charset="0"/>
              <a:cs typeface="Times New Roman" panose="02020603050405020304" pitchFamily="18" charset="0"/>
            </a:endParaRPr>
          </a:p>
          <a:p>
            <a:pPr lvl="0">
              <a:spcAft>
                <a:spcPts val="800"/>
              </a:spcAft>
              <a:defRPr/>
            </a:pPr>
            <a:r>
              <a:rPr lang="fr-FR" sz="2000" kern="0"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(On verra comment le calcul du Rendement Carbone diffèrent en macro et en microéconomie carbone)</a:t>
            </a:r>
          </a:p>
          <a:p>
            <a:pPr lvl="0">
              <a:spcAft>
                <a:spcPts val="800"/>
              </a:spcAft>
              <a:defRPr/>
            </a:pPr>
            <a:endParaRPr lang="fr-FR" sz="2000" kern="0" dirty="0">
              <a:solidFill>
                <a:prstClr val="black"/>
              </a:solidFill>
              <a:latin typeface="Calibri" panose="020F0502020204030204" pitchFamily="34" charset="0"/>
              <a:ea typeface="Times New Roman" panose="02020603050405020304" pitchFamily="18" charset="0"/>
              <a:cs typeface="Times New Roman" panose="02020603050405020304" pitchFamily="18" charset="0"/>
            </a:endParaRPr>
          </a:p>
          <a:p>
            <a:pPr lvl="0">
              <a:spcAft>
                <a:spcPts val="800"/>
              </a:spcAft>
              <a:defRPr/>
            </a:pPr>
            <a:r>
              <a:rPr lang="fr-FR" sz="2000" kern="0"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 Attention, ces notions de Gain Carbone, Perte Carbone et Rendement Carbone sont propres à l’Economie Carbone</a:t>
            </a:r>
          </a:p>
        </p:txBody>
      </p:sp>
      <p:sp>
        <p:nvSpPr>
          <p:cNvPr id="4" name="Espace réservé du numéro de diapositive 3">
            <a:extLst>
              <a:ext uri="{FF2B5EF4-FFF2-40B4-BE49-F238E27FC236}">
                <a16:creationId xmlns:a16="http://schemas.microsoft.com/office/drawing/2014/main" id="{2F201CDC-A1A3-287C-3E68-20DEB0BD3070}"/>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Image 2" descr="Une image contenant texte, Graphique, graphisme, clipart&#10;&#10;Le contenu généré par l’IA peut être incorrect.">
            <a:extLst>
              <a:ext uri="{FF2B5EF4-FFF2-40B4-BE49-F238E27FC236}">
                <a16:creationId xmlns:a16="http://schemas.microsoft.com/office/drawing/2014/main" id="{FB653265-5E94-5D70-5500-379808F0B34B}"/>
              </a:ext>
            </a:extLst>
          </p:cNvPr>
          <p:cNvPicPr>
            <a:picLocks noChangeAspect="1"/>
          </p:cNvPicPr>
          <p:nvPr/>
        </p:nvPicPr>
        <p:blipFill>
          <a:blip r:embed="rId3"/>
          <a:stretch>
            <a:fillRect/>
          </a:stretch>
        </p:blipFill>
        <p:spPr>
          <a:xfrm>
            <a:off x="527869" y="5696607"/>
            <a:ext cx="1892276" cy="759727"/>
          </a:xfrm>
          <a:prstGeom prst="rect">
            <a:avLst/>
          </a:prstGeom>
        </p:spPr>
      </p:pic>
      <p:sp>
        <p:nvSpPr>
          <p:cNvPr id="5" name="ZoneTexte 4">
            <a:extLst>
              <a:ext uri="{FF2B5EF4-FFF2-40B4-BE49-F238E27FC236}">
                <a16:creationId xmlns:a16="http://schemas.microsoft.com/office/drawing/2014/main" id="{AFC4CF82-A4C5-246D-CFE6-B13898E8E2E3}"/>
              </a:ext>
            </a:extLst>
          </p:cNvPr>
          <p:cNvSpPr txBox="1"/>
          <p:nvPr/>
        </p:nvSpPr>
        <p:spPr>
          <a:xfrm>
            <a:off x="527869" y="401666"/>
            <a:ext cx="11030623" cy="461665"/>
          </a:xfrm>
          <a:prstGeom prst="rect">
            <a:avLst/>
          </a:prstGeom>
          <a:solidFill>
            <a:schemeClr val="bg1"/>
          </a:solidFill>
          <a:ln w="76200">
            <a:noFill/>
          </a:ln>
        </p:spPr>
        <p:txBody>
          <a:bodyPr wrap="square" rtlCol="0">
            <a:spAutoFit/>
          </a:bodyPr>
          <a:lstStyle/>
          <a:p>
            <a:pPr marL="0" marR="0" lvl="0" indent="0" algn="just" defTabSz="914400" rtl="0" eaLnBrk="1" fontAlgn="auto" latinLnBrk="0" hangingPunct="1">
              <a:lnSpc>
                <a:spcPct val="115000"/>
              </a:lnSpc>
              <a:spcBef>
                <a:spcPts val="0"/>
              </a:spcBef>
              <a:spcAft>
                <a:spcPts val="800"/>
              </a:spcAft>
              <a:buClrTx/>
              <a:buSzTx/>
              <a:buFontTx/>
              <a:buNone/>
              <a:tabLst/>
              <a:defRPr/>
            </a:pPr>
            <a:r>
              <a:rPr kumimoji="0" lang="fr-FR" sz="2200" b="1" i="0" u="none" strike="noStrike" kern="1200" cap="none" spc="0" normalizeH="0" baseline="0" noProof="0" dirty="0">
                <a:ln>
                  <a:noFill/>
                </a:ln>
                <a:solidFill>
                  <a:srgbClr val="000000"/>
                </a:solidFill>
                <a:effectLst/>
                <a:uLnTx/>
                <a:uFillTx/>
                <a:latin typeface="Calibri" panose="020F0502020204030204" pitchFamily="34" charset="0"/>
                <a:ea typeface="+mn-ea"/>
                <a:cs typeface="Times New Roman" panose="02020603050405020304" pitchFamily="18" charset="0"/>
              </a:rPr>
              <a:t>Le Rendement Carbone de l’Investissement et de l’Epargne ou d’un investissement</a:t>
            </a:r>
            <a:endParaRPr kumimoji="0" lang="fr-FR" sz="22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7955339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22E5D2E-058F-7AA9-7FFC-4580968E74BE}"/>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37FA830A-8E47-BFFD-7B5C-04D9D5B16B5C}"/>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Image 2" descr="Une image contenant texte, Graphique, graphisme, clipart&#10;&#10;Le contenu généré par l’IA peut être incorrect.">
            <a:extLst>
              <a:ext uri="{FF2B5EF4-FFF2-40B4-BE49-F238E27FC236}">
                <a16:creationId xmlns:a16="http://schemas.microsoft.com/office/drawing/2014/main" id="{16CD7D15-115B-668E-A0B6-24DBBE691F30}"/>
              </a:ext>
            </a:extLst>
          </p:cNvPr>
          <p:cNvPicPr>
            <a:picLocks noChangeAspect="1"/>
          </p:cNvPicPr>
          <p:nvPr/>
        </p:nvPicPr>
        <p:blipFill>
          <a:blip r:embed="rId3"/>
          <a:stretch>
            <a:fillRect/>
          </a:stretch>
        </p:blipFill>
        <p:spPr>
          <a:xfrm>
            <a:off x="527869" y="5696607"/>
            <a:ext cx="1892276" cy="759727"/>
          </a:xfrm>
          <a:prstGeom prst="rect">
            <a:avLst/>
          </a:prstGeom>
        </p:spPr>
      </p:pic>
      <p:sp>
        <p:nvSpPr>
          <p:cNvPr id="7" name="ZoneTexte 6">
            <a:extLst>
              <a:ext uri="{FF2B5EF4-FFF2-40B4-BE49-F238E27FC236}">
                <a16:creationId xmlns:a16="http://schemas.microsoft.com/office/drawing/2014/main" id="{62C55B89-82F9-5575-8AA3-07AD47D87ACD}"/>
              </a:ext>
            </a:extLst>
          </p:cNvPr>
          <p:cNvSpPr txBox="1"/>
          <p:nvPr/>
        </p:nvSpPr>
        <p:spPr>
          <a:xfrm>
            <a:off x="527869" y="401666"/>
            <a:ext cx="11030623" cy="461665"/>
          </a:xfrm>
          <a:prstGeom prst="rect">
            <a:avLst/>
          </a:prstGeom>
          <a:solidFill>
            <a:schemeClr val="bg1"/>
          </a:solidFill>
          <a:ln w="76200">
            <a:noFill/>
          </a:ln>
        </p:spPr>
        <p:txBody>
          <a:bodyPr wrap="square" rtlCol="0">
            <a:spAutoFit/>
          </a:bodyPr>
          <a:lstStyle/>
          <a:p>
            <a:pPr marL="0" marR="0" lvl="0" indent="0" algn="just" defTabSz="914400" rtl="0" eaLnBrk="1" fontAlgn="auto" latinLnBrk="0" hangingPunct="1">
              <a:lnSpc>
                <a:spcPct val="115000"/>
              </a:lnSpc>
              <a:spcBef>
                <a:spcPts val="0"/>
              </a:spcBef>
              <a:spcAft>
                <a:spcPts val="800"/>
              </a:spcAft>
              <a:buClrTx/>
              <a:buSzTx/>
              <a:buFontTx/>
              <a:buNone/>
              <a:tabLst/>
              <a:defRPr/>
            </a:pPr>
            <a:r>
              <a:rPr kumimoji="0" lang="fr-FR" sz="2200" b="1" i="0" u="none" strike="noStrike" kern="1200" cap="none" spc="0" normalizeH="0" baseline="0" noProof="0" dirty="0">
                <a:ln>
                  <a:noFill/>
                </a:ln>
                <a:solidFill>
                  <a:srgbClr val="000000"/>
                </a:solidFill>
                <a:effectLst/>
                <a:uLnTx/>
                <a:uFillTx/>
                <a:latin typeface="Calibri" panose="020F0502020204030204" pitchFamily="34" charset="0"/>
                <a:ea typeface="+mn-ea"/>
                <a:cs typeface="Times New Roman" panose="02020603050405020304" pitchFamily="18" charset="0"/>
              </a:rPr>
              <a:t>Chapitre 3 – La macroéconomie Carbone</a:t>
            </a:r>
            <a:endParaRPr kumimoji="0" lang="fr-FR" sz="22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
        <p:nvSpPr>
          <p:cNvPr id="2" name="ZoneTexte 1">
            <a:extLst>
              <a:ext uri="{FF2B5EF4-FFF2-40B4-BE49-F238E27FC236}">
                <a16:creationId xmlns:a16="http://schemas.microsoft.com/office/drawing/2014/main" id="{CCF6899B-FA08-B9D4-F979-2BF6DE14DACD}"/>
              </a:ext>
            </a:extLst>
          </p:cNvPr>
          <p:cNvSpPr txBox="1"/>
          <p:nvPr/>
        </p:nvSpPr>
        <p:spPr>
          <a:xfrm>
            <a:off x="527869" y="1107543"/>
            <a:ext cx="11007251" cy="2554545"/>
          </a:xfrm>
          <a:prstGeom prst="rect">
            <a:avLst/>
          </a:prstGeom>
          <a:solidFill>
            <a:schemeClr val="bg1"/>
          </a:solidFill>
          <a:ln w="76200">
            <a:noFill/>
          </a:ln>
        </p:spPr>
        <p:txBody>
          <a:bodyPr wrap="square" rtlCol="0">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fr-FR" sz="20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La macroéconomie Carbone permet d’optimiser les Scénarios de Transition</a:t>
            </a:r>
            <a:r>
              <a:rPr kumimoji="0" lang="fr-FR" sz="2000" b="0" i="0" u="none" strike="noStrike" kern="0" cap="none" spc="0" normalizeH="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a:t>
            </a:r>
            <a:r>
              <a:rPr lang="fr-FR" sz="2000" dirty="0">
                <a:solidFill>
                  <a:srgbClr val="000000"/>
                </a:solidFill>
                <a:latin typeface="Calibri" panose="020F0502020204030204" pitchFamily="34" charset="0"/>
                <a:ea typeface="Times New Roman" panose="02020603050405020304" pitchFamily="18" charset="0"/>
              </a:rPr>
              <a:t>internationaux et nationaux pour arriver au Net Zéro tout en maximisant la satisfaction de l’humanité sur les autres besoins humains</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fr-FR" sz="2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Elle ajoute aux grands </a:t>
            </a:r>
            <a:r>
              <a:rPr lang="fr-FR" sz="2000" dirty="0">
                <a:solidFill>
                  <a:srgbClr val="000000"/>
                </a:solidFill>
                <a:latin typeface="Calibri" panose="020F0502020204030204" pitchFamily="34" charset="0"/>
                <a:ea typeface="Times New Roman" panose="02020603050405020304" pitchFamily="18" charset="0"/>
              </a:rPr>
              <a:t>flux</a:t>
            </a:r>
            <a:r>
              <a:rPr kumimoji="0" lang="fr-FR" sz="2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 macroéconomiques</a:t>
            </a:r>
            <a:r>
              <a:rPr kumimoji="0" lang="fr-FR" sz="2000" b="0" i="0" u="none" strike="noStrike" kern="1200" cap="none" spc="0" normalizeH="0" noProof="0" dirty="0">
                <a:ln>
                  <a:noFill/>
                </a:ln>
                <a:solidFill>
                  <a:srgbClr val="000000"/>
                </a:solidFill>
                <a:effectLst/>
                <a:uLnTx/>
                <a:uFillTx/>
                <a:latin typeface="Calibri" panose="020F0502020204030204" pitchFamily="34" charset="0"/>
                <a:ea typeface="Times New Roman" panose="02020603050405020304" pitchFamily="18" charset="0"/>
                <a:cs typeface="+mn-cs"/>
              </a:rPr>
              <a:t> </a:t>
            </a:r>
            <a:r>
              <a:rPr kumimoji="0" lang="fr-FR" sz="2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classiques (Production, Consommation, Epargne et Investissement) celui des Captures Naturelles</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fr-FR" sz="2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Elle suit les mêmes quantités des mêmes opérations que</a:t>
            </a:r>
            <a:r>
              <a:rPr kumimoji="0" lang="fr-FR" sz="2000" b="0" i="0" u="none" strike="noStrike" kern="1200" cap="none" spc="0" normalizeH="0" noProof="0" dirty="0">
                <a:ln>
                  <a:noFill/>
                </a:ln>
                <a:solidFill>
                  <a:srgbClr val="000000"/>
                </a:solidFill>
                <a:effectLst/>
                <a:uLnTx/>
                <a:uFillTx/>
                <a:latin typeface="Calibri" panose="020F0502020204030204" pitchFamily="34" charset="0"/>
                <a:ea typeface="Times New Roman" panose="02020603050405020304" pitchFamily="18" charset="0"/>
                <a:cs typeface="+mn-cs"/>
              </a:rPr>
              <a:t> </a:t>
            </a:r>
            <a:r>
              <a:rPr kumimoji="0" lang="fr-FR" sz="2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l’économie monétaire</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fr-FR" sz="2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Elle vise le Net Zéro à travers </a:t>
            </a:r>
            <a:r>
              <a:rPr kumimoji="0" lang="fr-FR" sz="2000" b="0" i="0" u="none" strike="noStrike" kern="1200" cap="none" spc="0" normalizeH="0" noProof="0" dirty="0">
                <a:ln>
                  <a:noFill/>
                </a:ln>
                <a:solidFill>
                  <a:srgbClr val="000000"/>
                </a:solidFill>
                <a:effectLst/>
                <a:uLnTx/>
                <a:uFillTx/>
                <a:latin typeface="Calibri" panose="020F0502020204030204" pitchFamily="34" charset="0"/>
                <a:ea typeface="Times New Roman" panose="02020603050405020304" pitchFamily="18" charset="0"/>
                <a:cs typeface="+mn-cs"/>
              </a:rPr>
              <a:t>le rééquilibrage carbone du marché des produits (biens et services) et du marché des financements</a:t>
            </a:r>
            <a:endParaRPr kumimoji="0" lang="fr-FR" sz="2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endParaRPr>
          </a:p>
        </p:txBody>
      </p:sp>
    </p:spTree>
    <p:extLst>
      <p:ext uri="{BB962C8B-B14F-4D97-AF65-F5344CB8AC3E}">
        <p14:creationId xmlns:p14="http://schemas.microsoft.com/office/powerpoint/2010/main" val="1273301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7C428AA-539E-8472-D272-537E8F2AA527}"/>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C53AD13C-97A2-23B4-A75F-7F1D01103C7E}"/>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Image 2" descr="Une image contenant texte, Graphique, graphisme, clipart&#10;&#10;Le contenu généré par l’IA peut être incorrect.">
            <a:extLst>
              <a:ext uri="{FF2B5EF4-FFF2-40B4-BE49-F238E27FC236}">
                <a16:creationId xmlns:a16="http://schemas.microsoft.com/office/drawing/2014/main" id="{F34EF16F-AE1D-00F8-51C6-61EEADD0A493}"/>
              </a:ext>
            </a:extLst>
          </p:cNvPr>
          <p:cNvPicPr>
            <a:picLocks noChangeAspect="1"/>
          </p:cNvPicPr>
          <p:nvPr/>
        </p:nvPicPr>
        <p:blipFill>
          <a:blip r:embed="rId3"/>
          <a:stretch>
            <a:fillRect/>
          </a:stretch>
        </p:blipFill>
        <p:spPr>
          <a:xfrm>
            <a:off x="527869" y="5696607"/>
            <a:ext cx="1892276" cy="759727"/>
          </a:xfrm>
          <a:prstGeom prst="rect">
            <a:avLst/>
          </a:prstGeom>
        </p:spPr>
      </p:pic>
      <p:sp>
        <p:nvSpPr>
          <p:cNvPr id="2" name="ZoneTexte 1">
            <a:extLst>
              <a:ext uri="{FF2B5EF4-FFF2-40B4-BE49-F238E27FC236}">
                <a16:creationId xmlns:a16="http://schemas.microsoft.com/office/drawing/2014/main" id="{3CE24D13-7809-BCEF-FEB3-B0AB7E990E0F}"/>
              </a:ext>
            </a:extLst>
          </p:cNvPr>
          <p:cNvSpPr txBox="1"/>
          <p:nvPr/>
        </p:nvSpPr>
        <p:spPr>
          <a:xfrm>
            <a:off x="527869" y="401666"/>
            <a:ext cx="11007251" cy="4626908"/>
          </a:xfrm>
          <a:prstGeom prst="rect">
            <a:avLst/>
          </a:prstGeom>
          <a:solidFill>
            <a:schemeClr val="bg1"/>
          </a:solidFill>
          <a:ln w="76200">
            <a:noFill/>
          </a:ln>
        </p:spPr>
        <p:txBody>
          <a:bodyPr wrap="square" rtlCol="0">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fr-FR" sz="2000" b="1" dirty="0">
                <a:solidFill>
                  <a:srgbClr val="000000"/>
                </a:solidFill>
                <a:latin typeface="Calibri" panose="020F0502020204030204" pitchFamily="34" charset="0"/>
                <a:ea typeface="Times New Roman" panose="02020603050405020304" pitchFamily="18" charset="0"/>
              </a:rPr>
              <a:t>3.1 </a:t>
            </a:r>
            <a:r>
              <a:rPr kumimoji="0" lang="fr-FR" sz="20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 Marché des produits</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fr-FR" sz="2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fr-FR" sz="2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Contenu carbone des achats = Contenu carbone des ventes</a:t>
            </a:r>
          </a:p>
          <a:p>
            <a:pPr lvl="0">
              <a:spcAft>
                <a:spcPts val="800"/>
              </a:spcAft>
              <a:defRPr/>
            </a:pPr>
            <a:r>
              <a:rPr lang="fr-FR" sz="2000" dirty="0">
                <a:solidFill>
                  <a:srgbClr val="000000"/>
                </a:solidFill>
                <a:latin typeface="Calibri" panose="020F0502020204030204" pitchFamily="34" charset="0"/>
                <a:ea typeface="Times New Roman" panose="02020603050405020304" pitchFamily="18" charset="0"/>
              </a:rPr>
              <a:t>La baisse des Contenus Carbone des achats et des ventes est donc un objectif universel et une </a:t>
            </a:r>
            <a:r>
              <a:rPr lang="fr-FR" sz="2000" b="1" dirty="0">
                <a:solidFill>
                  <a:srgbClr val="000000"/>
                </a:solidFill>
                <a:highlight>
                  <a:srgbClr val="FFFF00"/>
                </a:highlight>
                <a:latin typeface="Calibri" panose="020F0502020204030204" pitchFamily="34" charset="0"/>
                <a:ea typeface="Times New Roman" panose="02020603050405020304" pitchFamily="18" charset="0"/>
              </a:rPr>
              <a:t>Concurrence carbone</a:t>
            </a:r>
            <a:r>
              <a:rPr lang="fr-FR" sz="2000" dirty="0">
                <a:solidFill>
                  <a:srgbClr val="000000"/>
                </a:solidFill>
                <a:latin typeface="Calibri" panose="020F0502020204030204" pitchFamily="34" charset="0"/>
                <a:ea typeface="Times New Roman" panose="02020603050405020304" pitchFamily="18" charset="0"/>
              </a:rPr>
              <a:t> sur les Contenus Carbone aligne tous les acteurs sur cet objectif </a:t>
            </a:r>
          </a:p>
          <a:p>
            <a:pPr lvl="0">
              <a:spcAft>
                <a:spcPts val="800"/>
              </a:spcAft>
              <a:defRPr/>
            </a:pPr>
            <a:endParaRPr kumimoji="0" lang="fr-FR" sz="2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endParaRPr>
          </a:p>
          <a:p>
            <a:pPr marL="342900" marR="0" lvl="0" indent="-342900" algn="l" defTabSz="914400" rtl="0" eaLnBrk="1" fontAlgn="auto" latinLnBrk="0" hangingPunct="1">
              <a:lnSpc>
                <a:spcPct val="100000"/>
              </a:lnSpc>
              <a:spcBef>
                <a:spcPts val="0"/>
              </a:spcBef>
              <a:spcAft>
                <a:spcPts val="800"/>
              </a:spcAft>
              <a:buClrTx/>
              <a:buSzTx/>
              <a:buFont typeface="Wingdings" panose="05000000000000000000" pitchFamily="2" charset="2"/>
              <a:buChar char="ü"/>
              <a:tabLst/>
              <a:defRPr/>
            </a:pPr>
            <a:r>
              <a:rPr lang="fr-FR" sz="2000" dirty="0">
                <a:solidFill>
                  <a:srgbClr val="000000"/>
                </a:solidFill>
                <a:latin typeface="Calibri" panose="020F0502020204030204" pitchFamily="34" charset="0"/>
                <a:ea typeface="Times New Roman" panose="02020603050405020304" pitchFamily="18" charset="0"/>
              </a:rPr>
              <a:t>On connait le Contenu Carbone Total (par recensement annuel)</a:t>
            </a:r>
          </a:p>
          <a:p>
            <a:pPr marL="342900" marR="0" lvl="0" indent="-342900" algn="l" defTabSz="914400" rtl="0" eaLnBrk="1" fontAlgn="auto" latinLnBrk="0" hangingPunct="1">
              <a:lnSpc>
                <a:spcPct val="100000"/>
              </a:lnSpc>
              <a:spcBef>
                <a:spcPts val="0"/>
              </a:spcBef>
              <a:spcAft>
                <a:spcPts val="800"/>
              </a:spcAft>
              <a:buClrTx/>
              <a:buSzTx/>
              <a:buFont typeface="Wingdings" panose="05000000000000000000" pitchFamily="2" charset="2"/>
              <a:buChar char="ü"/>
              <a:tabLst/>
              <a:defRPr/>
            </a:pPr>
            <a:r>
              <a:rPr lang="fr-FR" sz="2000" dirty="0">
                <a:solidFill>
                  <a:srgbClr val="000000"/>
                </a:solidFill>
                <a:latin typeface="Calibri" panose="020F0502020204030204" pitchFamily="34" charset="0"/>
                <a:ea typeface="Times New Roman" panose="02020603050405020304" pitchFamily="18" charset="0"/>
              </a:rPr>
              <a:t>On connait la Quantité (par le partage Prix Volume = Quantité de la Comptabilité nationale)</a:t>
            </a:r>
          </a:p>
          <a:p>
            <a:pPr marL="342900" marR="0" lvl="0" indent="-342900" algn="l" defTabSz="914400" rtl="0" eaLnBrk="1" fontAlgn="auto" latinLnBrk="0" hangingPunct="1">
              <a:lnSpc>
                <a:spcPct val="100000"/>
              </a:lnSpc>
              <a:spcBef>
                <a:spcPts val="0"/>
              </a:spcBef>
              <a:spcAft>
                <a:spcPts val="800"/>
              </a:spcAft>
              <a:buClrTx/>
              <a:buSzTx/>
              <a:buFont typeface="Wingdings" panose="05000000000000000000" pitchFamily="2" charset="2"/>
              <a:buChar char="ü"/>
              <a:tabLst/>
              <a:defRPr/>
            </a:pPr>
            <a:r>
              <a:rPr lang="fr-FR" sz="2000" dirty="0">
                <a:solidFill>
                  <a:srgbClr val="000000"/>
                </a:solidFill>
                <a:latin typeface="Calibri" panose="020F0502020204030204" pitchFamily="34" charset="0"/>
                <a:ea typeface="Times New Roman" panose="02020603050405020304" pitchFamily="18" charset="0"/>
              </a:rPr>
              <a:t>On connait donc le Facteur d’Emission</a:t>
            </a:r>
          </a:p>
          <a:p>
            <a:pPr marR="0" lvl="0" algn="l" defTabSz="914400" rtl="0" eaLnBrk="1" fontAlgn="auto" latinLnBrk="0" hangingPunct="1">
              <a:lnSpc>
                <a:spcPct val="100000"/>
              </a:lnSpc>
              <a:spcBef>
                <a:spcPts val="0"/>
              </a:spcBef>
              <a:spcAft>
                <a:spcPts val="800"/>
              </a:spcAft>
              <a:buClrTx/>
              <a:buSzTx/>
              <a:tabLst/>
              <a:defRPr/>
            </a:pPr>
            <a:endParaRPr lang="fr-FR" sz="2000" dirty="0">
              <a:solidFill>
                <a:srgbClr val="000000"/>
              </a:solidFill>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r>
              <a:rPr lang="fr-FR" sz="2000" dirty="0">
                <a:solidFill>
                  <a:srgbClr val="000000"/>
                </a:solidFill>
                <a:latin typeface="Calibri" panose="020F0502020204030204" pitchFamily="34" charset="0"/>
                <a:ea typeface="Times New Roman" panose="02020603050405020304" pitchFamily="18" charset="0"/>
              </a:rPr>
              <a:t>(on verra dans le chapitre 4 comment connaitre le Facteur d’émission de chaque produit)</a:t>
            </a:r>
            <a:endParaRPr kumimoji="0" lang="fr-FR" sz="20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fr-FR" sz="8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32448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ème Office">
  <a:themeElements>
    <a:clrScheme name="Personnalisé 2">
      <a:dk1>
        <a:sysClr val="windowText" lastClr="000000"/>
      </a:dk1>
      <a:lt1>
        <a:sysClr val="window" lastClr="FFFFFF"/>
      </a:lt1>
      <a:dk2>
        <a:srgbClr val="44546A"/>
      </a:dk2>
      <a:lt2>
        <a:srgbClr val="E7E6E6"/>
      </a:lt2>
      <a:accent1>
        <a:srgbClr val="008FB3"/>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Personnalisé 2">
    <a:dk1>
      <a:sysClr val="windowText" lastClr="000000"/>
    </a:dk1>
    <a:lt1>
      <a:sysClr val="window" lastClr="FFFFFF"/>
    </a:lt1>
    <a:dk2>
      <a:srgbClr val="44546A"/>
    </a:dk2>
    <a:lt2>
      <a:srgbClr val="E7E6E6"/>
    </a:lt2>
    <a:accent1>
      <a:srgbClr val="008FB3"/>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Personnalisé 2">
    <a:dk1>
      <a:sysClr val="windowText" lastClr="000000"/>
    </a:dk1>
    <a:lt1>
      <a:sysClr val="window" lastClr="FFFFFF"/>
    </a:lt1>
    <a:dk2>
      <a:srgbClr val="44546A"/>
    </a:dk2>
    <a:lt2>
      <a:srgbClr val="E7E6E6"/>
    </a:lt2>
    <a:accent1>
      <a:srgbClr val="008FB3"/>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Personnalisé 2">
    <a:dk1>
      <a:sysClr val="windowText" lastClr="000000"/>
    </a:dk1>
    <a:lt1>
      <a:sysClr val="window" lastClr="FFFFFF"/>
    </a:lt1>
    <a:dk2>
      <a:srgbClr val="44546A"/>
    </a:dk2>
    <a:lt2>
      <a:srgbClr val="E7E6E6"/>
    </a:lt2>
    <a:accent1>
      <a:srgbClr val="008FB3"/>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Personnalisé 2">
    <a:dk1>
      <a:sysClr val="windowText" lastClr="000000"/>
    </a:dk1>
    <a:lt1>
      <a:sysClr val="window" lastClr="FFFFFF"/>
    </a:lt1>
    <a:dk2>
      <a:srgbClr val="44546A"/>
    </a:dk2>
    <a:lt2>
      <a:srgbClr val="E7E6E6"/>
    </a:lt2>
    <a:accent1>
      <a:srgbClr val="008FB3"/>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Personnalisé 2">
    <a:dk1>
      <a:sysClr val="windowText" lastClr="000000"/>
    </a:dk1>
    <a:lt1>
      <a:sysClr val="window" lastClr="FFFFFF"/>
    </a:lt1>
    <a:dk2>
      <a:srgbClr val="44546A"/>
    </a:dk2>
    <a:lt2>
      <a:srgbClr val="E7E6E6"/>
    </a:lt2>
    <a:accent1>
      <a:srgbClr val="008FB3"/>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Personnalisé 2">
    <a:dk1>
      <a:sysClr val="windowText" lastClr="000000"/>
    </a:dk1>
    <a:lt1>
      <a:sysClr val="window" lastClr="FFFFFF"/>
    </a:lt1>
    <a:dk2>
      <a:srgbClr val="44546A"/>
    </a:dk2>
    <a:lt2>
      <a:srgbClr val="E7E6E6"/>
    </a:lt2>
    <a:accent1>
      <a:srgbClr val="008FB3"/>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Personnalisé 2">
    <a:dk1>
      <a:sysClr val="windowText" lastClr="000000"/>
    </a:dk1>
    <a:lt1>
      <a:sysClr val="window" lastClr="FFFFFF"/>
    </a:lt1>
    <a:dk2>
      <a:srgbClr val="44546A"/>
    </a:dk2>
    <a:lt2>
      <a:srgbClr val="E7E6E6"/>
    </a:lt2>
    <a:accent1>
      <a:srgbClr val="008FB3"/>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Personnalisé 2">
    <a:dk1>
      <a:sysClr val="windowText" lastClr="000000"/>
    </a:dk1>
    <a:lt1>
      <a:sysClr val="window" lastClr="FFFFFF"/>
    </a:lt1>
    <a:dk2>
      <a:srgbClr val="44546A"/>
    </a:dk2>
    <a:lt2>
      <a:srgbClr val="E7E6E6"/>
    </a:lt2>
    <a:accent1>
      <a:srgbClr val="008FB3"/>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Personnalisé 2">
    <a:dk1>
      <a:sysClr val="windowText" lastClr="000000"/>
    </a:dk1>
    <a:lt1>
      <a:sysClr val="window" lastClr="FFFFFF"/>
    </a:lt1>
    <a:dk2>
      <a:srgbClr val="44546A"/>
    </a:dk2>
    <a:lt2>
      <a:srgbClr val="E7E6E6"/>
    </a:lt2>
    <a:accent1>
      <a:srgbClr val="008FB3"/>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73EFEC054CC034F8EDB76F1A360ED82" ma:contentTypeVersion="13" ma:contentTypeDescription="Crée un document." ma:contentTypeScope="" ma:versionID="4d1f7843dafbaf7060fbb41923145e75">
  <xsd:schema xmlns:xsd="http://www.w3.org/2001/XMLSchema" xmlns:xs="http://www.w3.org/2001/XMLSchema" xmlns:p="http://schemas.microsoft.com/office/2006/metadata/properties" xmlns:ns3="11b42e21-0980-4b78-a495-b69f5cacdeea" targetNamespace="http://schemas.microsoft.com/office/2006/metadata/properties" ma:root="true" ma:fieldsID="88687c60a19a4cb56067ce16b3b1454c" ns3:_="">
    <xsd:import namespace="11b42e21-0980-4b78-a495-b69f5cacdeea"/>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3:_activity"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1b42e21-0980-4b78-a495-b69f5cacdee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_activity" ma:index="18" nillable="true" ma:displayName="_activity" ma:hidden="true" ma:internalName="_activity">
      <xsd:simpleType>
        <xsd:restriction base="dms:Note"/>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11b42e21-0980-4b78-a495-b69f5cacdeea" xsi:nil="true"/>
  </documentManagement>
</p:properties>
</file>

<file path=customXml/itemProps1.xml><?xml version="1.0" encoding="utf-8"?>
<ds:datastoreItem xmlns:ds="http://schemas.openxmlformats.org/officeDocument/2006/customXml" ds:itemID="{65149262-1E94-4753-9D6B-9371F5F510F8}">
  <ds:schemaRefs>
    <ds:schemaRef ds:uri="http://schemas.microsoft.com/sharepoint/v3/contenttype/forms"/>
  </ds:schemaRefs>
</ds:datastoreItem>
</file>

<file path=customXml/itemProps2.xml><?xml version="1.0" encoding="utf-8"?>
<ds:datastoreItem xmlns:ds="http://schemas.openxmlformats.org/officeDocument/2006/customXml" ds:itemID="{247E3C8F-5B60-4E66-B17E-556AA263FE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1b42e21-0980-4b78-a495-b69f5cacdee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95634BB-7CB3-4A41-8390-05AA61720E8B}">
  <ds:schemaRefs>
    <ds:schemaRef ds:uri="http://purl.org/dc/elements/1.1/"/>
    <ds:schemaRef ds:uri="http://www.w3.org/XML/1998/namespace"/>
    <ds:schemaRef ds:uri="http://purl.org/dc/dcmitype/"/>
    <ds:schemaRef ds:uri="http://schemas.microsoft.com/office/2006/documentManagement/types"/>
    <ds:schemaRef ds:uri="http://schemas.microsoft.com/office/2006/metadata/properties"/>
    <ds:schemaRef ds:uri="http://purl.org/dc/terms/"/>
    <ds:schemaRef ds:uri="http://schemas.microsoft.com/office/infopath/2007/PartnerControls"/>
    <ds:schemaRef ds:uri="http://schemas.openxmlformats.org/package/2006/metadata/core-properties"/>
    <ds:schemaRef ds:uri="11b42e21-0980-4b78-a495-b69f5cacdeea"/>
  </ds:schemaRefs>
</ds:datastoreItem>
</file>

<file path=docProps/app.xml><?xml version="1.0" encoding="utf-8"?>
<Properties xmlns="http://schemas.openxmlformats.org/officeDocument/2006/extended-properties" xmlns:vt="http://schemas.openxmlformats.org/officeDocument/2006/docPropsVTypes">
  <Template/>
  <TotalTime>553508</TotalTime>
  <Words>4024</Words>
  <Application>Microsoft Office PowerPoint</Application>
  <PresentationFormat>Grand écran</PresentationFormat>
  <Paragraphs>370</Paragraphs>
  <Slides>33</Slides>
  <Notes>33</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33</vt:i4>
      </vt:variant>
    </vt:vector>
  </HeadingPairs>
  <TitlesOfParts>
    <vt:vector size="41" baseType="lpstr">
      <vt:lpstr>Aptos</vt:lpstr>
      <vt:lpstr>Arial</vt:lpstr>
      <vt:lpstr>Arial Unicode MS</vt:lpstr>
      <vt:lpstr>Calibri</vt:lpstr>
      <vt:lpstr>Calibri Light</vt:lpstr>
      <vt:lpstr>Times New Roman</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jerome cazes</dc:creator>
  <cp:lastModifiedBy>Valérie Vanwormhoudt</cp:lastModifiedBy>
  <cp:revision>137</cp:revision>
  <cp:lastPrinted>2023-04-26T08:42:08Z</cp:lastPrinted>
  <dcterms:created xsi:type="dcterms:W3CDTF">2022-02-11T16:14:50Z</dcterms:created>
  <dcterms:modified xsi:type="dcterms:W3CDTF">2025-09-22T07:49:03Z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0x010100E73EFEC054CC034F8EDB76F1A360ED82</vt:lpwstr>
  </property>
</Properties>
</file>