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46" r:id="rId5"/>
    <p:sldId id="627" r:id="rId6"/>
    <p:sldId id="634" r:id="rId7"/>
    <p:sldId id="602" r:id="rId8"/>
    <p:sldId id="631" r:id="rId9"/>
    <p:sldId id="620" r:id="rId10"/>
    <p:sldId id="623" r:id="rId11"/>
    <p:sldId id="621" r:id="rId12"/>
    <p:sldId id="617" r:id="rId13"/>
    <p:sldId id="614" r:id="rId14"/>
    <p:sldId id="615" r:id="rId15"/>
    <p:sldId id="622" r:id="rId16"/>
    <p:sldId id="633" r:id="rId17"/>
    <p:sldId id="609" r:id="rId18"/>
    <p:sldId id="610" r:id="rId19"/>
    <p:sldId id="632" r:id="rId20"/>
    <p:sldId id="569" r:id="rId21"/>
    <p:sldId id="616" r:id="rId22"/>
    <p:sldId id="507" r:id="rId23"/>
    <p:sldId id="635" r:id="rId24"/>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9DD2F-5B8F-83D2-F465-CD50FAF371E9}" name="Valérie Vanwormhoudt" initials="VV" userId="S::valerie.vanwormhoudt@MyCercleSAS.onmicrosoft.com::27052b32-0483-4417-b39c-dddf7ab913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0CF34"/>
    <a:srgbClr val="FFFFFF"/>
    <a:srgbClr val="5B876B"/>
    <a:srgbClr val="F1C717"/>
    <a:srgbClr val="008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6D420-E7EC-4EDA-BBEF-CA33BC6D17C9}" v="40617" dt="2025-07-29T14:36:48.03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2941" autoAdjust="0"/>
  </p:normalViewPr>
  <p:slideViewPr>
    <p:cSldViewPr snapToGrid="0">
      <p:cViewPr varScale="1">
        <p:scale>
          <a:sx n="73" d="100"/>
          <a:sy n="73" d="100"/>
        </p:scale>
        <p:origin x="989" y="67"/>
      </p:cViewPr>
      <p:guideLst/>
    </p:cSldViewPr>
  </p:slideViewPr>
  <p:notesTextViewPr>
    <p:cViewPr>
      <p:scale>
        <a:sx n="400" d="100"/>
        <a:sy n="400" d="100"/>
      </p:scale>
      <p:origin x="0" y="0"/>
    </p:cViewPr>
  </p:notesTextViewPr>
  <p:notesViewPr>
    <p:cSldViewPr snapToGrid="0">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me cazes" userId="baadb215-62e1-4b0d-9bfb-33d02299acac" providerId="ADAL" clId="{95D6D420-E7EC-4EDA-BBEF-CA33BC6D17C9}"/>
    <pc:docChg chg="undo custSel addSld delSld modSld sldOrd">
      <pc:chgData name="jerome cazes" userId="baadb215-62e1-4b0d-9bfb-33d02299acac" providerId="ADAL" clId="{95D6D420-E7EC-4EDA-BBEF-CA33BC6D17C9}" dt="2025-07-29T14:36:48.038" v="49024" actId="20577"/>
      <pc:docMkLst>
        <pc:docMk/>
      </pc:docMkLst>
      <pc:sldChg chg="modSp mod">
        <pc:chgData name="jerome cazes" userId="baadb215-62e1-4b0d-9bfb-33d02299acac" providerId="ADAL" clId="{95D6D420-E7EC-4EDA-BBEF-CA33BC6D17C9}" dt="2025-07-29T07:55:56.937" v="48977" actId="20577"/>
        <pc:sldMkLst>
          <pc:docMk/>
          <pc:sldMk cId="3163916481" sldId="346"/>
        </pc:sldMkLst>
        <pc:spChg chg="mod">
          <ac:chgData name="jerome cazes" userId="baadb215-62e1-4b0d-9bfb-33d02299acac" providerId="ADAL" clId="{95D6D420-E7EC-4EDA-BBEF-CA33BC6D17C9}" dt="2025-07-29T07:55:56.937" v="48977" actId="20577"/>
          <ac:spMkLst>
            <pc:docMk/>
            <pc:sldMk cId="3163916481" sldId="346"/>
            <ac:spMk id="3" creationId="{0775CF73-15C4-0889-DAA5-E6AE93A7EAA0}"/>
          </ac:spMkLst>
        </pc:spChg>
      </pc:sldChg>
      <pc:sldChg chg="del">
        <pc:chgData name="jerome cazes" userId="baadb215-62e1-4b0d-9bfb-33d02299acac" providerId="ADAL" clId="{95D6D420-E7EC-4EDA-BBEF-CA33BC6D17C9}" dt="2025-06-26T08:41:47.642" v="3" actId="47"/>
        <pc:sldMkLst>
          <pc:docMk/>
          <pc:sldMk cId="3666752966" sldId="479"/>
        </pc:sldMkLst>
      </pc:sldChg>
      <pc:sldChg chg="del">
        <pc:chgData name="jerome cazes" userId="baadb215-62e1-4b0d-9bfb-33d02299acac" providerId="ADAL" clId="{95D6D420-E7EC-4EDA-BBEF-CA33BC6D17C9}" dt="2025-06-26T08:41:46.712" v="2" actId="47"/>
        <pc:sldMkLst>
          <pc:docMk/>
          <pc:sldMk cId="186945969" sldId="505"/>
        </pc:sldMkLst>
      </pc:sldChg>
      <pc:sldChg chg="modSp add del mod modAnim">
        <pc:chgData name="jerome cazes" userId="baadb215-62e1-4b0d-9bfb-33d02299acac" providerId="ADAL" clId="{95D6D420-E7EC-4EDA-BBEF-CA33BC6D17C9}" dt="2025-07-29T09:17:34.847" v="49016" actId="20577"/>
        <pc:sldMkLst>
          <pc:docMk/>
          <pc:sldMk cId="1976653081" sldId="507"/>
        </pc:sldMkLst>
        <pc:spChg chg="mod">
          <ac:chgData name="jerome cazes" userId="baadb215-62e1-4b0d-9bfb-33d02299acac" providerId="ADAL" clId="{95D6D420-E7EC-4EDA-BBEF-CA33BC6D17C9}" dt="2025-06-30T14:46:11.596" v="11337" actId="1038"/>
          <ac:spMkLst>
            <pc:docMk/>
            <pc:sldMk cId="1976653081" sldId="507"/>
            <ac:spMk id="2" creationId="{AC5149CE-6D98-2EF3-83BE-DB6766A12349}"/>
          </ac:spMkLst>
        </pc:spChg>
        <pc:spChg chg="mod">
          <ac:chgData name="jerome cazes" userId="baadb215-62e1-4b0d-9bfb-33d02299acac" providerId="ADAL" clId="{95D6D420-E7EC-4EDA-BBEF-CA33BC6D17C9}" dt="2025-07-29T09:17:34.847" v="49016" actId="20577"/>
          <ac:spMkLst>
            <pc:docMk/>
            <pc:sldMk cId="1976653081" sldId="507"/>
            <ac:spMk id="7" creationId="{5F809DB3-C2FD-C1F6-2CCF-C0C7BCA71BFF}"/>
          </ac:spMkLst>
        </pc:spChg>
      </pc:sldChg>
      <pc:sldChg chg="del">
        <pc:chgData name="jerome cazes" userId="baadb215-62e1-4b0d-9bfb-33d02299acac" providerId="ADAL" clId="{95D6D420-E7EC-4EDA-BBEF-CA33BC6D17C9}" dt="2025-06-26T08:41:46.031" v="1" actId="47"/>
        <pc:sldMkLst>
          <pc:docMk/>
          <pc:sldMk cId="3234658177" sldId="508"/>
        </pc:sldMkLst>
      </pc:sldChg>
      <pc:sldChg chg="del">
        <pc:chgData name="jerome cazes" userId="baadb215-62e1-4b0d-9bfb-33d02299acac" providerId="ADAL" clId="{95D6D420-E7EC-4EDA-BBEF-CA33BC6D17C9}" dt="2025-06-26T08:41:45.356" v="0" actId="47"/>
        <pc:sldMkLst>
          <pc:docMk/>
          <pc:sldMk cId="372344386" sldId="567"/>
        </pc:sldMkLst>
      </pc:sldChg>
      <pc:sldChg chg="modSp add del mod ord">
        <pc:chgData name="jerome cazes" userId="baadb215-62e1-4b0d-9bfb-33d02299acac" providerId="ADAL" clId="{95D6D420-E7EC-4EDA-BBEF-CA33BC6D17C9}" dt="2025-07-22T14:54:08.843" v="47763" actId="255"/>
        <pc:sldMkLst>
          <pc:docMk/>
          <pc:sldMk cId="1432401460" sldId="569"/>
        </pc:sldMkLst>
        <pc:spChg chg="mod">
          <ac:chgData name="jerome cazes" userId="baadb215-62e1-4b0d-9bfb-33d02299acac" providerId="ADAL" clId="{95D6D420-E7EC-4EDA-BBEF-CA33BC6D17C9}" dt="2025-07-22T14:51:48.013" v="47537" actId="20577"/>
          <ac:spMkLst>
            <pc:docMk/>
            <pc:sldMk cId="1432401460" sldId="569"/>
            <ac:spMk id="5" creationId="{7156EB35-6AE1-ACAC-5CBB-EAD8C23988DA}"/>
          </ac:spMkLst>
        </pc:spChg>
        <pc:spChg chg="mod">
          <ac:chgData name="jerome cazes" userId="baadb215-62e1-4b0d-9bfb-33d02299acac" providerId="ADAL" clId="{95D6D420-E7EC-4EDA-BBEF-CA33BC6D17C9}" dt="2025-07-22T14:54:08.843" v="47763" actId="255"/>
          <ac:spMkLst>
            <pc:docMk/>
            <pc:sldMk cId="1432401460" sldId="569"/>
            <ac:spMk id="7" creationId="{4CDDF52C-AFC3-4F45-5A7F-2843E0FB336B}"/>
          </ac:spMkLst>
        </pc:spChg>
        <pc:graphicFrameChg chg="mod">
          <ac:chgData name="jerome cazes" userId="baadb215-62e1-4b0d-9bfb-33d02299acac" providerId="ADAL" clId="{95D6D420-E7EC-4EDA-BBEF-CA33BC6D17C9}" dt="2025-07-22T14:53:57.842" v="47762" actId="1036"/>
          <ac:graphicFrameMkLst>
            <pc:docMk/>
            <pc:sldMk cId="1432401460" sldId="569"/>
            <ac:graphicFrameMk id="2" creationId="{BDBB229C-A81F-149B-A22A-597D8840C215}"/>
          </ac:graphicFrameMkLst>
        </pc:graphicFrameChg>
      </pc:sldChg>
      <pc:sldChg chg="modSp add del modAnim">
        <pc:chgData name="jerome cazes" userId="baadb215-62e1-4b0d-9bfb-33d02299acac" providerId="ADAL" clId="{95D6D420-E7EC-4EDA-BBEF-CA33BC6D17C9}" dt="2025-07-23T15:27:16.845" v="48034" actId="47"/>
        <pc:sldMkLst>
          <pc:docMk/>
          <pc:sldMk cId="3071880473" sldId="577"/>
        </pc:sldMkLst>
      </pc:sldChg>
      <pc:sldChg chg="del">
        <pc:chgData name="jerome cazes" userId="baadb215-62e1-4b0d-9bfb-33d02299acac" providerId="ADAL" clId="{95D6D420-E7EC-4EDA-BBEF-CA33BC6D17C9}" dt="2025-06-26T08:41:48.611" v="4" actId="47"/>
        <pc:sldMkLst>
          <pc:docMk/>
          <pc:sldMk cId="3765508173" sldId="585"/>
        </pc:sldMkLst>
      </pc:sldChg>
      <pc:sldChg chg="modSp add del mod ord modAnim">
        <pc:chgData name="jerome cazes" userId="baadb215-62e1-4b0d-9bfb-33d02299acac" providerId="ADAL" clId="{95D6D420-E7EC-4EDA-BBEF-CA33BC6D17C9}" dt="2025-07-10T12:50:49.287" v="37523" actId="47"/>
        <pc:sldMkLst>
          <pc:docMk/>
          <pc:sldMk cId="1354090609" sldId="586"/>
        </pc:sldMkLst>
      </pc:sldChg>
      <pc:sldChg chg="modSp del mod modAnim">
        <pc:chgData name="jerome cazes" userId="baadb215-62e1-4b0d-9bfb-33d02299acac" providerId="ADAL" clId="{95D6D420-E7EC-4EDA-BBEF-CA33BC6D17C9}" dt="2025-07-22T14:40:06.471" v="47190" actId="2696"/>
        <pc:sldMkLst>
          <pc:docMk/>
          <pc:sldMk cId="1761422890" sldId="587"/>
        </pc:sldMkLst>
      </pc:sldChg>
      <pc:sldChg chg="del">
        <pc:chgData name="jerome cazes" userId="baadb215-62e1-4b0d-9bfb-33d02299acac" providerId="ADAL" clId="{95D6D420-E7EC-4EDA-BBEF-CA33BC6D17C9}" dt="2025-06-26T08:42:29.743" v="7" actId="47"/>
        <pc:sldMkLst>
          <pc:docMk/>
          <pc:sldMk cId="1360538649" sldId="591"/>
        </pc:sldMkLst>
      </pc:sldChg>
      <pc:sldChg chg="add del">
        <pc:chgData name="jerome cazes" userId="baadb215-62e1-4b0d-9bfb-33d02299acac" providerId="ADAL" clId="{95D6D420-E7EC-4EDA-BBEF-CA33BC6D17C9}" dt="2025-06-26T08:51:34.499" v="20" actId="47"/>
        <pc:sldMkLst>
          <pc:docMk/>
          <pc:sldMk cId="1594100624" sldId="592"/>
        </pc:sldMkLst>
      </pc:sldChg>
      <pc:sldChg chg="modSp del mod modAnim">
        <pc:chgData name="jerome cazes" userId="baadb215-62e1-4b0d-9bfb-33d02299acac" providerId="ADAL" clId="{95D6D420-E7EC-4EDA-BBEF-CA33BC6D17C9}" dt="2025-07-09T13:31:48.986" v="34586" actId="47"/>
        <pc:sldMkLst>
          <pc:docMk/>
          <pc:sldMk cId="3354776636" sldId="593"/>
        </pc:sldMkLst>
      </pc:sldChg>
      <pc:sldChg chg="addSp delSp modSp del mod ord modAnim">
        <pc:chgData name="jerome cazes" userId="baadb215-62e1-4b0d-9bfb-33d02299acac" providerId="ADAL" clId="{95D6D420-E7EC-4EDA-BBEF-CA33BC6D17C9}" dt="2025-07-09T13:31:55.107" v="34587" actId="47"/>
        <pc:sldMkLst>
          <pc:docMk/>
          <pc:sldMk cId="3514282459" sldId="597"/>
        </pc:sldMkLst>
      </pc:sldChg>
      <pc:sldChg chg="add del">
        <pc:chgData name="jerome cazes" userId="baadb215-62e1-4b0d-9bfb-33d02299acac" providerId="ADAL" clId="{95D6D420-E7EC-4EDA-BBEF-CA33BC6D17C9}" dt="2025-06-26T08:42:59.672" v="10" actId="47"/>
        <pc:sldMkLst>
          <pc:docMk/>
          <pc:sldMk cId="2785811049" sldId="598"/>
        </pc:sldMkLst>
      </pc:sldChg>
      <pc:sldChg chg="modSp del mod ord modAnim">
        <pc:chgData name="jerome cazes" userId="baadb215-62e1-4b0d-9bfb-33d02299acac" providerId="ADAL" clId="{95D6D420-E7EC-4EDA-BBEF-CA33BC6D17C9}" dt="2025-07-09T13:32:02.986" v="34590" actId="47"/>
        <pc:sldMkLst>
          <pc:docMk/>
          <pc:sldMk cId="3672794461" sldId="599"/>
        </pc:sldMkLst>
      </pc:sldChg>
      <pc:sldChg chg="addSp delSp modSp add del mod ord modAnim">
        <pc:chgData name="jerome cazes" userId="baadb215-62e1-4b0d-9bfb-33d02299acac" providerId="ADAL" clId="{95D6D420-E7EC-4EDA-BBEF-CA33BC6D17C9}" dt="2025-07-08T19:15:53.855" v="32212" actId="47"/>
        <pc:sldMkLst>
          <pc:docMk/>
          <pc:sldMk cId="561635296" sldId="600"/>
        </pc:sldMkLst>
      </pc:sldChg>
      <pc:sldChg chg="modSp add del">
        <pc:chgData name="jerome cazes" userId="baadb215-62e1-4b0d-9bfb-33d02299acac" providerId="ADAL" clId="{95D6D420-E7EC-4EDA-BBEF-CA33BC6D17C9}" dt="2025-07-17T17:30:29.151" v="47180" actId="47"/>
        <pc:sldMkLst>
          <pc:docMk/>
          <pc:sldMk cId="415161564" sldId="601"/>
        </pc:sldMkLst>
      </pc:sldChg>
      <pc:sldChg chg="modSp add del mod setBg modAnim">
        <pc:chgData name="jerome cazes" userId="baadb215-62e1-4b0d-9bfb-33d02299acac" providerId="ADAL" clId="{95D6D420-E7EC-4EDA-BBEF-CA33BC6D17C9}" dt="2025-06-30T14:52:59.800" v="11629" actId="47"/>
        <pc:sldMkLst>
          <pc:docMk/>
          <pc:sldMk cId="3433151834" sldId="601"/>
        </pc:sldMkLst>
      </pc:sldChg>
      <pc:sldChg chg="modSp add del">
        <pc:chgData name="jerome cazes" userId="baadb215-62e1-4b0d-9bfb-33d02299acac" providerId="ADAL" clId="{95D6D420-E7EC-4EDA-BBEF-CA33BC6D17C9}" dt="2025-07-29T14:36:48.038" v="49024" actId="20577"/>
        <pc:sldMkLst>
          <pc:docMk/>
          <pc:sldMk cId="415161564" sldId="602"/>
        </pc:sldMkLst>
        <pc:spChg chg="mod">
          <ac:chgData name="jerome cazes" userId="baadb215-62e1-4b0d-9bfb-33d02299acac" providerId="ADAL" clId="{95D6D420-E7EC-4EDA-BBEF-CA33BC6D17C9}" dt="2025-07-29T14:36:48.038" v="49024" actId="20577"/>
          <ac:spMkLst>
            <pc:docMk/>
            <pc:sldMk cId="415161564" sldId="602"/>
            <ac:spMk id="2" creationId="{E14A56DA-8EC9-C60F-BBD4-585EE129147B}"/>
          </ac:spMkLst>
        </pc:spChg>
      </pc:sldChg>
      <pc:sldChg chg="modSp add del">
        <pc:chgData name="jerome cazes" userId="baadb215-62e1-4b0d-9bfb-33d02299acac" providerId="ADAL" clId="{95D6D420-E7EC-4EDA-BBEF-CA33BC6D17C9}" dt="2025-07-20T12:32:40.227" v="47183" actId="47"/>
        <pc:sldMkLst>
          <pc:docMk/>
          <pc:sldMk cId="598696850" sldId="602"/>
        </pc:sldMkLst>
      </pc:sldChg>
      <pc:sldChg chg="modSp add del mod ord setBg modAnim">
        <pc:chgData name="jerome cazes" userId="baadb215-62e1-4b0d-9bfb-33d02299acac" providerId="ADAL" clId="{95D6D420-E7EC-4EDA-BBEF-CA33BC6D17C9}" dt="2025-07-09T13:31:58.841" v="34588" actId="47"/>
        <pc:sldMkLst>
          <pc:docMk/>
          <pc:sldMk cId="3812299344" sldId="602"/>
        </pc:sldMkLst>
      </pc:sldChg>
      <pc:sldChg chg="modSp add del">
        <pc:chgData name="jerome cazes" userId="baadb215-62e1-4b0d-9bfb-33d02299acac" providerId="ADAL" clId="{95D6D420-E7EC-4EDA-BBEF-CA33BC6D17C9}" dt="2025-07-22T14:38:29.960" v="47188" actId="47"/>
        <pc:sldMkLst>
          <pc:docMk/>
          <pc:sldMk cId="1110940290" sldId="603"/>
        </pc:sldMkLst>
      </pc:sldChg>
      <pc:sldChg chg="modSp add del mod setBg modAnim">
        <pc:chgData name="jerome cazes" userId="baadb215-62e1-4b0d-9bfb-33d02299acac" providerId="ADAL" clId="{95D6D420-E7EC-4EDA-BBEF-CA33BC6D17C9}" dt="2025-07-09T13:32:01.435" v="34589" actId="47"/>
        <pc:sldMkLst>
          <pc:docMk/>
          <pc:sldMk cId="1755734882" sldId="603"/>
        </pc:sldMkLst>
      </pc:sldChg>
      <pc:sldChg chg="modSp add del">
        <pc:chgData name="jerome cazes" userId="baadb215-62e1-4b0d-9bfb-33d02299acac" providerId="ADAL" clId="{95D6D420-E7EC-4EDA-BBEF-CA33BC6D17C9}" dt="2025-06-30T12:53:49.873" v="9290" actId="47"/>
        <pc:sldMkLst>
          <pc:docMk/>
          <pc:sldMk cId="1602300860" sldId="604"/>
        </pc:sldMkLst>
      </pc:sldChg>
      <pc:sldChg chg="add del setBg">
        <pc:chgData name="jerome cazes" userId="baadb215-62e1-4b0d-9bfb-33d02299acac" providerId="ADAL" clId="{95D6D420-E7EC-4EDA-BBEF-CA33BC6D17C9}" dt="2025-06-26T09:56:04.357" v="4029"/>
        <pc:sldMkLst>
          <pc:docMk/>
          <pc:sldMk cId="2635260447" sldId="604"/>
        </pc:sldMkLst>
      </pc:sldChg>
      <pc:sldChg chg="modSp add del mod modAnim">
        <pc:chgData name="jerome cazes" userId="baadb215-62e1-4b0d-9bfb-33d02299acac" providerId="ADAL" clId="{95D6D420-E7EC-4EDA-BBEF-CA33BC6D17C9}" dt="2025-07-09T12:33:47.529" v="33708" actId="47"/>
        <pc:sldMkLst>
          <pc:docMk/>
          <pc:sldMk cId="3693391749" sldId="604"/>
        </pc:sldMkLst>
      </pc:sldChg>
      <pc:sldChg chg="modSp add del modAnim">
        <pc:chgData name="jerome cazes" userId="baadb215-62e1-4b0d-9bfb-33d02299acac" providerId="ADAL" clId="{95D6D420-E7EC-4EDA-BBEF-CA33BC6D17C9}" dt="2025-06-30T12:56:09.332" v="9303" actId="47"/>
        <pc:sldMkLst>
          <pc:docMk/>
          <pc:sldMk cId="2836317495" sldId="605"/>
        </pc:sldMkLst>
      </pc:sldChg>
      <pc:sldChg chg="addSp delSp modSp add del mod ord setBg modAnim">
        <pc:chgData name="jerome cazes" userId="baadb215-62e1-4b0d-9bfb-33d02299acac" providerId="ADAL" clId="{95D6D420-E7EC-4EDA-BBEF-CA33BC6D17C9}" dt="2025-07-22T14:46:23.921" v="47300" actId="47"/>
        <pc:sldMkLst>
          <pc:docMk/>
          <pc:sldMk cId="3298074119" sldId="606"/>
        </pc:sldMkLst>
      </pc:sldChg>
      <pc:sldChg chg="modSp add del mod modAnim">
        <pc:chgData name="jerome cazes" userId="baadb215-62e1-4b0d-9bfb-33d02299acac" providerId="ADAL" clId="{95D6D420-E7EC-4EDA-BBEF-CA33BC6D17C9}" dt="2025-07-08T15:16:10.004" v="28576" actId="47"/>
        <pc:sldMkLst>
          <pc:docMk/>
          <pc:sldMk cId="847205123" sldId="607"/>
        </pc:sldMkLst>
      </pc:sldChg>
      <pc:sldChg chg="modSp add del mod modAnim">
        <pc:chgData name="jerome cazes" userId="baadb215-62e1-4b0d-9bfb-33d02299acac" providerId="ADAL" clId="{95D6D420-E7EC-4EDA-BBEF-CA33BC6D17C9}" dt="2025-07-03T11:29:40.894" v="18740" actId="47"/>
        <pc:sldMkLst>
          <pc:docMk/>
          <pc:sldMk cId="1588135511" sldId="607"/>
        </pc:sldMkLst>
      </pc:sldChg>
      <pc:sldChg chg="modSp add del mod ord modAnim">
        <pc:chgData name="jerome cazes" userId="baadb215-62e1-4b0d-9bfb-33d02299acac" providerId="ADAL" clId="{95D6D420-E7EC-4EDA-BBEF-CA33BC6D17C9}" dt="2025-07-08T15:37:37.572" v="29467" actId="47"/>
        <pc:sldMkLst>
          <pc:docMk/>
          <pc:sldMk cId="3793882290" sldId="608"/>
        </pc:sldMkLst>
      </pc:sldChg>
      <pc:sldChg chg="addSp modSp add mod ord modAnim">
        <pc:chgData name="jerome cazes" userId="baadb215-62e1-4b0d-9bfb-33d02299acac" providerId="ADAL" clId="{95D6D420-E7EC-4EDA-BBEF-CA33BC6D17C9}" dt="2025-07-23T17:02:49.818" v="48545" actId="12"/>
        <pc:sldMkLst>
          <pc:docMk/>
          <pc:sldMk cId="3875101862" sldId="609"/>
        </pc:sldMkLst>
        <pc:spChg chg="mod">
          <ac:chgData name="jerome cazes" userId="baadb215-62e1-4b0d-9bfb-33d02299acac" providerId="ADAL" clId="{95D6D420-E7EC-4EDA-BBEF-CA33BC6D17C9}" dt="2025-07-23T17:02:49.818" v="48545" actId="12"/>
          <ac:spMkLst>
            <pc:docMk/>
            <pc:sldMk cId="3875101862" sldId="609"/>
            <ac:spMk id="2" creationId="{E5677D45-AE74-0084-A61B-1A0C71EC5BB6}"/>
          </ac:spMkLst>
        </pc:spChg>
        <pc:spChg chg="mod">
          <ac:chgData name="jerome cazes" userId="baadb215-62e1-4b0d-9bfb-33d02299acac" providerId="ADAL" clId="{95D6D420-E7EC-4EDA-BBEF-CA33BC6D17C9}" dt="2025-07-23T15:35:20.363" v="48367" actId="20577"/>
          <ac:spMkLst>
            <pc:docMk/>
            <pc:sldMk cId="3875101862" sldId="609"/>
            <ac:spMk id="5" creationId="{AE633A2A-C64A-13DD-CE63-864FE5BFCD11}"/>
          </ac:spMkLst>
        </pc:spChg>
        <pc:spChg chg="add mod">
          <ac:chgData name="jerome cazes" userId="baadb215-62e1-4b0d-9bfb-33d02299acac" providerId="ADAL" clId="{95D6D420-E7EC-4EDA-BBEF-CA33BC6D17C9}" dt="2025-07-11T14:32:29.312" v="46186" actId="1035"/>
          <ac:spMkLst>
            <pc:docMk/>
            <pc:sldMk cId="3875101862" sldId="609"/>
            <ac:spMk id="6" creationId="{CED79514-1ADE-0130-4F8C-085DCB82D6FF}"/>
          </ac:spMkLst>
        </pc:spChg>
      </pc:sldChg>
      <pc:sldChg chg="modSp add del mod">
        <pc:chgData name="jerome cazes" userId="baadb215-62e1-4b0d-9bfb-33d02299acac" providerId="ADAL" clId="{95D6D420-E7EC-4EDA-BBEF-CA33BC6D17C9}" dt="2025-07-08T15:37:16.594" v="29462" actId="47"/>
        <pc:sldMkLst>
          <pc:docMk/>
          <pc:sldMk cId="2654674559" sldId="610"/>
        </pc:sldMkLst>
      </pc:sldChg>
      <pc:sldChg chg="addSp delSp modSp add mod ord modAnim">
        <pc:chgData name="jerome cazes" userId="baadb215-62e1-4b0d-9bfb-33d02299acac" providerId="ADAL" clId="{95D6D420-E7EC-4EDA-BBEF-CA33BC6D17C9}" dt="2025-07-23T17:24:05.636" v="48600" actId="20577"/>
        <pc:sldMkLst>
          <pc:docMk/>
          <pc:sldMk cId="2848131227" sldId="610"/>
        </pc:sldMkLst>
        <pc:spChg chg="mod ord">
          <ac:chgData name="jerome cazes" userId="baadb215-62e1-4b0d-9bfb-33d02299acac" providerId="ADAL" clId="{95D6D420-E7EC-4EDA-BBEF-CA33BC6D17C9}" dt="2025-07-11T13:02:04.776" v="42783" actId="20577"/>
          <ac:spMkLst>
            <pc:docMk/>
            <pc:sldMk cId="2848131227" sldId="610"/>
            <ac:spMk id="2" creationId="{A7E2B5D2-30FB-20C9-D38C-3759454A0E95}"/>
          </ac:spMkLst>
        </pc:spChg>
        <pc:spChg chg="add mod">
          <ac:chgData name="jerome cazes" userId="baadb215-62e1-4b0d-9bfb-33d02299acac" providerId="ADAL" clId="{95D6D420-E7EC-4EDA-BBEF-CA33BC6D17C9}" dt="2025-07-23T17:24:05.636" v="48600" actId="20577"/>
          <ac:spMkLst>
            <pc:docMk/>
            <pc:sldMk cId="2848131227" sldId="610"/>
            <ac:spMk id="6" creationId="{5E3FE3EA-6030-9D3C-AD86-17C6941E1305}"/>
          </ac:spMkLst>
        </pc:spChg>
        <pc:picChg chg="add del">
          <ac:chgData name="jerome cazes" userId="baadb215-62e1-4b0d-9bfb-33d02299acac" providerId="ADAL" clId="{95D6D420-E7EC-4EDA-BBEF-CA33BC6D17C9}" dt="2025-07-08T19:07:28.271" v="31946" actId="478"/>
          <ac:picMkLst>
            <pc:docMk/>
            <pc:sldMk cId="2848131227" sldId="610"/>
            <ac:picMk id="3" creationId="{5853AE66-99EA-49E2-5D38-D17E80D4122B}"/>
          </ac:picMkLst>
        </pc:picChg>
      </pc:sldChg>
      <pc:sldChg chg="modSp add del mod ord modAnim">
        <pc:chgData name="jerome cazes" userId="baadb215-62e1-4b0d-9bfb-33d02299acac" providerId="ADAL" clId="{95D6D420-E7EC-4EDA-BBEF-CA33BC6D17C9}" dt="2025-07-22T14:41:59.069" v="47197" actId="47"/>
        <pc:sldMkLst>
          <pc:docMk/>
          <pc:sldMk cId="687081029" sldId="611"/>
        </pc:sldMkLst>
      </pc:sldChg>
      <pc:sldChg chg="addSp modSp add del mod">
        <pc:chgData name="jerome cazes" userId="baadb215-62e1-4b0d-9bfb-33d02299acac" providerId="ADAL" clId="{95D6D420-E7EC-4EDA-BBEF-CA33BC6D17C9}" dt="2025-07-22T14:41:34.125" v="47195" actId="47"/>
        <pc:sldMkLst>
          <pc:docMk/>
          <pc:sldMk cId="2842450369" sldId="612"/>
        </pc:sldMkLst>
      </pc:sldChg>
      <pc:sldChg chg="modSp add del mod modAnim">
        <pc:chgData name="jerome cazes" userId="baadb215-62e1-4b0d-9bfb-33d02299acac" providerId="ADAL" clId="{95D6D420-E7EC-4EDA-BBEF-CA33BC6D17C9}" dt="2025-07-11T14:26:34.115" v="45939" actId="47"/>
        <pc:sldMkLst>
          <pc:docMk/>
          <pc:sldMk cId="199013218" sldId="613"/>
        </pc:sldMkLst>
      </pc:sldChg>
      <pc:sldChg chg="addSp delSp modSp add mod addAnim delAnim modAnim">
        <pc:chgData name="jerome cazes" userId="baadb215-62e1-4b0d-9bfb-33d02299acac" providerId="ADAL" clId="{95D6D420-E7EC-4EDA-BBEF-CA33BC6D17C9}" dt="2025-07-23T16:58:02.847" v="48544" actId="27309"/>
        <pc:sldMkLst>
          <pc:docMk/>
          <pc:sldMk cId="3088685432" sldId="614"/>
        </pc:sldMkLst>
        <pc:spChg chg="mod">
          <ac:chgData name="jerome cazes" userId="baadb215-62e1-4b0d-9bfb-33d02299acac" providerId="ADAL" clId="{95D6D420-E7EC-4EDA-BBEF-CA33BC6D17C9}" dt="2025-07-11T14:26:18" v="45938" actId="255"/>
          <ac:spMkLst>
            <pc:docMk/>
            <pc:sldMk cId="3088685432" sldId="614"/>
            <ac:spMk id="2" creationId="{78A44048-A4C2-DEC1-8804-9169B2449C07}"/>
          </ac:spMkLst>
        </pc:spChg>
        <pc:spChg chg="mod">
          <ac:chgData name="jerome cazes" userId="baadb215-62e1-4b0d-9bfb-33d02299acac" providerId="ADAL" clId="{95D6D420-E7EC-4EDA-BBEF-CA33BC6D17C9}" dt="2025-07-22T14:42:52.505" v="47203" actId="20577"/>
          <ac:spMkLst>
            <pc:docMk/>
            <pc:sldMk cId="3088685432" sldId="614"/>
            <ac:spMk id="5" creationId="{FDD8C623-66D5-DB80-6E9E-9F5544064449}"/>
          </ac:spMkLst>
        </pc:spChg>
        <pc:spChg chg="add mod">
          <ac:chgData name="jerome cazes" userId="baadb215-62e1-4b0d-9bfb-33d02299acac" providerId="ADAL" clId="{95D6D420-E7EC-4EDA-BBEF-CA33BC6D17C9}" dt="2025-07-11T14:32:06.503" v="46148" actId="255"/>
          <ac:spMkLst>
            <pc:docMk/>
            <pc:sldMk cId="3088685432" sldId="614"/>
            <ac:spMk id="6" creationId="{1541D0EB-7EE5-9556-0D60-D641FBC7B2AC}"/>
          </ac:spMkLst>
        </pc:spChg>
      </pc:sldChg>
      <pc:sldChg chg="modSp add mod ord modAnim">
        <pc:chgData name="jerome cazes" userId="baadb215-62e1-4b0d-9bfb-33d02299acac" providerId="ADAL" clId="{95D6D420-E7EC-4EDA-BBEF-CA33BC6D17C9}" dt="2025-07-22T14:42:58.348" v="47206" actId="20577"/>
        <pc:sldMkLst>
          <pc:docMk/>
          <pc:sldMk cId="351615370" sldId="615"/>
        </pc:sldMkLst>
        <pc:spChg chg="mod">
          <ac:chgData name="jerome cazes" userId="baadb215-62e1-4b0d-9bfb-33d02299acac" providerId="ADAL" clId="{95D6D420-E7EC-4EDA-BBEF-CA33BC6D17C9}" dt="2025-07-10T13:17:09.658" v="38439" actId="114"/>
          <ac:spMkLst>
            <pc:docMk/>
            <pc:sldMk cId="351615370" sldId="615"/>
            <ac:spMk id="2" creationId="{6867A584-BF0C-3B54-9C7A-43B45E8533A4}"/>
          </ac:spMkLst>
        </pc:spChg>
        <pc:spChg chg="mod">
          <ac:chgData name="jerome cazes" userId="baadb215-62e1-4b0d-9bfb-33d02299acac" providerId="ADAL" clId="{95D6D420-E7EC-4EDA-BBEF-CA33BC6D17C9}" dt="2025-07-22T14:42:58.348" v="47206" actId="20577"/>
          <ac:spMkLst>
            <pc:docMk/>
            <pc:sldMk cId="351615370" sldId="615"/>
            <ac:spMk id="5" creationId="{C661E1CC-A2F4-A5B6-9F38-B64D8F75A9F7}"/>
          </ac:spMkLst>
        </pc:spChg>
      </pc:sldChg>
      <pc:sldChg chg="addSp delSp modSp add mod ord modAnim">
        <pc:chgData name="jerome cazes" userId="baadb215-62e1-4b0d-9bfb-33d02299acac" providerId="ADAL" clId="{95D6D420-E7EC-4EDA-BBEF-CA33BC6D17C9}" dt="2025-07-23T17:11:38.955" v="48552" actId="20577"/>
        <pc:sldMkLst>
          <pc:docMk/>
          <pc:sldMk cId="3697590083" sldId="616"/>
        </pc:sldMkLst>
        <pc:spChg chg="mod">
          <ac:chgData name="jerome cazes" userId="baadb215-62e1-4b0d-9bfb-33d02299acac" providerId="ADAL" clId="{95D6D420-E7EC-4EDA-BBEF-CA33BC6D17C9}" dt="2025-07-23T17:11:38.955" v="48552" actId="20577"/>
          <ac:spMkLst>
            <pc:docMk/>
            <pc:sldMk cId="3697590083" sldId="616"/>
            <ac:spMk id="2" creationId="{840F7D64-DD6A-8D24-00BE-5DDD743D9729}"/>
          </ac:spMkLst>
        </pc:spChg>
        <pc:spChg chg="add mod">
          <ac:chgData name="jerome cazes" userId="baadb215-62e1-4b0d-9bfb-33d02299acac" providerId="ADAL" clId="{95D6D420-E7EC-4EDA-BBEF-CA33BC6D17C9}" dt="2025-07-22T14:54:28.011" v="47774" actId="20577"/>
          <ac:spMkLst>
            <pc:docMk/>
            <pc:sldMk cId="3697590083" sldId="616"/>
            <ac:spMk id="6" creationId="{2BF383E8-E7A1-DD7E-9F3E-C6058E543646}"/>
          </ac:spMkLst>
        </pc:spChg>
      </pc:sldChg>
      <pc:sldChg chg="modSp add mod modAnim">
        <pc:chgData name="jerome cazes" userId="baadb215-62e1-4b0d-9bfb-33d02299acac" providerId="ADAL" clId="{95D6D420-E7EC-4EDA-BBEF-CA33BC6D17C9}" dt="2025-07-22T14:42:35.120" v="47200" actId="20577"/>
        <pc:sldMkLst>
          <pc:docMk/>
          <pc:sldMk cId="1387983510" sldId="617"/>
        </pc:sldMkLst>
        <pc:spChg chg="mod">
          <ac:chgData name="jerome cazes" userId="baadb215-62e1-4b0d-9bfb-33d02299acac" providerId="ADAL" clId="{95D6D420-E7EC-4EDA-BBEF-CA33BC6D17C9}" dt="2025-07-11T14:30:41.210" v="46090" actId="255"/>
          <ac:spMkLst>
            <pc:docMk/>
            <pc:sldMk cId="1387983510" sldId="617"/>
            <ac:spMk id="2" creationId="{E6F7CE6B-4B1B-F139-E8A7-D283FA5F0EEB}"/>
          </ac:spMkLst>
        </pc:spChg>
        <pc:spChg chg="mod">
          <ac:chgData name="jerome cazes" userId="baadb215-62e1-4b0d-9bfb-33d02299acac" providerId="ADAL" clId="{95D6D420-E7EC-4EDA-BBEF-CA33BC6D17C9}" dt="2025-07-22T14:42:35.120" v="47200" actId="20577"/>
          <ac:spMkLst>
            <pc:docMk/>
            <pc:sldMk cId="1387983510" sldId="617"/>
            <ac:spMk id="5" creationId="{69521A43-FA98-E5AB-7E68-6D490417737D}"/>
          </ac:spMkLst>
        </pc:spChg>
      </pc:sldChg>
      <pc:sldChg chg="add del">
        <pc:chgData name="jerome cazes" userId="baadb215-62e1-4b0d-9bfb-33d02299acac" providerId="ADAL" clId="{95D6D420-E7EC-4EDA-BBEF-CA33BC6D17C9}" dt="2025-07-22T14:37:49.120" v="47186" actId="47"/>
        <pc:sldMkLst>
          <pc:docMk/>
          <pc:sldMk cId="3384513275" sldId="618"/>
        </pc:sldMkLst>
      </pc:sldChg>
      <pc:sldChg chg="modSp add mod">
        <pc:chgData name="jerome cazes" userId="baadb215-62e1-4b0d-9bfb-33d02299acac" providerId="ADAL" clId="{95D6D420-E7EC-4EDA-BBEF-CA33BC6D17C9}" dt="2025-07-23T15:29:25.327" v="48095" actId="20577"/>
        <pc:sldMkLst>
          <pc:docMk/>
          <pc:sldMk cId="2691590616" sldId="620"/>
        </pc:sldMkLst>
        <pc:spChg chg="mod">
          <ac:chgData name="jerome cazes" userId="baadb215-62e1-4b0d-9bfb-33d02299acac" providerId="ADAL" clId="{95D6D420-E7EC-4EDA-BBEF-CA33BC6D17C9}" dt="2025-07-23T15:29:25.327" v="48095" actId="20577"/>
          <ac:spMkLst>
            <pc:docMk/>
            <pc:sldMk cId="2691590616" sldId="620"/>
            <ac:spMk id="5" creationId="{36CA35E9-C7B7-919D-15AE-0A53FE565B1F}"/>
          </ac:spMkLst>
        </pc:spChg>
      </pc:sldChg>
      <pc:sldChg chg="delSp modSp add mod delAnim">
        <pc:chgData name="jerome cazes" userId="baadb215-62e1-4b0d-9bfb-33d02299acac" providerId="ADAL" clId="{95D6D420-E7EC-4EDA-BBEF-CA33BC6D17C9}" dt="2025-07-23T15:29:35.099" v="48099" actId="20577"/>
        <pc:sldMkLst>
          <pc:docMk/>
          <pc:sldMk cId="3379128098" sldId="621"/>
        </pc:sldMkLst>
        <pc:spChg chg="mod">
          <ac:chgData name="jerome cazes" userId="baadb215-62e1-4b0d-9bfb-33d02299acac" providerId="ADAL" clId="{95D6D420-E7EC-4EDA-BBEF-CA33BC6D17C9}" dt="2025-07-23T15:29:35.099" v="48099" actId="20577"/>
          <ac:spMkLst>
            <pc:docMk/>
            <pc:sldMk cId="3379128098" sldId="621"/>
            <ac:spMk id="5" creationId="{E226E4A0-EC94-64D5-18D4-2A6635D94E7B}"/>
          </ac:spMkLst>
        </pc:spChg>
      </pc:sldChg>
      <pc:sldChg chg="modSp add mod ord">
        <pc:chgData name="jerome cazes" userId="baadb215-62e1-4b0d-9bfb-33d02299acac" providerId="ADAL" clId="{95D6D420-E7EC-4EDA-BBEF-CA33BC6D17C9}" dt="2025-07-23T15:35:59.834" v="48373"/>
        <pc:sldMkLst>
          <pc:docMk/>
          <pc:sldMk cId="2243579742" sldId="622"/>
        </pc:sldMkLst>
        <pc:spChg chg="mod">
          <ac:chgData name="jerome cazes" userId="baadb215-62e1-4b0d-9bfb-33d02299acac" providerId="ADAL" clId="{95D6D420-E7EC-4EDA-BBEF-CA33BC6D17C9}" dt="2025-07-23T15:35:34.537" v="48371" actId="20577"/>
          <ac:spMkLst>
            <pc:docMk/>
            <pc:sldMk cId="2243579742" sldId="622"/>
            <ac:spMk id="2" creationId="{DC7C2E40-412D-6C56-0790-8A6C3E0EE414}"/>
          </ac:spMkLst>
        </pc:spChg>
        <pc:spChg chg="mod">
          <ac:chgData name="jerome cazes" userId="baadb215-62e1-4b0d-9bfb-33d02299acac" providerId="ADAL" clId="{95D6D420-E7EC-4EDA-BBEF-CA33BC6D17C9}" dt="2025-07-22T14:47:02.533" v="47352" actId="20577"/>
          <ac:spMkLst>
            <pc:docMk/>
            <pc:sldMk cId="2243579742" sldId="622"/>
            <ac:spMk id="11" creationId="{76C0121D-6D0F-F3FC-62AB-308205D34CB8}"/>
          </ac:spMkLst>
        </pc:spChg>
      </pc:sldChg>
      <pc:sldChg chg="delSp modSp add mod modAnim">
        <pc:chgData name="jerome cazes" userId="baadb215-62e1-4b0d-9bfb-33d02299acac" providerId="ADAL" clId="{95D6D420-E7EC-4EDA-BBEF-CA33BC6D17C9}" dt="2025-07-29T09:16:19.359" v="48989" actId="1076"/>
        <pc:sldMkLst>
          <pc:docMk/>
          <pc:sldMk cId="1024410033" sldId="623"/>
        </pc:sldMkLst>
        <pc:spChg chg="mod">
          <ac:chgData name="jerome cazes" userId="baadb215-62e1-4b0d-9bfb-33d02299acac" providerId="ADAL" clId="{95D6D420-E7EC-4EDA-BBEF-CA33BC6D17C9}" dt="2025-07-29T09:16:19.359" v="48989" actId="1076"/>
          <ac:spMkLst>
            <pc:docMk/>
            <pc:sldMk cId="1024410033" sldId="623"/>
            <ac:spMk id="2" creationId="{121F3D63-C336-6CDD-6D86-E8DDEC059B70}"/>
          </ac:spMkLst>
        </pc:spChg>
        <pc:spChg chg="del">
          <ac:chgData name="jerome cazes" userId="baadb215-62e1-4b0d-9bfb-33d02299acac" providerId="ADAL" clId="{95D6D420-E7EC-4EDA-BBEF-CA33BC6D17C9}" dt="2025-07-29T07:23:38.207" v="48656" actId="478"/>
          <ac:spMkLst>
            <pc:docMk/>
            <pc:sldMk cId="1024410033" sldId="623"/>
            <ac:spMk id="5" creationId="{79C0DFA7-B987-C7FF-07FF-D0AE2B541C11}"/>
          </ac:spMkLst>
        </pc:spChg>
        <pc:spChg chg="mod">
          <ac:chgData name="jerome cazes" userId="baadb215-62e1-4b0d-9bfb-33d02299acac" providerId="ADAL" clId="{95D6D420-E7EC-4EDA-BBEF-CA33BC6D17C9}" dt="2025-07-29T09:15:56.509" v="48984" actId="114"/>
          <ac:spMkLst>
            <pc:docMk/>
            <pc:sldMk cId="1024410033" sldId="623"/>
            <ac:spMk id="35" creationId="{1215E302-1C4E-FA8F-5D21-FECC40586B65}"/>
          </ac:spMkLst>
        </pc:spChg>
      </pc:sldChg>
      <pc:sldChg chg="modSp add del mod">
        <pc:chgData name="jerome cazes" userId="baadb215-62e1-4b0d-9bfb-33d02299acac" providerId="ADAL" clId="{95D6D420-E7EC-4EDA-BBEF-CA33BC6D17C9}" dt="2025-07-29T07:25:34.048" v="48669" actId="47"/>
        <pc:sldMkLst>
          <pc:docMk/>
          <pc:sldMk cId="1435915887" sldId="624"/>
        </pc:sldMkLst>
      </pc:sldChg>
      <pc:sldChg chg="modSp add modAnim">
        <pc:chgData name="jerome cazes" userId="baadb215-62e1-4b0d-9bfb-33d02299acac" providerId="ADAL" clId="{95D6D420-E7EC-4EDA-BBEF-CA33BC6D17C9}" dt="2025-07-23T15:38:48.414" v="48506" actId="20577"/>
        <pc:sldMkLst>
          <pc:docMk/>
          <pc:sldMk cId="1530684002" sldId="627"/>
        </pc:sldMkLst>
        <pc:spChg chg="mod">
          <ac:chgData name="jerome cazes" userId="baadb215-62e1-4b0d-9bfb-33d02299acac" providerId="ADAL" clId="{95D6D420-E7EC-4EDA-BBEF-CA33BC6D17C9}" dt="2025-07-23T15:38:48.414" v="48506" actId="20577"/>
          <ac:spMkLst>
            <pc:docMk/>
            <pc:sldMk cId="1530684002" sldId="627"/>
            <ac:spMk id="6" creationId="{87428B7E-40AB-32E9-1CC9-67F0706B1555}"/>
          </ac:spMkLst>
        </pc:spChg>
      </pc:sldChg>
      <pc:sldChg chg="add del">
        <pc:chgData name="jerome cazes" userId="baadb215-62e1-4b0d-9bfb-33d02299acac" providerId="ADAL" clId="{95D6D420-E7EC-4EDA-BBEF-CA33BC6D17C9}" dt="2025-07-29T07:23:14.630" v="48653" actId="47"/>
        <pc:sldMkLst>
          <pc:docMk/>
          <pc:sldMk cId="3378112541" sldId="628"/>
        </pc:sldMkLst>
      </pc:sldChg>
      <pc:sldChg chg="add del">
        <pc:chgData name="jerome cazes" userId="baadb215-62e1-4b0d-9bfb-33d02299acac" providerId="ADAL" clId="{95D6D420-E7EC-4EDA-BBEF-CA33BC6D17C9}" dt="2025-07-29T07:23:16.442" v="48654" actId="47"/>
        <pc:sldMkLst>
          <pc:docMk/>
          <pc:sldMk cId="3817402601" sldId="629"/>
        </pc:sldMkLst>
      </pc:sldChg>
      <pc:sldChg chg="add del">
        <pc:chgData name="jerome cazes" userId="baadb215-62e1-4b0d-9bfb-33d02299acac" providerId="ADAL" clId="{95D6D420-E7EC-4EDA-BBEF-CA33BC6D17C9}" dt="2025-07-29T07:23:17.792" v="48655" actId="47"/>
        <pc:sldMkLst>
          <pc:docMk/>
          <pc:sldMk cId="3395850097" sldId="630"/>
        </pc:sldMkLst>
      </pc:sldChg>
      <pc:sldChg chg="modSp add mod">
        <pc:chgData name="jerome cazes" userId="baadb215-62e1-4b0d-9bfb-33d02299acac" providerId="ADAL" clId="{95D6D420-E7EC-4EDA-BBEF-CA33BC6D17C9}" dt="2025-07-23T15:28:50.800" v="48091" actId="14100"/>
        <pc:sldMkLst>
          <pc:docMk/>
          <pc:sldMk cId="3263761422" sldId="631"/>
        </pc:sldMkLst>
        <pc:spChg chg="mod">
          <ac:chgData name="jerome cazes" userId="baadb215-62e1-4b0d-9bfb-33d02299acac" providerId="ADAL" clId="{95D6D420-E7EC-4EDA-BBEF-CA33BC6D17C9}" dt="2025-07-23T15:28:50.800" v="48091" actId="14100"/>
          <ac:spMkLst>
            <pc:docMk/>
            <pc:sldMk cId="3263761422" sldId="631"/>
            <ac:spMk id="6" creationId="{614CA2D9-FF41-B179-2406-B21C1E4C7D97}"/>
          </ac:spMkLst>
        </pc:spChg>
      </pc:sldChg>
      <pc:sldChg chg="modSp add mod">
        <pc:chgData name="jerome cazes" userId="baadb215-62e1-4b0d-9bfb-33d02299acac" providerId="ADAL" clId="{95D6D420-E7EC-4EDA-BBEF-CA33BC6D17C9}" dt="2025-07-23T17:25:50.005" v="48650" actId="20577"/>
        <pc:sldMkLst>
          <pc:docMk/>
          <pc:sldMk cId="710359417" sldId="632"/>
        </pc:sldMkLst>
        <pc:spChg chg="mod">
          <ac:chgData name="jerome cazes" userId="baadb215-62e1-4b0d-9bfb-33d02299acac" providerId="ADAL" clId="{95D6D420-E7EC-4EDA-BBEF-CA33BC6D17C9}" dt="2025-07-23T15:36:22.029" v="48395" actId="20577"/>
          <ac:spMkLst>
            <pc:docMk/>
            <pc:sldMk cId="710359417" sldId="632"/>
            <ac:spMk id="2" creationId="{C13CF073-41AE-1475-CE41-12BA0E4B3868}"/>
          </ac:spMkLst>
        </pc:spChg>
        <pc:spChg chg="mod">
          <ac:chgData name="jerome cazes" userId="baadb215-62e1-4b0d-9bfb-33d02299acac" providerId="ADAL" clId="{95D6D420-E7EC-4EDA-BBEF-CA33BC6D17C9}" dt="2025-07-23T17:25:50.005" v="48650" actId="20577"/>
          <ac:spMkLst>
            <pc:docMk/>
            <pc:sldMk cId="710359417" sldId="632"/>
            <ac:spMk id="5" creationId="{28CA8EDB-7C32-62AD-D5C2-5C06C70DDC11}"/>
          </ac:spMkLst>
        </pc:spChg>
      </pc:sldChg>
      <pc:sldChg chg="modSp add">
        <pc:chgData name="jerome cazes" userId="baadb215-62e1-4b0d-9bfb-33d02299acac" providerId="ADAL" clId="{95D6D420-E7EC-4EDA-BBEF-CA33BC6D17C9}" dt="2025-07-23T15:37:57.103" v="48396" actId="20577"/>
        <pc:sldMkLst>
          <pc:docMk/>
          <pc:sldMk cId="2946223196" sldId="633"/>
        </pc:sldMkLst>
        <pc:spChg chg="mod">
          <ac:chgData name="jerome cazes" userId="baadb215-62e1-4b0d-9bfb-33d02299acac" providerId="ADAL" clId="{95D6D420-E7EC-4EDA-BBEF-CA33BC6D17C9}" dt="2025-07-23T15:37:57.103" v="48396" actId="20577"/>
          <ac:spMkLst>
            <pc:docMk/>
            <pc:sldMk cId="2946223196" sldId="633"/>
            <ac:spMk id="6" creationId="{A3F41EFB-2DB8-02BE-96CF-FBA31E749F4C}"/>
          </ac:spMkLst>
        </pc:spChg>
      </pc:sldChg>
      <pc:sldChg chg="add">
        <pc:chgData name="jerome cazes" userId="baadb215-62e1-4b0d-9bfb-33d02299acac" providerId="ADAL" clId="{95D6D420-E7EC-4EDA-BBEF-CA33BC6D17C9}" dt="2025-07-29T07:22:51.914" v="48651"/>
        <pc:sldMkLst>
          <pc:docMk/>
          <pc:sldMk cId="3040607614" sldId="634"/>
        </pc:sldMkLst>
      </pc:sldChg>
      <pc:sldChg chg="modSp add mod">
        <pc:chgData name="jerome cazes" userId="baadb215-62e1-4b0d-9bfb-33d02299acac" providerId="ADAL" clId="{95D6D420-E7EC-4EDA-BBEF-CA33BC6D17C9}" dt="2025-07-29T07:45:51.871" v="48931" actId="1076"/>
        <pc:sldMkLst>
          <pc:docMk/>
          <pc:sldMk cId="2076228608" sldId="635"/>
        </pc:sldMkLst>
        <pc:spChg chg="mod">
          <ac:chgData name="jerome cazes" userId="baadb215-62e1-4b0d-9bfb-33d02299acac" providerId="ADAL" clId="{95D6D420-E7EC-4EDA-BBEF-CA33BC6D17C9}" dt="2025-07-29T07:25:27.643" v="48668" actId="20577"/>
          <ac:spMkLst>
            <pc:docMk/>
            <pc:sldMk cId="2076228608" sldId="635"/>
            <ac:spMk id="2" creationId="{DA106BE7-3D4C-E5A7-E0AD-979BBA8082A2}"/>
          </ac:spMkLst>
        </pc:spChg>
        <pc:spChg chg="mod">
          <ac:chgData name="jerome cazes" userId="baadb215-62e1-4b0d-9bfb-33d02299acac" providerId="ADAL" clId="{95D6D420-E7EC-4EDA-BBEF-CA33BC6D17C9}" dt="2025-07-29T07:45:51.871" v="48931" actId="1076"/>
          <ac:spMkLst>
            <pc:docMk/>
            <pc:sldMk cId="2076228608" sldId="635"/>
            <ac:spMk id="11" creationId="{ED6E7B73-BE82-AF5A-8354-A445FA9C65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E70C8A2-606E-4D0F-91FA-AD097BAFC76D}" type="datetimeFigureOut">
              <a:rPr lang="fr-FR" smtClean="0"/>
              <a:t>29/07/2025</a:t>
            </a:fld>
            <a:endParaRPr lang="fr-FR" dirty="0"/>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9"/>
            <a:ext cx="2971800" cy="49901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46679"/>
            <a:ext cx="2971800" cy="499011"/>
          </a:xfrm>
          <a:prstGeom prst="rect">
            <a:avLst/>
          </a:prstGeom>
        </p:spPr>
        <p:txBody>
          <a:bodyPr vert="horz" lIns="91440" tIns="45720" rIns="91440" bIns="45720" rtlCol="0" anchor="b"/>
          <a:lstStyle>
            <a:lvl1pPr algn="r">
              <a:defRPr sz="1200"/>
            </a:lvl1pPr>
          </a:lstStyle>
          <a:p>
            <a:fld id="{211E4FA2-2A4B-4FC2-8859-7A03DDA177EC}" type="slidenum">
              <a:rPr lang="fr-FR" smtClean="0"/>
              <a:t>‹N°›</a:t>
            </a:fld>
            <a:endParaRPr lang="fr-FR" dirty="0"/>
          </a:p>
        </p:txBody>
      </p:sp>
    </p:spTree>
    <p:extLst>
      <p:ext uri="{BB962C8B-B14F-4D97-AF65-F5344CB8AC3E}">
        <p14:creationId xmlns:p14="http://schemas.microsoft.com/office/powerpoint/2010/main" val="15183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1E4FA2-2A4B-4FC2-8859-7A03DDA177EC}" type="slidenum">
              <a:rPr lang="fr-FR" smtClean="0"/>
              <a:t>1</a:t>
            </a:fld>
            <a:endParaRPr lang="fr-FR" dirty="0"/>
          </a:p>
        </p:txBody>
      </p:sp>
    </p:spTree>
    <p:extLst>
      <p:ext uri="{BB962C8B-B14F-4D97-AF65-F5344CB8AC3E}">
        <p14:creationId xmlns:p14="http://schemas.microsoft.com/office/powerpoint/2010/main" val="345108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F65BE-784F-F345-946B-3C3AC8F762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B606EF0-671F-C068-221A-A3B32C01C4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F0F2A4E-689F-DAE1-7ED2-D8067FB9D7C6}"/>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7A93AAA4-ED04-4016-0342-E733BAD5B2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87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882C-9775-5EDD-52C0-5C43CFC047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126C45-3BAF-EBBA-4909-614BAE13ED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EA7ED9-B7A0-5A06-46BA-D647255597F0}"/>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EAFBF73A-D306-B927-A43C-F1AC8FE219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54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8AFA-E18C-CF06-A744-8F030E7890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B31609-0964-B68D-5FCC-B126B948DE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73466E-3BC0-90A3-1BCE-FE1CB54A044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A021BE7-E139-488A-6074-5C59484515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09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D55C-B78B-54D7-ED20-AFF979FB6D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015368-DF5A-E517-F799-603D52B513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068B0A-FF7D-CA9D-391C-9E207BA883FC}"/>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7D34ACE-CFFF-4014-2090-9110DA193A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784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26BA0-4048-F645-7811-299B759F19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8299FB-6BB4-5240-043E-A8CF5ECF73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D6DEC7-D0E8-133D-A27C-038A8FECFDE3}"/>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A819BFD4-C447-B967-B367-EFD9C205EA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33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9FD0E-65E2-2F08-9F34-C915CD7A52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ACE17D-2B12-0380-9037-9CC3AE2DEE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3DCF0D-B641-988B-6E52-E0B24447E138}"/>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633728D3-2F50-B334-50DD-F74D75BE19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90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5FF7D-B86B-7480-7DAF-DD02A7633F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6D1A6D-16CE-F95B-6487-FF2103745F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0E5D0A-50B6-A151-C3D6-530E8E5049E2}"/>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3B2F6F4-162F-DC8B-3052-62420327B8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63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23C8-FA5B-7837-33C9-06E66E71EB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F8761A-447A-0376-BF46-D0AB23B819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D83089-3961-7CD6-1779-D83D42902AF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8F11CC3-FBAA-B87D-E8CB-F5711C8304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3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9A182-A60D-8C9F-E11D-84480D6388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E7A0C0-7DA7-16A1-B8D3-9D4BA88F35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FE215B-CF18-6570-424C-67537B0CE5A0}"/>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79A5400-5760-8CB4-CFED-EFFC9C94AE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48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BC56-334B-F750-C7F6-FD86B37B40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4E0F34-662A-53C1-C654-2E171D37CD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206900-7529-A85E-38FD-24F4E438F2E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23BF23C-E43D-065E-9B63-C59D08D7D2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8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08C28-686D-59A3-1BEA-981EB44ABF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5153F8-CA9E-29E2-8CED-F6D190C6D6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837F917-0937-F440-B33D-63FD77A6D782}"/>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E322C88C-9DED-D3C6-AA51-C6556AE585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48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DE7B6-8AF6-B1EF-B380-597812416E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FF1ACC-7BA1-C430-BA97-96775775BE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AD96BC-07D9-4E79-ECF8-299907E1A129}"/>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62F8E15C-BA05-5BB5-6DCC-E7C9464C55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5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9E59-30A5-A284-C550-4F56187694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EAA3DE-7A82-6F43-A929-D981F3F1FB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CC9E56-2AC8-AF56-0B97-AAA9EAC16716}"/>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A61547CC-AAA7-7143-0C30-A6A8C08666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4DF1-ACB4-48E6-EBCB-E0C7C7570F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9F7650-0FF4-CDE6-0DCD-1AD44952B10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9FF524-821D-D95E-AE89-33E6A4711F1F}"/>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35B5E365-0451-1B5F-508B-48E13C88B7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50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DD078-D5FC-4E39-5257-3EB6F86A39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C493F4-2B75-FE69-EA65-DDB1EAD83A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3299E3-F620-5570-9658-E0361E3D12BB}"/>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12905365-41AA-C7B6-A5FA-F5BEFF4119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93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44B9-7C52-2344-C010-0BA6F84345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4D5826-69D0-B25E-249C-EB4463BEF1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468571-D37F-0410-D2B9-B12C66960C42}"/>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79ACCBCF-3EFB-BCD4-DCFC-11120A2A9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28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B400F-9CE2-949B-AC3C-84F9AC315F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77644A-BF46-FAEB-D39E-092BAB58E3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51B4A4-3595-D54B-8A40-A48CF42439D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D54224B3-0258-9525-B90F-2E23972AB6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1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85633-92E0-F6BB-A0C7-ADE0FD3F77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AFE93A-FC44-A0D2-01BE-4C62C1F2B2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2079C2-0197-23D5-B6DA-EDDB3C834A6D}"/>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BC097FA2-9F98-CABA-04B3-A83C83F249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19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1C48D-2DF4-47AF-E86E-427C6AAC14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39B22F-B348-3E0F-BABC-8345C0C241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8DF841B-24B5-97B8-8279-046704841C0C}"/>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818860CF-191D-6E85-6F50-713FBD5350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43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23C32-9411-4D89-B479-1422F396A9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7A85DF5-FC0B-4AB9-A8EE-CA17A04A8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019AC0-34A7-4929-B1E8-F155595CD1DB}"/>
              </a:ext>
            </a:extLst>
          </p:cNvPr>
          <p:cNvSpPr>
            <a:spLocks noGrp="1"/>
          </p:cNvSpPr>
          <p:nvPr>
            <p:ph type="dt" sz="half" idx="10"/>
          </p:nvPr>
        </p:nvSpPr>
        <p:spPr/>
        <p:txBody>
          <a:bodyPr/>
          <a:lstStyle/>
          <a:p>
            <a:fld id="{5DBCDE1C-52F2-40DD-9448-DF7D6B392807}" type="datetime1">
              <a:rPr lang="fr-FR" smtClean="0"/>
              <a:t>29/07/2025</a:t>
            </a:fld>
            <a:endParaRPr lang="fr-FR" dirty="0"/>
          </a:p>
        </p:txBody>
      </p:sp>
      <p:sp>
        <p:nvSpPr>
          <p:cNvPr id="5" name="Espace réservé du pied de page 4">
            <a:extLst>
              <a:ext uri="{FF2B5EF4-FFF2-40B4-BE49-F238E27FC236}">
                <a16:creationId xmlns:a16="http://schemas.microsoft.com/office/drawing/2014/main" id="{D1902486-63B5-44C3-BAE8-28FC3CCFBDB0}"/>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C93E115F-E443-4937-AE2E-B6F0FF0A090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1479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3AB01-2DE8-4E6A-B27C-B1AE5ACCE1E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C72AF9D-6885-4D22-8782-8A0D02FE67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994B64-EF13-49EA-A09D-6CA623CD1F53}"/>
              </a:ext>
            </a:extLst>
          </p:cNvPr>
          <p:cNvSpPr>
            <a:spLocks noGrp="1"/>
          </p:cNvSpPr>
          <p:nvPr>
            <p:ph type="dt" sz="half" idx="10"/>
          </p:nvPr>
        </p:nvSpPr>
        <p:spPr/>
        <p:txBody>
          <a:bodyPr/>
          <a:lstStyle/>
          <a:p>
            <a:fld id="{3E6DB506-DC14-4021-9044-340B97488E29}" type="datetime1">
              <a:rPr lang="fr-FR" smtClean="0"/>
              <a:t>29/07/2025</a:t>
            </a:fld>
            <a:endParaRPr lang="fr-FR" dirty="0"/>
          </a:p>
        </p:txBody>
      </p:sp>
      <p:sp>
        <p:nvSpPr>
          <p:cNvPr id="5" name="Espace réservé du pied de page 4">
            <a:extLst>
              <a:ext uri="{FF2B5EF4-FFF2-40B4-BE49-F238E27FC236}">
                <a16:creationId xmlns:a16="http://schemas.microsoft.com/office/drawing/2014/main" id="{DAA0DDA1-4934-4CDC-A8A9-0B85126820A7}"/>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EFEF93B7-444A-433B-AA85-C5869607999C}"/>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1062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83C7AF-2B80-4DA7-B2D9-4D96A293F8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1B7944-38CC-43B9-A9F6-063137C004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237942-1A0F-4AF7-A7D9-041015479361}"/>
              </a:ext>
            </a:extLst>
          </p:cNvPr>
          <p:cNvSpPr>
            <a:spLocks noGrp="1"/>
          </p:cNvSpPr>
          <p:nvPr>
            <p:ph type="dt" sz="half" idx="10"/>
          </p:nvPr>
        </p:nvSpPr>
        <p:spPr/>
        <p:txBody>
          <a:bodyPr/>
          <a:lstStyle/>
          <a:p>
            <a:fld id="{41C1E139-7F08-4FBD-B3EA-8BA434EB2F22}" type="datetime1">
              <a:rPr lang="fr-FR" smtClean="0"/>
              <a:t>29/07/2025</a:t>
            </a:fld>
            <a:endParaRPr lang="fr-FR" dirty="0"/>
          </a:p>
        </p:txBody>
      </p:sp>
      <p:sp>
        <p:nvSpPr>
          <p:cNvPr id="5" name="Espace réservé du pied de page 4">
            <a:extLst>
              <a:ext uri="{FF2B5EF4-FFF2-40B4-BE49-F238E27FC236}">
                <a16:creationId xmlns:a16="http://schemas.microsoft.com/office/drawing/2014/main" id="{2F212996-26E3-4989-B209-D4F3611326D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2856E13B-9C1F-4B9C-AEEF-1CA777C11617}"/>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6113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A2911-01F7-43AC-BD9B-F854BE2B6A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8AD944-0B0E-4E74-80C0-3409E7112B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F63BE-2762-4062-AAFC-3F9F06C6F051}"/>
              </a:ext>
            </a:extLst>
          </p:cNvPr>
          <p:cNvSpPr>
            <a:spLocks noGrp="1"/>
          </p:cNvSpPr>
          <p:nvPr>
            <p:ph type="dt" sz="half" idx="10"/>
          </p:nvPr>
        </p:nvSpPr>
        <p:spPr/>
        <p:txBody>
          <a:bodyPr/>
          <a:lstStyle/>
          <a:p>
            <a:fld id="{540D6844-A2FD-4037-BC54-BC3BEA0E0ADE}" type="datetime1">
              <a:rPr lang="fr-FR" smtClean="0"/>
              <a:t>29/07/2025</a:t>
            </a:fld>
            <a:endParaRPr lang="fr-FR" dirty="0"/>
          </a:p>
        </p:txBody>
      </p:sp>
      <p:sp>
        <p:nvSpPr>
          <p:cNvPr id="5" name="Espace réservé du pied de page 4">
            <a:extLst>
              <a:ext uri="{FF2B5EF4-FFF2-40B4-BE49-F238E27FC236}">
                <a16:creationId xmlns:a16="http://schemas.microsoft.com/office/drawing/2014/main" id="{FFE68A13-0CCD-4A44-AAEF-A78A700E913A}"/>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753B70B5-A0A9-4E5D-B1E5-387854E2A8D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67993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EE2D1-4A34-426B-A217-25B18F9609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D5F6AF-56DB-4674-B175-66287F171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AD4865-0B2B-4046-8253-2F42A2230CA7}"/>
              </a:ext>
            </a:extLst>
          </p:cNvPr>
          <p:cNvSpPr>
            <a:spLocks noGrp="1"/>
          </p:cNvSpPr>
          <p:nvPr>
            <p:ph type="dt" sz="half" idx="10"/>
          </p:nvPr>
        </p:nvSpPr>
        <p:spPr/>
        <p:txBody>
          <a:bodyPr/>
          <a:lstStyle/>
          <a:p>
            <a:fld id="{C9C12CC7-43C4-488C-9FD0-07302704C5A2}" type="datetime1">
              <a:rPr lang="fr-FR" smtClean="0"/>
              <a:t>29/07/2025</a:t>
            </a:fld>
            <a:endParaRPr lang="fr-FR" dirty="0"/>
          </a:p>
        </p:txBody>
      </p:sp>
      <p:sp>
        <p:nvSpPr>
          <p:cNvPr id="5" name="Espace réservé du pied de page 4">
            <a:extLst>
              <a:ext uri="{FF2B5EF4-FFF2-40B4-BE49-F238E27FC236}">
                <a16:creationId xmlns:a16="http://schemas.microsoft.com/office/drawing/2014/main" id="{48D8A742-00E8-45AC-844D-5B55AC2088E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D159E82D-64C5-4AB9-92B7-A12EB5C69701}"/>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4454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F4668-67E2-4836-A33A-C786581284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3D29DB-3B88-4A5D-BF9A-0214508D0F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32FC6A8-36AF-4745-9E4F-A00AE322AB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183D983-5293-4F8B-B346-597C5A583B32}"/>
              </a:ext>
            </a:extLst>
          </p:cNvPr>
          <p:cNvSpPr>
            <a:spLocks noGrp="1"/>
          </p:cNvSpPr>
          <p:nvPr>
            <p:ph type="dt" sz="half" idx="10"/>
          </p:nvPr>
        </p:nvSpPr>
        <p:spPr/>
        <p:txBody>
          <a:bodyPr/>
          <a:lstStyle/>
          <a:p>
            <a:fld id="{30A5696B-6E9B-40CA-B96F-C4B1D16628BB}" type="datetime1">
              <a:rPr lang="fr-FR" smtClean="0"/>
              <a:t>29/07/2025</a:t>
            </a:fld>
            <a:endParaRPr lang="fr-FR" dirty="0"/>
          </a:p>
        </p:txBody>
      </p:sp>
      <p:sp>
        <p:nvSpPr>
          <p:cNvPr id="6" name="Espace réservé du pied de page 5">
            <a:extLst>
              <a:ext uri="{FF2B5EF4-FFF2-40B4-BE49-F238E27FC236}">
                <a16:creationId xmlns:a16="http://schemas.microsoft.com/office/drawing/2014/main" id="{81C5E59B-69E9-4F86-B7F0-9C597011235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CDEC24C8-9AC6-4247-A51F-D3DABDE0DB7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9711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3079B-88B6-4BE4-BBE9-97C42C88A0F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9042C0-572E-4DA2-B1DB-5C023B967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D436812-8300-44FC-84E1-082BE7884C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C1EDF78-AAE4-4DE9-9608-89BD528D0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5F8C1F-6DA0-4432-8E10-47B4638AF7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85524C6-83CD-431D-A107-68D00AF7AA9E}"/>
              </a:ext>
            </a:extLst>
          </p:cNvPr>
          <p:cNvSpPr>
            <a:spLocks noGrp="1"/>
          </p:cNvSpPr>
          <p:nvPr>
            <p:ph type="dt" sz="half" idx="10"/>
          </p:nvPr>
        </p:nvSpPr>
        <p:spPr/>
        <p:txBody>
          <a:bodyPr/>
          <a:lstStyle/>
          <a:p>
            <a:fld id="{F8141974-D0CE-4C01-A82E-AB60533AB66A}" type="datetime1">
              <a:rPr lang="fr-FR" smtClean="0"/>
              <a:t>29/07/2025</a:t>
            </a:fld>
            <a:endParaRPr lang="fr-FR" dirty="0"/>
          </a:p>
        </p:txBody>
      </p:sp>
      <p:sp>
        <p:nvSpPr>
          <p:cNvPr id="8" name="Espace réservé du pied de page 7">
            <a:extLst>
              <a:ext uri="{FF2B5EF4-FFF2-40B4-BE49-F238E27FC236}">
                <a16:creationId xmlns:a16="http://schemas.microsoft.com/office/drawing/2014/main" id="{F784FC64-464A-40DF-A18E-06C100742C39}"/>
              </a:ext>
            </a:extLst>
          </p:cNvPr>
          <p:cNvSpPr>
            <a:spLocks noGrp="1"/>
          </p:cNvSpPr>
          <p:nvPr>
            <p:ph type="ftr" sz="quarter" idx="11"/>
          </p:nvPr>
        </p:nvSpPr>
        <p:spPr/>
        <p:txBody>
          <a:bodyPr/>
          <a:lstStyle/>
          <a:p>
            <a:r>
              <a:rPr lang="fr-FR" dirty="0"/>
              <a:t>Libre de droits</a:t>
            </a:r>
          </a:p>
        </p:txBody>
      </p:sp>
      <p:sp>
        <p:nvSpPr>
          <p:cNvPr id="9" name="Espace réservé du numéro de diapositive 8">
            <a:extLst>
              <a:ext uri="{FF2B5EF4-FFF2-40B4-BE49-F238E27FC236}">
                <a16:creationId xmlns:a16="http://schemas.microsoft.com/office/drawing/2014/main" id="{273B1D5C-17C0-452C-BD3B-5FAA560AB6B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68940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94F26-B5D4-4CE7-8A85-CD57723A3E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E17748B-F52F-496C-BD11-3394822C5881}"/>
              </a:ext>
            </a:extLst>
          </p:cNvPr>
          <p:cNvSpPr>
            <a:spLocks noGrp="1"/>
          </p:cNvSpPr>
          <p:nvPr>
            <p:ph type="dt" sz="half" idx="10"/>
          </p:nvPr>
        </p:nvSpPr>
        <p:spPr/>
        <p:txBody>
          <a:bodyPr/>
          <a:lstStyle/>
          <a:p>
            <a:fld id="{57061D21-A788-4B8D-9CD0-78CC583B12AB}" type="datetime1">
              <a:rPr lang="fr-FR" smtClean="0"/>
              <a:t>29/07/2025</a:t>
            </a:fld>
            <a:endParaRPr lang="fr-FR" dirty="0"/>
          </a:p>
        </p:txBody>
      </p:sp>
      <p:sp>
        <p:nvSpPr>
          <p:cNvPr id="4" name="Espace réservé du pied de page 3">
            <a:extLst>
              <a:ext uri="{FF2B5EF4-FFF2-40B4-BE49-F238E27FC236}">
                <a16:creationId xmlns:a16="http://schemas.microsoft.com/office/drawing/2014/main" id="{5DCD1313-09E9-41BE-AB16-5FA664C65C42}"/>
              </a:ext>
            </a:extLst>
          </p:cNvPr>
          <p:cNvSpPr>
            <a:spLocks noGrp="1"/>
          </p:cNvSpPr>
          <p:nvPr>
            <p:ph type="ftr" sz="quarter" idx="11"/>
          </p:nvPr>
        </p:nvSpPr>
        <p:spPr/>
        <p:txBody>
          <a:bodyPr/>
          <a:lstStyle/>
          <a:p>
            <a:r>
              <a:rPr lang="fr-FR" dirty="0"/>
              <a:t>Libre de droits</a:t>
            </a:r>
          </a:p>
        </p:txBody>
      </p:sp>
      <p:sp>
        <p:nvSpPr>
          <p:cNvPr id="5" name="Espace réservé du numéro de diapositive 4">
            <a:extLst>
              <a:ext uri="{FF2B5EF4-FFF2-40B4-BE49-F238E27FC236}">
                <a16:creationId xmlns:a16="http://schemas.microsoft.com/office/drawing/2014/main" id="{225B3157-8A44-4564-B5B7-6F254C21AC34}"/>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0693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87DE60-70B3-4D6B-838F-389F16A739C8}"/>
              </a:ext>
            </a:extLst>
          </p:cNvPr>
          <p:cNvSpPr>
            <a:spLocks noGrp="1"/>
          </p:cNvSpPr>
          <p:nvPr>
            <p:ph type="dt" sz="half" idx="10"/>
          </p:nvPr>
        </p:nvSpPr>
        <p:spPr/>
        <p:txBody>
          <a:bodyPr/>
          <a:lstStyle/>
          <a:p>
            <a:fld id="{7200E9BD-24E9-4538-BFB7-8BC796593A73}" type="datetime1">
              <a:rPr lang="fr-FR" smtClean="0"/>
              <a:t>29/07/2025</a:t>
            </a:fld>
            <a:endParaRPr lang="fr-FR" dirty="0"/>
          </a:p>
        </p:txBody>
      </p:sp>
      <p:sp>
        <p:nvSpPr>
          <p:cNvPr id="3" name="Espace réservé du pied de page 2">
            <a:extLst>
              <a:ext uri="{FF2B5EF4-FFF2-40B4-BE49-F238E27FC236}">
                <a16:creationId xmlns:a16="http://schemas.microsoft.com/office/drawing/2014/main" id="{7F55B05E-1377-4789-82D3-1F35AA2C5159}"/>
              </a:ext>
            </a:extLst>
          </p:cNvPr>
          <p:cNvSpPr>
            <a:spLocks noGrp="1"/>
          </p:cNvSpPr>
          <p:nvPr>
            <p:ph type="ftr" sz="quarter" idx="11"/>
          </p:nvPr>
        </p:nvSpPr>
        <p:spPr/>
        <p:txBody>
          <a:bodyPr/>
          <a:lstStyle/>
          <a:p>
            <a:r>
              <a:rPr lang="fr-FR" dirty="0"/>
              <a:t>Libre de droits</a:t>
            </a:r>
          </a:p>
        </p:txBody>
      </p:sp>
      <p:sp>
        <p:nvSpPr>
          <p:cNvPr id="4" name="Espace réservé du numéro de diapositive 3">
            <a:extLst>
              <a:ext uri="{FF2B5EF4-FFF2-40B4-BE49-F238E27FC236}">
                <a16:creationId xmlns:a16="http://schemas.microsoft.com/office/drawing/2014/main" id="{32F7FB97-6BB1-4E0B-831F-B9E43CF4970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58651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6F2BD-0C0A-4755-B732-D4C33993CE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0899A8-A6B9-46F4-9F49-D49820015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2DE54C-C417-4070-A6D3-BB8628DFE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97D756-88E0-42E5-AD04-F789A81A2A24}"/>
              </a:ext>
            </a:extLst>
          </p:cNvPr>
          <p:cNvSpPr>
            <a:spLocks noGrp="1"/>
          </p:cNvSpPr>
          <p:nvPr>
            <p:ph type="dt" sz="half" idx="10"/>
          </p:nvPr>
        </p:nvSpPr>
        <p:spPr/>
        <p:txBody>
          <a:bodyPr/>
          <a:lstStyle/>
          <a:p>
            <a:fld id="{A002B423-8784-4560-97EE-08FEB3D3E942}" type="datetime1">
              <a:rPr lang="fr-FR" smtClean="0"/>
              <a:t>29/07/2025</a:t>
            </a:fld>
            <a:endParaRPr lang="fr-FR" dirty="0"/>
          </a:p>
        </p:txBody>
      </p:sp>
      <p:sp>
        <p:nvSpPr>
          <p:cNvPr id="6" name="Espace réservé du pied de page 5">
            <a:extLst>
              <a:ext uri="{FF2B5EF4-FFF2-40B4-BE49-F238E27FC236}">
                <a16:creationId xmlns:a16="http://schemas.microsoft.com/office/drawing/2014/main" id="{DD0BA53A-0D1C-4EE6-9023-242A327F75F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6135C913-FE73-4E86-AF2D-CDE888B31B7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8612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CC728-A279-4DC6-A17F-BE5F10FB88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B10B1B-AB65-4966-A5C1-95F840C46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E709AAA-9148-41EF-AAF7-A2E8843D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7EB65B-1C39-4556-B65B-A6D03ECD5230}"/>
              </a:ext>
            </a:extLst>
          </p:cNvPr>
          <p:cNvSpPr>
            <a:spLocks noGrp="1"/>
          </p:cNvSpPr>
          <p:nvPr>
            <p:ph type="dt" sz="half" idx="10"/>
          </p:nvPr>
        </p:nvSpPr>
        <p:spPr/>
        <p:txBody>
          <a:bodyPr/>
          <a:lstStyle/>
          <a:p>
            <a:fld id="{45D938E3-8490-4770-B78D-9CE670B3D41C}" type="datetime1">
              <a:rPr lang="fr-FR" smtClean="0"/>
              <a:t>29/07/2025</a:t>
            </a:fld>
            <a:endParaRPr lang="fr-FR" dirty="0"/>
          </a:p>
        </p:txBody>
      </p:sp>
      <p:sp>
        <p:nvSpPr>
          <p:cNvPr id="6" name="Espace réservé du pied de page 5">
            <a:extLst>
              <a:ext uri="{FF2B5EF4-FFF2-40B4-BE49-F238E27FC236}">
                <a16:creationId xmlns:a16="http://schemas.microsoft.com/office/drawing/2014/main" id="{20CBA73A-3D9D-4794-A010-EDE1775AA032}"/>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11FE2F6C-0FDD-4C4E-858A-2D3B6699F8DB}"/>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149773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6D55FD-B2F2-4282-AAA4-0B332DFD1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D365259-A640-4386-84BD-CC315A07E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41C576-B502-4B5C-AA06-3921A26DC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D84C1-EF59-46EC-99FF-24FFDE65E955}" type="datetime1">
              <a:rPr lang="fr-FR" smtClean="0"/>
              <a:t>29/07/2025</a:t>
            </a:fld>
            <a:endParaRPr lang="fr-FR" dirty="0"/>
          </a:p>
        </p:txBody>
      </p:sp>
      <p:sp>
        <p:nvSpPr>
          <p:cNvPr id="5" name="Espace réservé du pied de page 4">
            <a:extLst>
              <a:ext uri="{FF2B5EF4-FFF2-40B4-BE49-F238E27FC236}">
                <a16:creationId xmlns:a16="http://schemas.microsoft.com/office/drawing/2014/main" id="{F41CE043-A41B-4BEB-862E-885E88DDA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Libre de droits</a:t>
            </a:r>
          </a:p>
        </p:txBody>
      </p:sp>
      <p:sp>
        <p:nvSpPr>
          <p:cNvPr id="6" name="Espace réservé du numéro de diapositive 5">
            <a:extLst>
              <a:ext uri="{FF2B5EF4-FFF2-40B4-BE49-F238E27FC236}">
                <a16:creationId xmlns:a16="http://schemas.microsoft.com/office/drawing/2014/main" id="{9033CA2C-F87F-4E1C-A50D-C9430FD422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D97E-71B9-4DB7-9BC9-BF255CF45BEE}" type="slidenum">
              <a:rPr lang="fr-FR" smtClean="0"/>
              <a:t>‹N°›</a:t>
            </a:fld>
            <a:endParaRPr lang="fr-FR" dirty="0"/>
          </a:p>
        </p:txBody>
      </p:sp>
    </p:spTree>
    <p:extLst>
      <p:ext uri="{BB962C8B-B14F-4D97-AF65-F5344CB8AC3E}">
        <p14:creationId xmlns:p14="http://schemas.microsoft.com/office/powerpoint/2010/main" val="329508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32D7FBE-DE9F-8483-65A7-C2043234757B}"/>
              </a:ext>
            </a:extLst>
          </p:cNvPr>
          <p:cNvSpPr txBox="1"/>
          <p:nvPr/>
        </p:nvSpPr>
        <p:spPr>
          <a:xfrm>
            <a:off x="3549034" y="5293531"/>
            <a:ext cx="8348676" cy="1015663"/>
          </a:xfrm>
          <a:prstGeom prst="rect">
            <a:avLst/>
          </a:prstGeom>
          <a:solidFill>
            <a:schemeClr val="bg1"/>
          </a:solidFill>
          <a:ln w="76200">
            <a:noFill/>
          </a:ln>
        </p:spPr>
        <p:txBody>
          <a:bodyPr wrap="square" rtlCol="0">
            <a:spAutoFit/>
          </a:bodyPr>
          <a:lstStyle/>
          <a:p>
            <a:r>
              <a:rPr lang="fr-FR" sz="2000" dirty="0"/>
              <a:t>Mis au point par des experts bénévoles de l’économie carbone, </a:t>
            </a:r>
          </a:p>
          <a:p>
            <a:r>
              <a:rPr lang="fr-FR" sz="2000" dirty="0"/>
              <a:t>les outils et prestations de</a:t>
            </a:r>
            <a:r>
              <a:rPr lang="fr-FR" sz="2000" b="1" dirty="0"/>
              <a:t> Carbones sur factures </a:t>
            </a:r>
            <a:r>
              <a:rPr lang="fr-FR" sz="2000" dirty="0"/>
              <a:t>sont libres et gratuits, disponibles sur </a:t>
            </a:r>
            <a:r>
              <a:rPr lang="fr-FR" sz="2000" b="1" i="1" dirty="0"/>
              <a:t>carbones-factures.org</a:t>
            </a:r>
          </a:p>
        </p:txBody>
      </p:sp>
      <p:sp>
        <p:nvSpPr>
          <p:cNvPr id="3" name="ZoneTexte 2">
            <a:extLst>
              <a:ext uri="{FF2B5EF4-FFF2-40B4-BE49-F238E27FC236}">
                <a16:creationId xmlns:a16="http://schemas.microsoft.com/office/drawing/2014/main" id="{0775CF73-15C4-0889-DAA5-E6AE93A7EAA0}"/>
              </a:ext>
            </a:extLst>
          </p:cNvPr>
          <p:cNvSpPr txBox="1"/>
          <p:nvPr/>
        </p:nvSpPr>
        <p:spPr>
          <a:xfrm>
            <a:off x="977462" y="1181135"/>
            <a:ext cx="10016359" cy="2533642"/>
          </a:xfrm>
          <a:prstGeom prst="rect">
            <a:avLst/>
          </a:prstGeom>
          <a:solidFill>
            <a:schemeClr val="bg1"/>
          </a:solidFill>
          <a:ln w="76200">
            <a:noFill/>
          </a:ln>
        </p:spPr>
        <p:txBody>
          <a:bodyPr wrap="square" rtlCol="0">
            <a:spAutoFit/>
          </a:bodyPr>
          <a:lstStyle/>
          <a:p>
            <a:pPr algn="ctr">
              <a:lnSpc>
                <a:spcPct val="115000"/>
              </a:lnSpc>
            </a:pPr>
            <a:r>
              <a:rPr lang="fr-FR" sz="3600" b="1" kern="100" dirty="0">
                <a:effectLst/>
                <a:latin typeface="Calibri" panose="020F0502020204030204" pitchFamily="34" charset="0"/>
                <a:ea typeface="Aptos" panose="020B0004020202020204" pitchFamily="34" charset="0"/>
                <a:cs typeface="Times New Roman" panose="02020603050405020304" pitchFamily="18" charset="0"/>
              </a:rPr>
              <a:t>Pilotage du résultat carbone des financements</a:t>
            </a:r>
          </a:p>
          <a:p>
            <a:pPr algn="ctr">
              <a:lnSpc>
                <a:spcPct val="115000"/>
              </a:lnSpc>
              <a:spcAft>
                <a:spcPts val="800"/>
              </a:spcAft>
            </a:pPr>
            <a:r>
              <a:rPr lang="fr-FR" sz="2800" kern="100" dirty="0">
                <a:latin typeface="Calibri" panose="020F0502020204030204" pitchFamily="34" charset="0"/>
                <a:ea typeface="Aptos" panose="020B0004020202020204" pitchFamily="34" charset="0"/>
                <a:cs typeface="Times New Roman" panose="02020603050405020304" pitchFamily="18" charset="0"/>
              </a:rPr>
              <a:t>(de projets, d’organisations, de produits financiers)</a:t>
            </a:r>
            <a:endParaRPr lang="fr-FR" sz="2800" kern="100" dirty="0">
              <a:effectLst/>
              <a:latin typeface="Calibri" panose="020F050202020403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fr-FR" sz="3600" b="1" kern="100" dirty="0">
                <a:latin typeface="Calibri" panose="020F0502020204030204" pitchFamily="34" charset="0"/>
                <a:ea typeface="Aptos" panose="020B0004020202020204" pitchFamily="34" charset="0"/>
                <a:cs typeface="Times New Roman" panose="02020603050405020304" pitchFamily="18" charset="0"/>
              </a:rPr>
              <a:t>avec l’Économie carbone* </a:t>
            </a:r>
          </a:p>
          <a:p>
            <a:pPr algn="ctr">
              <a:lnSpc>
                <a:spcPct val="115000"/>
              </a:lnSpc>
              <a:spcAft>
                <a:spcPts val="800"/>
              </a:spcAft>
            </a:pPr>
            <a:endParaRPr lang="fr-FR" sz="2800" b="1" kern="100" dirty="0">
              <a:effectLst/>
              <a:latin typeface="Calibri" panose="020F0502020204030204" pitchFamily="34" charset="0"/>
              <a:ea typeface="Aptos" panose="020B0004020202020204" pitchFamily="34" charset="0"/>
              <a:cs typeface="Times New Roman" panose="02020603050405020304" pitchFamily="18" charset="0"/>
            </a:endParaRPr>
          </a:p>
        </p:txBody>
      </p:sp>
      <p:pic>
        <p:nvPicPr>
          <p:cNvPr id="6" name="Image 5" descr="Une image contenant texte, Graphique, graphisme, clipart&#10;&#10;Le contenu généré par l’IA peut être incorrect.">
            <a:extLst>
              <a:ext uri="{FF2B5EF4-FFF2-40B4-BE49-F238E27FC236}">
                <a16:creationId xmlns:a16="http://schemas.microsoft.com/office/drawing/2014/main" id="{6D20BB04-09D8-58BC-516F-A12BBED860F6}"/>
              </a:ext>
            </a:extLst>
          </p:cNvPr>
          <p:cNvPicPr>
            <a:picLocks noChangeAspect="1"/>
          </p:cNvPicPr>
          <p:nvPr/>
        </p:nvPicPr>
        <p:blipFill>
          <a:blip r:embed="rId3"/>
          <a:stretch>
            <a:fillRect/>
          </a:stretch>
        </p:blipFill>
        <p:spPr>
          <a:xfrm>
            <a:off x="559398" y="5241043"/>
            <a:ext cx="2660477" cy="1068151"/>
          </a:xfrm>
          <a:prstGeom prst="rect">
            <a:avLst/>
          </a:prstGeom>
        </p:spPr>
      </p:pic>
      <p:sp>
        <p:nvSpPr>
          <p:cNvPr id="7" name="ZoneTexte 6">
            <a:extLst>
              <a:ext uri="{FF2B5EF4-FFF2-40B4-BE49-F238E27FC236}">
                <a16:creationId xmlns:a16="http://schemas.microsoft.com/office/drawing/2014/main" id="{CF9A5B3D-39E0-9E6B-6E98-35FFF76AB703}"/>
              </a:ext>
            </a:extLst>
          </p:cNvPr>
          <p:cNvSpPr txBox="1"/>
          <p:nvPr/>
        </p:nvSpPr>
        <p:spPr>
          <a:xfrm>
            <a:off x="4866486" y="4185745"/>
            <a:ext cx="5982318" cy="707886"/>
          </a:xfrm>
          <a:prstGeom prst="rect">
            <a:avLst/>
          </a:prstGeom>
          <a:solidFill>
            <a:schemeClr val="bg1"/>
          </a:solidFill>
          <a:ln w="76200">
            <a:noFill/>
          </a:ln>
        </p:spPr>
        <p:txBody>
          <a:bodyPr wrap="square" rtlCol="0">
            <a:spAutoFit/>
          </a:bodyPr>
          <a:lstStyle/>
          <a:p>
            <a:r>
              <a:rPr lang="fr-FR" sz="2000" dirty="0"/>
              <a:t>* carbone au sens des gaz à effet de serre en excédent dans l’atmosphère, mesurés en kg équivalent CO</a:t>
            </a:r>
            <a:r>
              <a:rPr lang="fr-FR" sz="2000" baseline="-25000" dirty="0"/>
              <a:t>2</a:t>
            </a:r>
            <a:endParaRPr lang="fr-FR" sz="2000" b="1" dirty="0"/>
          </a:p>
        </p:txBody>
      </p:sp>
    </p:spTree>
    <p:extLst>
      <p:ext uri="{BB962C8B-B14F-4D97-AF65-F5344CB8AC3E}">
        <p14:creationId xmlns:p14="http://schemas.microsoft.com/office/powerpoint/2010/main" val="316391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DC3457-AF2D-C959-017D-D29921D0709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30A1B15-C766-60BC-6FEF-DC770B8C4F2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7894990-E166-E988-0784-9A9A30768D9B}"/>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78A44048-A4C2-DEC1-8804-9169B2449C07}"/>
              </a:ext>
            </a:extLst>
          </p:cNvPr>
          <p:cNvSpPr txBox="1"/>
          <p:nvPr/>
        </p:nvSpPr>
        <p:spPr>
          <a:xfrm>
            <a:off x="732712" y="1118575"/>
            <a:ext cx="10745125" cy="4370427"/>
          </a:xfrm>
          <a:prstGeom prst="rect">
            <a:avLst/>
          </a:prstGeom>
          <a:solidFill>
            <a:schemeClr val="bg1"/>
          </a:solidFill>
          <a:ln w="76200">
            <a:noFill/>
          </a:ln>
        </p:spPr>
        <p:txBody>
          <a:bodyPr wrap="square" rtlCol="0">
            <a:spAutoFit/>
          </a:bodyPr>
          <a:lstStyle/>
          <a:p>
            <a:pPr lvl="0">
              <a:defRPr/>
            </a:pPr>
            <a:r>
              <a:rPr lang="fr-FR" sz="2000" dirty="0">
                <a:solidFill>
                  <a:prstClr val="black"/>
                </a:solidFill>
                <a:ea typeface="Times New Roman" panose="02020603050405020304" pitchFamily="18" charset="0"/>
                <a:cs typeface="Aptos" panose="020B0004020202020204" pitchFamily="34" charset="0"/>
              </a:rPr>
              <a:t>La convention de l’Economie carbone est que les producteurs pilotent le Facteur d’Emission et les clients la Quantité : </a:t>
            </a:r>
            <a:r>
              <a:rPr lang="fr-FR" sz="2000" b="1" kern="100" dirty="0">
                <a:latin typeface="Calibri" panose="020F0502020204030204" pitchFamily="34" charset="0"/>
                <a:ea typeface="Aptos" panose="020B0004020202020204" pitchFamily="34" charset="0"/>
                <a:cs typeface="Arial" panose="020B0604020202020204" pitchFamily="34" charset="0"/>
              </a:rPr>
              <a:t>Exemple d’application de la convention</a:t>
            </a:r>
          </a:p>
          <a:p>
            <a:pPr lvl="0">
              <a:defRPr/>
            </a:pPr>
            <a:endParaRPr lang="fr-FR" sz="800" b="1" kern="100" dirty="0">
              <a:latin typeface="Aptos" panose="020B0004020202020204" pitchFamily="34" charset="0"/>
              <a:ea typeface="Aptos" panose="020B0004020202020204" pitchFamily="34" charset="0"/>
              <a:cs typeface="Arial" panose="020B0604020202020204" pitchFamily="34" charset="0"/>
            </a:endParaRPr>
          </a:p>
          <a:p>
            <a:pPr algn="just">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En 2023, un marché de l’acier pèse 180K tonnes de contenu carbone : 100k tonnes d’acier multipliées par un FE de 1,8 tonne de carbone par tonne d’acier. En 2024, le contenu carbone passe à 190K tonnes : 112K tonnes d’acier multipliées par un FE de 1,7 tonne de carbone par tonne d’acier.</a:t>
            </a:r>
            <a:endParaRPr lang="fr-FR" kern="100" dirty="0">
              <a:latin typeface="Aptos" panose="020B0004020202020204" pitchFamily="34" charset="0"/>
              <a:ea typeface="Aptos" panose="020B0004020202020204" pitchFamily="34" charset="0"/>
              <a:cs typeface="Arial" panose="020B0604020202020204" pitchFamily="34" charset="0"/>
            </a:endParaRPr>
          </a:p>
          <a:p>
            <a:pPr algn="just">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La perte carbone d’une année sur l’autre (10K tonnes) est partagée entre :</a:t>
            </a:r>
            <a:endParaRPr lang="fr-FR" kern="100" dirty="0">
              <a:latin typeface="Aptos" panose="020B0004020202020204" pitchFamily="34" charset="0"/>
              <a:ea typeface="Aptos" panose="020B0004020202020204" pitchFamily="34" charset="0"/>
              <a:cs typeface="Arial" panose="020B0604020202020204" pitchFamily="34" charset="0"/>
            </a:endParaRPr>
          </a:p>
          <a:p>
            <a:pPr marL="342900" lvl="0" indent="-342900" algn="just">
              <a:buFont typeface="Calibri" panose="020F0502020204030204" pitchFamily="34" charset="0"/>
              <a:buChar char="-"/>
            </a:pPr>
            <a:r>
              <a:rPr lang="fr-FR" sz="2000" kern="100" dirty="0">
                <a:latin typeface="Calibri" panose="020F0502020204030204" pitchFamily="34" charset="0"/>
                <a:ea typeface="Times New Roman" panose="02020603050405020304" pitchFamily="18" charset="0"/>
                <a:cs typeface="Arial" panose="020B0604020202020204" pitchFamily="34" charset="0"/>
              </a:rPr>
              <a:t>Une perte de -20KT des Clients, pilotes des quantités : la Variation de la quantité (12k tonnes d’acier de plus) multipliée par le Facteur d’émission 2024.</a:t>
            </a:r>
            <a:endParaRPr lang="fr-FR" kern="100" dirty="0">
              <a:latin typeface="Aptos" panose="020B00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Calibri" panose="020F0502020204030204" pitchFamily="34" charset="0"/>
              <a:buChar char="-"/>
            </a:pPr>
            <a:r>
              <a:rPr lang="fr-FR" sz="2000" kern="100" dirty="0">
                <a:latin typeface="Calibri" panose="020F0502020204030204" pitchFamily="34" charset="0"/>
                <a:ea typeface="Times New Roman" panose="02020603050405020304" pitchFamily="18" charset="0"/>
                <a:cs typeface="Arial" panose="020B0604020202020204" pitchFamily="34" charset="0"/>
              </a:rPr>
              <a:t>Un gain de +10KT des Producteurs, pilotes des Facteurs d’émission : la Variation du facteur d’émission (0,1 de baisse) multipliée par la Quantité 2023.</a:t>
            </a:r>
            <a:endParaRPr lang="fr-FR" kern="100" dirty="0">
              <a:latin typeface="Aptos" panose="020B0004020202020204" pitchFamily="34" charset="0"/>
              <a:ea typeface="Times New Roman" panose="02020603050405020304" pitchFamily="18" charset="0"/>
              <a:cs typeface="Arial" panose="020B0604020202020204" pitchFamily="34" charset="0"/>
            </a:endParaRPr>
          </a:p>
          <a:p>
            <a:pPr algn="just">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La même convention retire la variation du Facteur d’émission des fournisseurs du résultat des producteurs</a:t>
            </a:r>
            <a:endParaRPr lang="fr-FR" kern="100" dirty="0">
              <a:latin typeface="Aptos" panose="020B0004020202020204" pitchFamily="34" charset="0"/>
              <a:ea typeface="Aptos" panose="020B00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FDD8C623-66D5-DB80-6E9E-9F5544064449}"/>
              </a:ext>
            </a:extLst>
          </p:cNvPr>
          <p:cNvSpPr txBox="1"/>
          <p:nvPr/>
        </p:nvSpPr>
        <p:spPr>
          <a:xfrm>
            <a:off x="727036" y="381669"/>
            <a:ext cx="10363601" cy="473078"/>
          </a:xfrm>
          <a:prstGeom prst="rect">
            <a:avLst/>
          </a:prstGeom>
          <a:solidFill>
            <a:schemeClr val="bg1"/>
          </a:solidFill>
          <a:ln w="76200">
            <a:noFill/>
          </a:ln>
        </p:spPr>
        <p:txBody>
          <a:bodyPr wrap="square" rtlCol="0">
            <a:spAutoFit/>
          </a:bodyPr>
          <a:lstStyle/>
          <a:p>
            <a:pPr lvl="0" algn="just">
              <a:lnSpc>
                <a:spcPct val="107000"/>
              </a:lnSpc>
              <a:spcAft>
                <a:spcPts val="800"/>
              </a:spcAft>
            </a:pPr>
            <a:r>
              <a:rPr lang="fr-FR" sz="2400" b="1" kern="100" dirty="0">
                <a:latin typeface="Calibri" panose="020F0502020204030204" pitchFamily="34" charset="0"/>
                <a:ea typeface="Aptos" panose="020B0004020202020204" pitchFamily="34" charset="0"/>
                <a:cs typeface="Arial" panose="020B0604020202020204" pitchFamily="34" charset="0"/>
              </a:rPr>
              <a:t>R</a:t>
            </a:r>
            <a:r>
              <a:rPr lang="fr-FR" sz="2400" b="1" kern="100" dirty="0">
                <a:effectLst/>
                <a:latin typeface="Calibri" panose="020F0502020204030204" pitchFamily="34" charset="0"/>
                <a:ea typeface="Aptos" panose="020B0004020202020204" pitchFamily="34" charset="0"/>
                <a:cs typeface="Arial" panose="020B0604020202020204" pitchFamily="34" charset="0"/>
              </a:rPr>
              <a:t>ésultat carbone de production </a:t>
            </a:r>
            <a:r>
              <a:rPr lang="fr-FR" sz="2400" kern="100" dirty="0">
                <a:effectLst/>
                <a:latin typeface="Calibri" panose="020F0502020204030204" pitchFamily="34" charset="0"/>
                <a:ea typeface="Aptos" panose="020B0004020202020204" pitchFamily="34" charset="0"/>
                <a:cs typeface="Arial" panose="020B0604020202020204" pitchFamily="34" charset="0"/>
              </a:rPr>
              <a:t>(2/3) </a:t>
            </a:r>
            <a:r>
              <a:rPr lang="fr-FR" sz="2400" b="1" kern="100" dirty="0">
                <a:latin typeface="Calibri" panose="020F0502020204030204" pitchFamily="34" charset="0"/>
                <a:ea typeface="Aptos" panose="020B0004020202020204" pitchFamily="34" charset="0"/>
                <a:cs typeface="Arial" panose="020B0604020202020204" pitchFamily="34" charset="0"/>
              </a:rPr>
              <a:t>C</a:t>
            </a:r>
            <a:r>
              <a:rPr lang="fr-FR" sz="2400" b="1" kern="100" dirty="0">
                <a:effectLst/>
                <a:latin typeface="Calibri" panose="020F0502020204030204" pitchFamily="34" charset="0"/>
                <a:ea typeface="Aptos" panose="020B0004020202020204" pitchFamily="34" charset="0"/>
                <a:cs typeface="Arial" panose="020B0604020202020204" pitchFamily="34" charset="0"/>
              </a:rPr>
              <a:t>orrectif ‘fournisseurs clients’</a:t>
            </a:r>
            <a:endParaRPr lang="fr-FR"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1541D0EB-7EE5-9556-0D60-D641FBC7B2AC}"/>
              </a:ext>
            </a:extLst>
          </p:cNvPr>
          <p:cNvSpPr txBox="1"/>
          <p:nvPr/>
        </p:nvSpPr>
        <p:spPr>
          <a:xfrm>
            <a:off x="4612228" y="5717687"/>
            <a:ext cx="3278333" cy="400110"/>
          </a:xfrm>
          <a:prstGeom prst="rect">
            <a:avLst/>
          </a:prstGeom>
          <a:noFill/>
        </p:spPr>
        <p:txBody>
          <a:bodyPr wrap="none" rtlCol="0">
            <a:spAutoFit/>
          </a:bodyPr>
          <a:lstStyle/>
          <a:p>
            <a:r>
              <a:rPr lang="fr-FR" sz="2000" dirty="0">
                <a:solidFill>
                  <a:srgbClr val="0070C0"/>
                </a:solidFill>
              </a:rPr>
              <a:t>Démonstration de calculateur</a:t>
            </a:r>
          </a:p>
        </p:txBody>
      </p:sp>
    </p:spTree>
    <p:extLst>
      <p:ext uri="{BB962C8B-B14F-4D97-AF65-F5344CB8AC3E}">
        <p14:creationId xmlns:p14="http://schemas.microsoft.com/office/powerpoint/2010/main" val="308868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62C0AC-BFE8-811A-9F79-B898C6B20B2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5471503-D29E-B160-A6C9-28F78FF7C3DF}"/>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B0E330E2-A811-9C4A-8EA4-7AEDCA5A9212}"/>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6867A584-BF0C-3B54-9C7A-43B45E8533A4}"/>
              </a:ext>
            </a:extLst>
          </p:cNvPr>
          <p:cNvSpPr txBox="1"/>
          <p:nvPr/>
        </p:nvSpPr>
        <p:spPr>
          <a:xfrm>
            <a:off x="727036" y="1159543"/>
            <a:ext cx="10745125" cy="4154984"/>
          </a:xfrm>
          <a:prstGeom prst="rect">
            <a:avLst/>
          </a:prstGeom>
          <a:solidFill>
            <a:schemeClr val="bg1"/>
          </a:solidFill>
          <a:ln w="76200">
            <a:noFill/>
          </a:ln>
        </p:spPr>
        <p:txBody>
          <a:bodyPr wrap="square" rtlCol="0">
            <a:spAutoFit/>
          </a:bodyPr>
          <a:lstStyle/>
          <a:p>
            <a:pPr lvl="0" algn="just"/>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Le résultat carbone annuel de production d’un producteur est la contribution de son activité au résultat collectif des producteurs de l’activité : </a:t>
            </a:r>
          </a:p>
          <a:p>
            <a:pPr lvl="0" algn="just"/>
            <a:endParaRPr lang="fr-FR" sz="800" kern="100" dirty="0">
              <a:solidFill>
                <a:prstClr val="black"/>
              </a:solidFill>
              <a:latin typeface="Calibri" panose="020F0502020204030204" pitchFamily="34" charset="0"/>
              <a:ea typeface="Aptos" panose="020B0004020202020204" pitchFamily="34" charset="0"/>
              <a:cs typeface="Arial" panose="020B0604020202020204" pitchFamily="34" charset="0"/>
            </a:endParaRPr>
          </a:p>
          <a:p>
            <a:pPr lvl="0" algn="just"/>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 </a:t>
            </a:r>
            <a:r>
              <a:rPr lang="fr-FR" sz="2000" b="1" kern="100" dirty="0">
                <a:solidFill>
                  <a:prstClr val="black"/>
                </a:solidFill>
                <a:latin typeface="Calibri" panose="020F0502020204030204" pitchFamily="34" charset="0"/>
                <a:ea typeface="Aptos" panose="020B0004020202020204" pitchFamily="34" charset="0"/>
                <a:cs typeface="Arial" panose="020B0604020202020204" pitchFamily="34" charset="0"/>
              </a:rPr>
              <a:t>Résultat carbone direct de production</a:t>
            </a: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 par pilotage de son Facteur d’émission</a:t>
            </a:r>
          </a:p>
          <a:p>
            <a:pPr marL="800100" lvl="1" indent="-342900" algn="just">
              <a:buFont typeface="Wingdings" panose="05000000000000000000" pitchFamily="2" charset="2"/>
              <a:buChar char="ü"/>
            </a:pP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Variation du Facteur d’Emission multipliée par la quantité vendue</a:t>
            </a:r>
          </a:p>
          <a:p>
            <a:pPr marL="800100" lvl="1" indent="-342900" algn="just">
              <a:buFont typeface="Wingdings" panose="05000000000000000000" pitchFamily="2" charset="2"/>
              <a:buChar char="ü"/>
            </a:pP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Corrigée de la variation des Facteurs d’Emission des fournisseurs</a:t>
            </a:r>
          </a:p>
          <a:p>
            <a:pPr lvl="0" algn="just"/>
            <a:r>
              <a:rPr lang="fr-FR" sz="2000" b="1" kern="100" dirty="0">
                <a:solidFill>
                  <a:prstClr val="black"/>
                </a:solidFill>
                <a:latin typeface="Calibri" panose="020F0502020204030204" pitchFamily="34" charset="0"/>
                <a:ea typeface="Aptos" panose="020B0004020202020204" pitchFamily="34" charset="0"/>
                <a:cs typeface="Arial" panose="020B0604020202020204" pitchFamily="34" charset="0"/>
              </a:rPr>
              <a:t>- Résultat carbone indirect de production</a:t>
            </a: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 par pilotage de ses parts de marché</a:t>
            </a:r>
          </a:p>
          <a:p>
            <a:pPr marL="800100" lvl="1" indent="-342900" algn="just">
              <a:buFont typeface="Wingdings" panose="05000000000000000000" pitchFamily="2" charset="2"/>
              <a:buChar char="ü"/>
            </a:pP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La variation de sa part de marché </a:t>
            </a:r>
          </a:p>
          <a:p>
            <a:pPr marL="800100" lvl="1" indent="-342900" algn="just">
              <a:buFont typeface="Wingdings" panose="05000000000000000000" pitchFamily="2" charset="2"/>
              <a:buChar char="ü"/>
            </a:pP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Multipliée par l’écart de son Facteur d’Emission à celui du marché</a:t>
            </a:r>
          </a:p>
          <a:p>
            <a:pPr lvl="0" algn="just"/>
            <a:endParaRPr lang="fr-FR" sz="800" kern="100" dirty="0">
              <a:solidFill>
                <a:prstClr val="black"/>
              </a:solidFill>
              <a:latin typeface="Calibri" panose="020F0502020204030204" pitchFamily="34" charset="0"/>
              <a:ea typeface="Aptos" panose="020B0004020202020204" pitchFamily="34" charset="0"/>
              <a:cs typeface="Arial" panose="020B0604020202020204" pitchFamily="34" charset="0"/>
            </a:endParaRPr>
          </a:p>
          <a:p>
            <a:pPr lvl="1" algn="just"/>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Le résultat carbone indirect du producteur sera ainsi positif a) s’il augmente sa part de marché</a:t>
            </a:r>
          </a:p>
          <a:p>
            <a:pPr lvl="1" algn="just"/>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et si son Facteur d’Emission est inférieur à la moyenne de son marché</a:t>
            </a:r>
          </a:p>
          <a:p>
            <a:pPr lvl="0" algn="just"/>
            <a:endParaRPr lang="fr-FR" sz="800" kern="100" dirty="0">
              <a:solidFill>
                <a:prstClr val="black"/>
              </a:solidFill>
              <a:latin typeface="Calibri" panose="020F0502020204030204" pitchFamily="34" charset="0"/>
              <a:ea typeface="Aptos" panose="020B0004020202020204" pitchFamily="34" charset="0"/>
              <a:cs typeface="Arial" panose="020B0604020202020204" pitchFamily="34" charset="0"/>
            </a:endParaRPr>
          </a:p>
          <a:p>
            <a:pPr lvl="0" algn="just"/>
            <a:r>
              <a:rPr lang="fr-FR" sz="2000" i="1" kern="100" dirty="0">
                <a:solidFill>
                  <a:prstClr val="black"/>
                </a:solidFill>
                <a:latin typeface="Calibri" panose="020F0502020204030204" pitchFamily="34" charset="0"/>
                <a:ea typeface="Aptos" panose="020B0004020202020204" pitchFamily="34" charset="0"/>
                <a:cs typeface="Arial" panose="020B0604020202020204" pitchFamily="34" charset="0"/>
              </a:rPr>
              <a:t>Le résultat carbone indirect n’est pris en compte que pour des producteurs importants et si des données publiques sont disponibles sur l’évolution de la taille du marché et son Facteur d’émission </a:t>
            </a:r>
          </a:p>
        </p:txBody>
      </p:sp>
      <p:sp>
        <p:nvSpPr>
          <p:cNvPr id="5" name="ZoneTexte 4">
            <a:extLst>
              <a:ext uri="{FF2B5EF4-FFF2-40B4-BE49-F238E27FC236}">
                <a16:creationId xmlns:a16="http://schemas.microsoft.com/office/drawing/2014/main" id="{C661E1CC-A2F4-A5B6-9F38-B64D8F75A9F7}"/>
              </a:ext>
            </a:extLst>
          </p:cNvPr>
          <p:cNvSpPr txBox="1"/>
          <p:nvPr/>
        </p:nvSpPr>
        <p:spPr>
          <a:xfrm>
            <a:off x="727036" y="381669"/>
            <a:ext cx="10560724" cy="473078"/>
          </a:xfrm>
          <a:prstGeom prst="rect">
            <a:avLst/>
          </a:prstGeom>
          <a:solidFill>
            <a:schemeClr val="bg1"/>
          </a:solidFill>
          <a:ln w="76200">
            <a:noFill/>
          </a:ln>
        </p:spPr>
        <p:txBody>
          <a:bodyPr wrap="square" rtlCol="0">
            <a:spAutoFit/>
          </a:bodyPr>
          <a:lstStyle/>
          <a:p>
            <a:pPr marR="0" lvl="0" algn="just" defTabSz="914400" rtl="0" eaLnBrk="1" fontAlgn="auto" latinLnBrk="0" hangingPunct="1">
              <a:lnSpc>
                <a:spcPct val="107000"/>
              </a:lnSpc>
              <a:spcBef>
                <a:spcPts val="0"/>
              </a:spcBef>
              <a:spcAft>
                <a:spcPts val="800"/>
              </a:spcAft>
              <a:buClrTx/>
              <a:buSzTx/>
              <a:tabLst/>
              <a:defRPr/>
            </a:pPr>
            <a:r>
              <a:rPr lang="fr-FR" sz="2400" b="1" kern="100" dirty="0">
                <a:solidFill>
                  <a:prstClr val="black"/>
                </a:solidFill>
                <a:latin typeface="Calibri" panose="020F0502020204030204" pitchFamily="34" charset="0"/>
                <a:ea typeface="Aptos" panose="020B0004020202020204" pitchFamily="34" charset="0"/>
                <a:cs typeface="Arial" panose="020B0604020202020204" pitchFamily="34" charset="0"/>
              </a:rPr>
              <a:t>Résultat carbone de production </a:t>
            </a:r>
            <a:r>
              <a:rPr lang="fr-FR" sz="2400" kern="100" dirty="0">
                <a:solidFill>
                  <a:prstClr val="black"/>
                </a:solidFill>
                <a:latin typeface="Calibri" panose="020F0502020204030204" pitchFamily="34" charset="0"/>
                <a:ea typeface="Aptos" panose="020B0004020202020204" pitchFamily="34" charset="0"/>
                <a:cs typeface="Arial" panose="020B0604020202020204" pitchFamily="34" charset="0"/>
              </a:rPr>
              <a:t>(3/3) </a:t>
            </a:r>
            <a:r>
              <a:rPr lang="fr-FR" sz="2400" b="1" kern="100" dirty="0">
                <a:solidFill>
                  <a:prstClr val="black"/>
                </a:solidFill>
                <a:latin typeface="Calibri" panose="020F0502020204030204" pitchFamily="34" charset="0"/>
                <a:ea typeface="Aptos" panose="020B0004020202020204" pitchFamily="34" charset="0"/>
                <a:cs typeface="Arial" panose="020B0604020202020204" pitchFamily="34" charset="0"/>
              </a:rPr>
              <a:t>Correctif ‘compétitivité carbone’</a:t>
            </a:r>
            <a:endParaRPr kumimoji="0" lang="fr-FR"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16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F86B17-6801-495B-4538-2AFE722FE1B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E919D7-AFC8-788C-FFE3-A226E80AEA23}"/>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755DAE5D-3B6A-B9D7-EF67-0EFCBE5785C1}"/>
              </a:ext>
            </a:extLst>
          </p:cNvPr>
          <p:cNvPicPr>
            <a:picLocks noChangeAspect="1"/>
          </p:cNvPicPr>
          <p:nvPr/>
        </p:nvPicPr>
        <p:blipFill>
          <a:blip r:embed="rId3"/>
          <a:stretch>
            <a:fillRect/>
          </a:stretch>
        </p:blipFill>
        <p:spPr>
          <a:xfrm>
            <a:off x="527869" y="5696607"/>
            <a:ext cx="1892276" cy="759727"/>
          </a:xfrm>
          <a:prstGeom prst="rect">
            <a:avLst/>
          </a:prstGeom>
        </p:spPr>
      </p:pic>
      <p:sp>
        <p:nvSpPr>
          <p:cNvPr id="11" name="ZoneTexte 10">
            <a:extLst>
              <a:ext uri="{FF2B5EF4-FFF2-40B4-BE49-F238E27FC236}">
                <a16:creationId xmlns:a16="http://schemas.microsoft.com/office/drawing/2014/main" id="{76C0121D-6D0F-F3FC-62AB-308205D34CB8}"/>
              </a:ext>
            </a:extLst>
          </p:cNvPr>
          <p:cNvSpPr txBox="1"/>
          <p:nvPr/>
        </p:nvSpPr>
        <p:spPr>
          <a:xfrm>
            <a:off x="727036" y="1000318"/>
            <a:ext cx="10645157"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Un taux d’actualisation carbone est associé par chaque financeur au calcul de ses financements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Le gain annuel minimum de carbone (en pourcentage) que doivent rapporter ses financements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Un instrument de pilotage essentiel pour le financeur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Un taux négatif –X% = J’accepte que mes financements fassent reculer la transition ; je plafonne seulement la perte à X% par an</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Un taux nul = Je veux que mes financements récupèrent juste le carbone investi, mais peu importe que ce soit dans un an ou dix ans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Un taux positif +X% = Je veux que mes financements fassent avancer la transition d’au moins X% par 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noProof="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a:solidFill>
                  <a:prstClr val="black"/>
                </a:solidFill>
                <a:latin typeface="Calibri" panose="020F0502020204030204"/>
              </a:rPr>
              <a:t>Le taux d’actualisation est aussi </a:t>
            </a:r>
            <a:r>
              <a:rPr lang="fr-FR" sz="2000" b="1" dirty="0">
                <a:solidFill>
                  <a:prstClr val="black"/>
                </a:solidFill>
                <a:latin typeface="Calibri" panose="020F0502020204030204"/>
              </a:rPr>
              <a:t>u</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n instrument de pilotage collectif de la transition, à vocation universelle. </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La moyenne des taux des investissements d’une période dit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l’ambition de transition collective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la quantité de carbone qui sera retirée de l’atmosphère (puisqu’on connait le contenu carbone des investissements) </a:t>
            </a:r>
            <a:r>
              <a:rPr kumimoji="0" lang="fr-FR" sz="2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fr-FR" sz="2000" b="0" i="0" u="none" strike="noStrike" kern="1200" cap="none" spc="0" normalizeH="0" noProof="0" dirty="0">
                <a:ln>
                  <a:noFill/>
                </a:ln>
                <a:solidFill>
                  <a:srgbClr val="FF0000"/>
                </a:solidFill>
                <a:effectLst/>
                <a:uLnTx/>
                <a:uFillTx/>
                <a:latin typeface="Calibri" panose="020F0502020204030204"/>
                <a:ea typeface="+mn-ea"/>
                <a:cs typeface="+mn-cs"/>
              </a:rPr>
              <a:t>Voir le tuto Economie ou en annexe</a:t>
            </a:r>
            <a:endParaRPr kumimoji="0" lang="fr-FR"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DC7C2E40-412D-6C56-0790-8A6C3E0EE414}"/>
              </a:ext>
            </a:extLst>
          </p:cNvPr>
          <p:cNvSpPr txBox="1"/>
          <p:nvPr/>
        </p:nvSpPr>
        <p:spPr>
          <a:xfrm>
            <a:off x="727036" y="381669"/>
            <a:ext cx="11097102"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Donner au temps sa valeur carbone (taux d’actualisation carbone</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a:t>
            </a:r>
            <a:endPar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2435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1AD62B-F467-B20F-9F56-1B67F748E64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C298C7-92CA-89AB-343D-B09B343E7657}"/>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3D229FCA-F82C-0071-6B51-47A08F123963}"/>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A3F41EFB-2DB8-02BE-96CF-FBA31E749F4C}"/>
              </a:ext>
            </a:extLst>
          </p:cNvPr>
          <p:cNvSpPr txBox="1"/>
          <p:nvPr/>
        </p:nvSpPr>
        <p:spPr>
          <a:xfrm>
            <a:off x="611422" y="782816"/>
            <a:ext cx="8585129"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prstClr val="black"/>
                </a:solidFill>
                <a:latin typeface="Calibri" panose="020F0502020204030204"/>
                <a:ea typeface="Times New Roman" panose="02020603050405020304" pitchFamily="18" charset="0"/>
              </a:rPr>
              <a:t>2</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Mises en œuvre du résultat carbone des financements</a:t>
            </a:r>
          </a:p>
        </p:txBody>
      </p:sp>
    </p:spTree>
    <p:extLst>
      <p:ext uri="{BB962C8B-B14F-4D97-AF65-F5344CB8AC3E}">
        <p14:creationId xmlns:p14="http://schemas.microsoft.com/office/powerpoint/2010/main" val="29462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8C5160-9ED4-33CF-AEBB-E7B1DD0C1D1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E3DA40D-61B7-0E49-C7BF-83A805B0E68A}"/>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A8955F47-E449-32D5-A38C-63A597A86E6D}"/>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E5677D45-AE74-0084-A61B-1A0C71EC5BB6}"/>
              </a:ext>
            </a:extLst>
          </p:cNvPr>
          <p:cNvSpPr txBox="1"/>
          <p:nvPr/>
        </p:nvSpPr>
        <p:spPr>
          <a:xfrm>
            <a:off x="727035" y="1044546"/>
            <a:ext cx="10745125" cy="3477875"/>
          </a:xfrm>
          <a:prstGeom prst="rect">
            <a:avLst/>
          </a:prstGeom>
          <a:solidFill>
            <a:schemeClr val="bg1"/>
          </a:solidFill>
          <a:ln w="76200">
            <a:noFill/>
          </a:ln>
        </p:spPr>
        <p:txBody>
          <a:bodyPr wrap="square" rtlCol="0">
            <a:spAutoFit/>
          </a:bodyPr>
          <a:lstStyle/>
          <a:p>
            <a:pPr lvl="0">
              <a:defRPr/>
            </a:pPr>
            <a:r>
              <a:rPr lang="fr-FR" sz="2000" dirty="0">
                <a:solidFill>
                  <a:prstClr val="black"/>
                </a:solidFill>
                <a:ea typeface="Times New Roman" panose="02020603050405020304" pitchFamily="18" charset="0"/>
                <a:cs typeface="Aptos" panose="020B0004020202020204" pitchFamily="34" charset="0"/>
              </a:rPr>
              <a:t>Avec le résultat carbone annuel de production, le résultat carbone annuel d’une organisation est tiré facilement de son compte carbone financier, transposée de sa comptabilité financière et reposant sur les principes des</a:t>
            </a:r>
            <a:r>
              <a:rPr lang="fr-FR" sz="2000" b="1" dirty="0">
                <a:solidFill>
                  <a:prstClr val="black"/>
                </a:solidFill>
                <a:ea typeface="Times New Roman" panose="02020603050405020304" pitchFamily="18" charset="0"/>
                <a:cs typeface="Aptos" panose="020B0004020202020204" pitchFamily="34" charset="0"/>
              </a:rPr>
              <a:t> </a:t>
            </a:r>
            <a:r>
              <a:rPr lang="fr-FR" sz="2000" dirty="0">
                <a:solidFill>
                  <a:prstClr val="black"/>
                </a:solidFill>
                <a:ea typeface="Times New Roman" panose="02020603050405020304" pitchFamily="18" charset="0"/>
                <a:cs typeface="Aptos" panose="020B0004020202020204" pitchFamily="34" charset="0"/>
              </a:rPr>
              <a:t>Comptabilités carbone cumulatives </a:t>
            </a:r>
          </a:p>
          <a:p>
            <a:pPr lvl="0">
              <a:defRPr/>
            </a:pPr>
            <a:endParaRPr lang="fr-FR" sz="800" dirty="0">
              <a:solidFill>
                <a:prstClr val="black"/>
              </a:solidFill>
              <a:ea typeface="Times New Roman" panose="02020603050405020304" pitchFamily="18" charset="0"/>
              <a:cs typeface="Aptos" panose="020B0004020202020204" pitchFamily="34" charset="0"/>
            </a:endParaRPr>
          </a:p>
          <a:p>
            <a:pPr lvl="0">
              <a:defRPr/>
            </a:pPr>
            <a:endParaRPr lang="fr-FR" sz="800" dirty="0">
              <a:solidFill>
                <a:prstClr val="black"/>
              </a:solidFill>
              <a:ea typeface="Times New Roman" panose="02020603050405020304" pitchFamily="18" charset="0"/>
              <a:cs typeface="Aptos" panose="020B0004020202020204" pitchFamily="34" charset="0"/>
            </a:endParaRPr>
          </a:p>
          <a:p>
            <a:pPr marL="800100" lvl="1" indent="-342900">
              <a:buFont typeface="Wingdings" panose="05000000000000000000" pitchFamily="2" charset="2"/>
              <a:buChar char="ü"/>
              <a:defRPr/>
            </a:pPr>
            <a:r>
              <a:rPr lang="fr-FR" sz="2000" dirty="0">
                <a:solidFill>
                  <a:prstClr val="black"/>
                </a:solidFill>
                <a:ea typeface="Times New Roman" panose="02020603050405020304" pitchFamily="18" charset="0"/>
                <a:cs typeface="Aptos" panose="020B0004020202020204" pitchFamily="34" charset="0"/>
              </a:rPr>
              <a:t>L’organisation y trace le résultat carbone annuel reçu des organisations financées</a:t>
            </a:r>
          </a:p>
          <a:p>
            <a:pPr marL="628650" lvl="1" indent="-171450">
              <a:buFont typeface="Wingdings" panose="05000000000000000000" pitchFamily="2" charset="2"/>
              <a:buChar char="ü"/>
              <a:defRPr/>
            </a:pPr>
            <a:endParaRPr lang="fr-FR" sz="800" dirty="0">
              <a:solidFill>
                <a:prstClr val="black"/>
              </a:solidFill>
              <a:ea typeface="Times New Roman" panose="02020603050405020304" pitchFamily="18" charset="0"/>
              <a:cs typeface="Aptos" panose="020B0004020202020204" pitchFamily="34" charset="0"/>
            </a:endParaRPr>
          </a:p>
          <a:p>
            <a:pPr marL="800100" lvl="1" indent="-342900">
              <a:buFont typeface="Wingdings" panose="05000000000000000000" pitchFamily="2" charset="2"/>
              <a:buChar char="ü"/>
              <a:defRPr/>
            </a:pPr>
            <a:r>
              <a:rPr lang="fr-FR" sz="2000" dirty="0">
                <a:solidFill>
                  <a:prstClr val="black"/>
                </a:solidFill>
                <a:ea typeface="Times New Roman" panose="02020603050405020304" pitchFamily="18" charset="0"/>
                <a:cs typeface="Aptos" panose="020B0004020202020204" pitchFamily="34" charset="0"/>
              </a:rPr>
              <a:t>Elle ajoute son résultat carbone annuel de production</a:t>
            </a:r>
          </a:p>
          <a:p>
            <a:pPr marL="800100" lvl="1" indent="-342900">
              <a:buFont typeface="Wingdings" panose="05000000000000000000" pitchFamily="2" charset="2"/>
              <a:buChar char="ü"/>
              <a:defRPr/>
            </a:pPr>
            <a:endParaRPr lang="fr-FR" sz="800" dirty="0">
              <a:solidFill>
                <a:prstClr val="black"/>
              </a:solidFill>
              <a:ea typeface="Times New Roman" panose="02020603050405020304" pitchFamily="18" charset="0"/>
              <a:cs typeface="Aptos" panose="020B0004020202020204" pitchFamily="34" charset="0"/>
            </a:endParaRPr>
          </a:p>
          <a:p>
            <a:pPr marL="800100" lvl="1" indent="-342900">
              <a:buFont typeface="Wingdings" panose="05000000000000000000" pitchFamily="2" charset="2"/>
              <a:buChar char="ü"/>
              <a:defRPr/>
            </a:pPr>
            <a:r>
              <a:rPr lang="fr-FR" sz="2000" dirty="0">
                <a:solidFill>
                  <a:prstClr val="black"/>
                </a:solidFill>
                <a:ea typeface="Times New Roman" panose="02020603050405020304" pitchFamily="18" charset="0"/>
                <a:cs typeface="Aptos" panose="020B0004020202020204" pitchFamily="34" charset="0"/>
              </a:rPr>
              <a:t>Elle transmet le total à ses propres financeurs, au prorata de leurs financements </a:t>
            </a:r>
          </a:p>
          <a:p>
            <a:pPr lvl="3">
              <a:defRPr/>
            </a:pPr>
            <a:r>
              <a:rPr lang="fr-FR" sz="2000" dirty="0">
                <a:solidFill>
                  <a:prstClr val="black"/>
                </a:solidFill>
                <a:ea typeface="Times New Roman" panose="02020603050405020304" pitchFamily="18" charset="0"/>
                <a:cs typeface="Aptos" panose="020B0004020202020204" pitchFamily="34" charset="0"/>
              </a:rPr>
              <a:t>Ce prorata est plus simple qu’en argent où la ventilation dépend de l’instrument de financement : capital, prêt, don, hybride …</a:t>
            </a:r>
          </a:p>
          <a:p>
            <a:pPr lvl="2">
              <a:defRPr/>
            </a:pPr>
            <a:endParaRPr lang="fr-FR" sz="800" dirty="0">
              <a:solidFill>
                <a:prstClr val="black"/>
              </a:solidFill>
              <a:ea typeface="Times New Roman" panose="02020603050405020304" pitchFamily="18" charset="0"/>
              <a:cs typeface="Aptos" panose="020B0004020202020204" pitchFamily="34" charset="0"/>
            </a:endParaRPr>
          </a:p>
          <a:p>
            <a:pPr marL="800100" lvl="1" indent="-342900">
              <a:buFont typeface="Wingdings" panose="05000000000000000000" pitchFamily="2" charset="2"/>
              <a:buChar char="ü"/>
              <a:defRPr/>
            </a:pPr>
            <a:r>
              <a:rPr lang="fr-FR" sz="2000" dirty="0">
                <a:solidFill>
                  <a:prstClr val="black"/>
                </a:solidFill>
                <a:ea typeface="Times New Roman" panose="02020603050405020304" pitchFamily="18" charset="0"/>
                <a:cs typeface="Aptos" panose="020B0004020202020204" pitchFamily="34" charset="0"/>
              </a:rPr>
              <a:t>Ses financeurs font de même … jusqu’à l’investisseur final.</a:t>
            </a:r>
          </a:p>
        </p:txBody>
      </p:sp>
      <p:sp>
        <p:nvSpPr>
          <p:cNvPr id="5" name="ZoneTexte 4">
            <a:extLst>
              <a:ext uri="{FF2B5EF4-FFF2-40B4-BE49-F238E27FC236}">
                <a16:creationId xmlns:a16="http://schemas.microsoft.com/office/drawing/2014/main" id="{AE633A2A-C64A-13DD-CE63-864FE5BFCD11}"/>
              </a:ext>
            </a:extLst>
          </p:cNvPr>
          <p:cNvSpPr txBox="1"/>
          <p:nvPr/>
        </p:nvSpPr>
        <p:spPr>
          <a:xfrm>
            <a:off x="727036" y="381669"/>
            <a:ext cx="10745124"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b="1" dirty="0">
                <a:solidFill>
                  <a:prstClr val="black"/>
                </a:solidFill>
                <a:latin typeface="Calibri" panose="020F0502020204030204"/>
                <a:ea typeface="Times New Roman" panose="02020603050405020304" pitchFamily="18" charset="0"/>
                <a:cs typeface="Aptos" panose="020B0004020202020204" pitchFamily="34" charset="0"/>
              </a:rPr>
              <a:t>Financement d’une organisation, son R</a:t>
            </a:r>
            <a:r>
              <a:rPr kumimoji="0" lang="fr-FR" sz="2400" b="1"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ésultat</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carbone annuel </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constaté</a:t>
            </a:r>
            <a:endPar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
        <p:nvSpPr>
          <p:cNvPr id="6" name="ZoneTexte 5">
            <a:extLst>
              <a:ext uri="{FF2B5EF4-FFF2-40B4-BE49-F238E27FC236}">
                <a16:creationId xmlns:a16="http://schemas.microsoft.com/office/drawing/2014/main" id="{CED79514-1ADE-0130-4F8C-085DCB82D6FF}"/>
              </a:ext>
            </a:extLst>
          </p:cNvPr>
          <p:cNvSpPr txBox="1"/>
          <p:nvPr/>
        </p:nvSpPr>
        <p:spPr>
          <a:xfrm>
            <a:off x="4337908" y="5006487"/>
            <a:ext cx="3278333" cy="400110"/>
          </a:xfrm>
          <a:prstGeom prst="rect">
            <a:avLst/>
          </a:prstGeom>
          <a:noFill/>
        </p:spPr>
        <p:txBody>
          <a:bodyPr wrap="none" rtlCol="0">
            <a:spAutoFit/>
          </a:bodyPr>
          <a:lstStyle/>
          <a:p>
            <a:r>
              <a:rPr lang="fr-FR" sz="2000" dirty="0">
                <a:solidFill>
                  <a:srgbClr val="0070C0"/>
                </a:solidFill>
              </a:rPr>
              <a:t>Démonstration de calculateur</a:t>
            </a:r>
          </a:p>
        </p:txBody>
      </p:sp>
    </p:spTree>
    <p:extLst>
      <p:ext uri="{BB962C8B-B14F-4D97-AF65-F5344CB8AC3E}">
        <p14:creationId xmlns:p14="http://schemas.microsoft.com/office/powerpoint/2010/main" val="38751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A7CC0B-408D-C98A-8B96-F51C8A1FF19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7E2B5D2-30FB-20C9-D38C-3759454A0E95}"/>
              </a:ext>
            </a:extLst>
          </p:cNvPr>
          <p:cNvSpPr txBox="1"/>
          <p:nvPr/>
        </p:nvSpPr>
        <p:spPr>
          <a:xfrm>
            <a:off x="728555" y="915480"/>
            <a:ext cx="10875685" cy="4102662"/>
          </a:xfrm>
          <a:prstGeom prst="rect">
            <a:avLst/>
          </a:prstGeom>
          <a:solidFill>
            <a:schemeClr val="bg1"/>
          </a:solidFill>
          <a:ln w="76200">
            <a:noFill/>
          </a:ln>
        </p:spPr>
        <p:txBody>
          <a:bodyPr wrap="square" rtlCol="0">
            <a:spAutoFit/>
          </a:bodyPr>
          <a:lstStyle/>
          <a:p>
            <a:pPr algn="just">
              <a:lnSpc>
                <a:spcPct val="107000"/>
              </a:lnSpc>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Les outils du calcul économique et financier peuvent être facilement transposés à la mesure de la valeur carbone</a:t>
            </a:r>
            <a:endParaRPr lang="fr-FR" kern="100" dirty="0">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 On part du plan d’affaire du projet de production </a:t>
            </a:r>
          </a:p>
          <a:p>
            <a:pPr algn="just">
              <a:lnSpc>
                <a:spcPct val="107000"/>
              </a:lnSpc>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 On applique le même calculateur traducteur que pour le compte carbone produit (Voir tuto Produit) mais en projetant pour les achats leur facteur d’émission à l’identique (</a:t>
            </a:r>
            <a:r>
              <a:rPr lang="fr-FR" sz="2000" kern="100" dirty="0" err="1">
                <a:latin typeface="Calibri" panose="020F0502020204030204" pitchFamily="34" charset="0"/>
                <a:ea typeface="Aptos" panose="020B0004020202020204" pitchFamily="34" charset="0"/>
                <a:cs typeface="Arial" panose="020B0604020202020204" pitchFamily="34" charset="0"/>
              </a:rPr>
              <a:t>cf</a:t>
            </a:r>
            <a:r>
              <a:rPr lang="fr-FR" sz="2000" kern="100" dirty="0">
                <a:latin typeface="Calibri" panose="020F0502020204030204" pitchFamily="34" charset="0"/>
                <a:ea typeface="Aptos" panose="020B0004020202020204" pitchFamily="34" charset="0"/>
                <a:cs typeface="Arial" panose="020B0604020202020204" pitchFamily="34" charset="0"/>
              </a:rPr>
              <a:t> 2.5)</a:t>
            </a:r>
          </a:p>
          <a:p>
            <a:pPr algn="just">
              <a:lnSpc>
                <a:spcPct val="107000"/>
              </a:lnSpc>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 On applique le taux d’actualisation carbone retenu </a:t>
            </a:r>
          </a:p>
          <a:p>
            <a:pPr algn="just">
              <a:lnSpc>
                <a:spcPct val="107000"/>
              </a:lnSpc>
              <a:spcAft>
                <a:spcPts val="800"/>
              </a:spcAft>
              <a:buNone/>
            </a:pPr>
            <a:r>
              <a:rPr lang="fr-FR" sz="2000" kern="100" dirty="0">
                <a:latin typeface="Calibri" panose="020F0502020204030204" pitchFamily="34" charset="0"/>
                <a:ea typeface="Aptos" panose="020B0004020202020204" pitchFamily="34" charset="0"/>
                <a:cs typeface="Arial" panose="020B0604020202020204" pitchFamily="34" charset="0"/>
              </a:rPr>
              <a:t>- On obtient la valeur du projet</a:t>
            </a:r>
          </a:p>
          <a:p>
            <a:pPr marL="800100" lvl="1" indent="-342900" algn="just">
              <a:lnSpc>
                <a:spcPct val="107000"/>
              </a:lnSpc>
              <a:spcAft>
                <a:spcPts val="800"/>
              </a:spcAft>
              <a:buFont typeface="Wingdings" panose="05000000000000000000" pitchFamily="2" charset="2"/>
              <a:buChar char="ü"/>
            </a:pPr>
            <a:r>
              <a:rPr lang="fr-FR" sz="2000" kern="100" dirty="0">
                <a:latin typeface="Calibri" panose="020F0502020204030204" pitchFamily="34" charset="0"/>
                <a:ea typeface="Aptos" panose="020B0004020202020204" pitchFamily="34" charset="0"/>
                <a:cs typeface="Arial" panose="020B0604020202020204" pitchFamily="34" charset="0"/>
              </a:rPr>
              <a:t>Pour un projet important et si des données publiques de marché son disponibles, on intègre le résultat carbone indirect (= l’impact de la variation des parts de marché, </a:t>
            </a:r>
            <a:r>
              <a:rPr lang="fr-FR" sz="2000" kern="100" dirty="0" err="1">
                <a:latin typeface="Calibri" panose="020F0502020204030204" pitchFamily="34" charset="0"/>
                <a:ea typeface="Aptos" panose="020B0004020202020204" pitchFamily="34" charset="0"/>
                <a:cs typeface="Arial" panose="020B0604020202020204" pitchFamily="34" charset="0"/>
              </a:rPr>
              <a:t>cf</a:t>
            </a:r>
            <a:r>
              <a:rPr lang="fr-FR" sz="2000" kern="100" dirty="0">
                <a:latin typeface="Calibri" panose="020F0502020204030204" pitchFamily="34" charset="0"/>
                <a:ea typeface="Aptos" panose="020B0004020202020204" pitchFamily="34" charset="0"/>
                <a:cs typeface="Arial" panose="020B0604020202020204" pitchFamily="34" charset="0"/>
              </a:rPr>
              <a:t> 2.5)</a:t>
            </a:r>
            <a:endParaRPr lang="fr-FR" sz="2000" dirty="0">
              <a:solidFill>
                <a:srgbClr val="0070C0"/>
              </a:solidFill>
              <a:ea typeface="Times New Roman" panose="02020603050405020304" pitchFamily="18" charset="0"/>
              <a:cs typeface="Aptos" panose="020B0004020202020204" pitchFamily="34" charset="0"/>
            </a:endParaRPr>
          </a:p>
          <a:p>
            <a:pPr algn="ctr"/>
            <a:endParaRPr lang="fr-FR" sz="800" dirty="0">
              <a:solidFill>
                <a:srgbClr val="0070C0"/>
              </a:solidFill>
              <a:ea typeface="Times New Roman" panose="02020603050405020304" pitchFamily="18" charset="0"/>
              <a:cs typeface="Aptos" panose="020B0004020202020204" pitchFamily="34" charset="0"/>
            </a:endParaRPr>
          </a:p>
          <a:p>
            <a:pPr algn="ctr"/>
            <a:r>
              <a:rPr lang="fr-FR" sz="2000" dirty="0">
                <a:solidFill>
                  <a:srgbClr val="0070C0"/>
                </a:solidFill>
                <a:ea typeface="Times New Roman" panose="02020603050405020304" pitchFamily="18" charset="0"/>
                <a:cs typeface="Aptos" panose="020B0004020202020204" pitchFamily="34" charset="0"/>
              </a:rPr>
              <a:t>Démonstration du calculateur ‘plan d’affaires’</a:t>
            </a:r>
            <a:endParaRPr lang="fr-FR" sz="2000" kern="100" dirty="0">
              <a:latin typeface="Aptos" panose="020B0004020202020204" pitchFamily="34" charset="0"/>
              <a:ea typeface="Aptos" panose="020B00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72E07F13-EA5C-D496-A280-B01798D4D00D}"/>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5853AE66-99EA-49E2-5D38-D17E80D4122B}"/>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5E3FE3EA-6030-9D3C-AD86-17C6941E1305}"/>
              </a:ext>
            </a:extLst>
          </p:cNvPr>
          <p:cNvSpPr txBox="1"/>
          <p:nvPr/>
        </p:nvSpPr>
        <p:spPr>
          <a:xfrm>
            <a:off x="727036" y="381669"/>
            <a:ext cx="11097102"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b="1" dirty="0">
                <a:solidFill>
                  <a:prstClr val="black"/>
                </a:solidFill>
                <a:latin typeface="Calibri" panose="020F0502020204030204"/>
                <a:ea typeface="Times New Roman" panose="02020603050405020304" pitchFamily="18" charset="0"/>
                <a:cs typeface="Aptos" panose="020B0004020202020204" pitchFamily="34" charset="0"/>
              </a:rPr>
              <a:t>Résultats projetés d’un projet de production et sa Valeur carbone actuelle</a:t>
            </a:r>
            <a:endPar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84813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B52DA2-0517-150C-E65F-01E43A12F59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62D577E-FE97-BEEC-0275-CF2BE02A3377}"/>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F3301416-3178-215C-B61D-105019FAECFD}"/>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C13CF073-41AE-1475-CE41-12BA0E4B3868}"/>
              </a:ext>
            </a:extLst>
          </p:cNvPr>
          <p:cNvSpPr txBox="1"/>
          <p:nvPr/>
        </p:nvSpPr>
        <p:spPr>
          <a:xfrm>
            <a:off x="727036" y="1192478"/>
            <a:ext cx="10844855" cy="3662541"/>
          </a:xfrm>
          <a:prstGeom prst="rect">
            <a:avLst/>
          </a:prstGeom>
          <a:solidFill>
            <a:schemeClr val="bg1"/>
          </a:solidFill>
          <a:ln w="76200">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Un groupe détient un parc immobilier et pilote le plan de rénovation de ce parc</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Il a fixé le montant du plan en argent et e</a:t>
            </a:r>
            <a:r>
              <a:rPr kumimoji="0" lang="fr-FR" sz="20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lle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veut créer la valeur carbone maximale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Un calcul simple lui permet d’associer à chaque projet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 contenu carbone des travaux (en année 1)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 contenu carbone des économies d’énergie les années suivantes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Avec un taux d’actualisation carbone, il obtient avec ses outils financiers habituels un classement des projets sur leur valeur carbone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Il en tire la réponse à son problème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70C0"/>
                </a:solidFill>
                <a:effectLst/>
                <a:uLnTx/>
                <a:uFillTx/>
                <a:latin typeface="Calibri" panose="020F0502020204030204"/>
                <a:ea typeface="Times New Roman" panose="02020603050405020304" pitchFamily="18" charset="0"/>
                <a:cs typeface="Aptos" panose="020B0004020202020204" pitchFamily="34" charset="0"/>
              </a:rPr>
              <a:t>Un</a:t>
            </a:r>
            <a:r>
              <a:rPr kumimoji="0" lang="fr-FR" sz="2000" b="0" i="0" u="none" strike="noStrike" kern="1200" cap="none" spc="0" normalizeH="0" noProof="0" dirty="0">
                <a:ln>
                  <a:noFill/>
                </a:ln>
                <a:solidFill>
                  <a:srgbClr val="0070C0"/>
                </a:solidFill>
                <a:effectLst/>
                <a:uLnTx/>
                <a:uFillTx/>
                <a:latin typeface="Calibri" panose="020F0502020204030204"/>
                <a:ea typeface="Times New Roman" panose="02020603050405020304" pitchFamily="18" charset="0"/>
                <a:cs typeface="Aptos" panose="020B0004020202020204" pitchFamily="34" charset="0"/>
              </a:rPr>
              <a:t> </a:t>
            </a:r>
            <a:r>
              <a:rPr kumimoji="0" lang="fr-FR" sz="2000" b="0" i="0" u="none" strike="noStrike" kern="1200" cap="none" spc="0" normalizeH="0" baseline="0" noProof="0" dirty="0">
                <a:ln>
                  <a:noFill/>
                </a:ln>
                <a:solidFill>
                  <a:srgbClr val="0070C0"/>
                </a:solidFill>
                <a:effectLst/>
                <a:uLnTx/>
                <a:uFillTx/>
                <a:latin typeface="Calibri" panose="020F0502020204030204"/>
                <a:ea typeface="Times New Roman" panose="02020603050405020304" pitchFamily="18" charset="0"/>
                <a:cs typeface="Aptos" panose="020B0004020202020204" pitchFamily="34" charset="0"/>
              </a:rPr>
              <a:t>cas d’application </a:t>
            </a:r>
          </a:p>
        </p:txBody>
      </p:sp>
      <p:sp>
        <p:nvSpPr>
          <p:cNvPr id="5" name="ZoneTexte 4">
            <a:extLst>
              <a:ext uri="{FF2B5EF4-FFF2-40B4-BE49-F238E27FC236}">
                <a16:creationId xmlns:a16="http://schemas.microsoft.com/office/drawing/2014/main" id="{28CA8EDB-7C32-62AD-D5C2-5C06C70DDC11}"/>
              </a:ext>
            </a:extLst>
          </p:cNvPr>
          <p:cNvSpPr txBox="1"/>
          <p:nvPr/>
        </p:nvSpPr>
        <p:spPr>
          <a:xfrm>
            <a:off x="727036" y="381669"/>
            <a:ext cx="10737928"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Classement des projets à financer sur leur Valeur </a:t>
            </a:r>
            <a:r>
              <a:rPr kumimoji="0" lang="fr-FR" sz="24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actuelle carbone</a:t>
            </a:r>
            <a:endPar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7103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47BEA-93C3-5C47-E85E-B628416D705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4A22B6E-CA22-7A45-82A3-8D0546FCFA7A}"/>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4CDDF52C-AFC3-4F45-5A7F-2843E0FB336B}"/>
              </a:ext>
            </a:extLst>
          </p:cNvPr>
          <p:cNvSpPr txBox="1"/>
          <p:nvPr/>
        </p:nvSpPr>
        <p:spPr>
          <a:xfrm>
            <a:off x="727036" y="1062455"/>
            <a:ext cx="10897406"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prstClr val="black"/>
                </a:solidFill>
                <a:latin typeface="Calibri" panose="020F0502020204030204"/>
              </a:rPr>
              <a:t>On peut classer les investissements sur leur valeur argent ET sur leur valeur carbone. Il reste à arbitrer entre valeur argent et carbone</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identifier sur chaque investissement le gain ou la perte, en argent pour l’investisseur, en carbone pour l’humanité.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Il faut au-delà construire des compromis équitables en cas de conflit d’intérêt investisseur / humanité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Il y aura consensus en (1) pour ne pas investir et en (2) pour investir, avec un investissement optimisé par la concurrence carbone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Mais impossible d’assurer une rentabilité carbone moyenne sans innovations et règles financières : instruments financiers combinant (2), (3) et (4), surveillance prudentielle des financements dangereux (3), bonus-malus en argent entre investissements (3) et (4) …</a:t>
            </a: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316812B8-25A7-B564-6903-7B3DE1CEF496}"/>
              </a:ext>
            </a:extLst>
          </p:cNvPr>
          <p:cNvPicPr>
            <a:picLocks noChangeAspect="1"/>
          </p:cNvPicPr>
          <p:nvPr/>
        </p:nvPicPr>
        <p:blipFill>
          <a:blip r:embed="rId3"/>
          <a:stretch>
            <a:fillRect/>
          </a:stretch>
        </p:blipFill>
        <p:spPr>
          <a:xfrm>
            <a:off x="506849" y="5696607"/>
            <a:ext cx="1892276" cy="759727"/>
          </a:xfrm>
          <a:prstGeom prst="rect">
            <a:avLst/>
          </a:prstGeom>
        </p:spPr>
      </p:pic>
      <p:sp>
        <p:nvSpPr>
          <p:cNvPr id="5" name="ZoneTexte 4">
            <a:extLst>
              <a:ext uri="{FF2B5EF4-FFF2-40B4-BE49-F238E27FC236}">
                <a16:creationId xmlns:a16="http://schemas.microsoft.com/office/drawing/2014/main" id="{7156EB35-6AE1-ACAC-5CBB-EAD8C23988DA}"/>
              </a:ext>
            </a:extLst>
          </p:cNvPr>
          <p:cNvSpPr txBox="1"/>
          <p:nvPr/>
        </p:nvSpPr>
        <p:spPr>
          <a:xfrm>
            <a:off x="727036" y="381669"/>
            <a:ext cx="10855364"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Classement des projets</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 de financement</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au 1">
            <a:extLst>
              <a:ext uri="{FF2B5EF4-FFF2-40B4-BE49-F238E27FC236}">
                <a16:creationId xmlns:a16="http://schemas.microsoft.com/office/drawing/2014/main" id="{BDBB229C-A81F-149B-A22A-597D8840C215}"/>
              </a:ext>
            </a:extLst>
          </p:cNvPr>
          <p:cNvGraphicFramePr>
            <a:graphicFrameLocks noGrp="1"/>
          </p:cNvGraphicFramePr>
          <p:nvPr>
            <p:extLst>
              <p:ext uri="{D42A27DB-BD31-4B8C-83A1-F6EECF244321}">
                <p14:modId xmlns:p14="http://schemas.microsoft.com/office/powerpoint/2010/main" val="653480966"/>
              </p:ext>
            </p:extLst>
          </p:nvPr>
        </p:nvGraphicFramePr>
        <p:xfrm>
          <a:off x="1019503" y="2590342"/>
          <a:ext cx="9879721" cy="1234440"/>
        </p:xfrm>
        <a:graphic>
          <a:graphicData uri="http://schemas.openxmlformats.org/drawingml/2006/table">
            <a:tbl>
              <a:tblPr firstRow="1" bandRow="1">
                <a:tableStyleId>{5C22544A-7EE6-4342-B048-85BDC9FD1C3A}</a:tableStyleId>
              </a:tblPr>
              <a:tblGrid>
                <a:gridCol w="3530553">
                  <a:extLst>
                    <a:ext uri="{9D8B030D-6E8A-4147-A177-3AD203B41FA5}">
                      <a16:colId xmlns:a16="http://schemas.microsoft.com/office/drawing/2014/main" val="2757977217"/>
                    </a:ext>
                  </a:extLst>
                </a:gridCol>
                <a:gridCol w="3178547">
                  <a:extLst>
                    <a:ext uri="{9D8B030D-6E8A-4147-A177-3AD203B41FA5}">
                      <a16:colId xmlns:a16="http://schemas.microsoft.com/office/drawing/2014/main" val="2891048725"/>
                    </a:ext>
                  </a:extLst>
                </a:gridCol>
                <a:gridCol w="3170621">
                  <a:extLst>
                    <a:ext uri="{9D8B030D-6E8A-4147-A177-3AD203B41FA5}">
                      <a16:colId xmlns:a16="http://schemas.microsoft.com/office/drawing/2014/main" val="1824899764"/>
                    </a:ext>
                  </a:extLst>
                </a:gridCol>
              </a:tblGrid>
              <a:tr h="370840">
                <a:tc>
                  <a:txBody>
                    <a:bodyPr/>
                    <a:lstStyle/>
                    <a:p>
                      <a:pPr algn="ctr"/>
                      <a:r>
                        <a:rPr lang="fr-FR" sz="2100" dirty="0">
                          <a:solidFill>
                            <a:schemeClr val="tx1"/>
                          </a:solidFill>
                        </a:rPr>
                        <a:t>Résultat Carbone / Argent</a:t>
                      </a:r>
                    </a:p>
                  </a:txBody>
                  <a:tcPr>
                    <a:solidFill>
                      <a:schemeClr val="bg1"/>
                    </a:solidFill>
                  </a:tcPr>
                </a:tc>
                <a:tc>
                  <a:txBody>
                    <a:bodyPr/>
                    <a:lstStyle/>
                    <a:p>
                      <a:pPr algn="ctr"/>
                      <a:r>
                        <a:rPr lang="fr-FR" sz="2100" dirty="0">
                          <a:solidFill>
                            <a:schemeClr val="tx1"/>
                          </a:solidFill>
                        </a:rPr>
                        <a:t>PERTE pour l’investisseur</a:t>
                      </a:r>
                    </a:p>
                  </a:txBody>
                  <a:tcPr>
                    <a:solidFill>
                      <a:schemeClr val="bg2"/>
                    </a:solidFill>
                  </a:tcPr>
                </a:tc>
                <a:tc>
                  <a:txBody>
                    <a:bodyPr/>
                    <a:lstStyle/>
                    <a:p>
                      <a:pPr algn="ctr"/>
                      <a:r>
                        <a:rPr lang="fr-FR" sz="2100" dirty="0">
                          <a:solidFill>
                            <a:schemeClr val="tx1"/>
                          </a:solidFill>
                        </a:rPr>
                        <a:t>GAIN pour l’investisseur</a:t>
                      </a:r>
                    </a:p>
                  </a:txBody>
                  <a:tcPr>
                    <a:solidFill>
                      <a:schemeClr val="bg2"/>
                    </a:solidFill>
                  </a:tcPr>
                </a:tc>
                <a:extLst>
                  <a:ext uri="{0D108BD9-81ED-4DB2-BD59-A6C34878D82A}">
                    <a16:rowId xmlns:a16="http://schemas.microsoft.com/office/drawing/2014/main" val="3128338978"/>
                  </a:ext>
                </a:extLst>
              </a:tr>
              <a:tr h="370840">
                <a:tc>
                  <a:txBody>
                    <a:bodyPr/>
                    <a:lstStyle/>
                    <a:p>
                      <a:pPr algn="ctr"/>
                      <a:r>
                        <a:rPr lang="fr-FR" sz="2100" b="1" dirty="0"/>
                        <a:t>PERTE pour l’humanité</a:t>
                      </a:r>
                    </a:p>
                  </a:txBody>
                  <a:tcPr>
                    <a:solidFill>
                      <a:schemeClr val="bg2"/>
                    </a:solidFill>
                  </a:tcPr>
                </a:tc>
                <a:tc>
                  <a:txBody>
                    <a:bodyPr/>
                    <a:lstStyle/>
                    <a:p>
                      <a:pPr algn="ctr"/>
                      <a:r>
                        <a:rPr lang="fr-FR" sz="2100" b="0" dirty="0"/>
                        <a:t>1</a:t>
                      </a:r>
                    </a:p>
                  </a:txBody>
                  <a:tcPr>
                    <a:solidFill>
                      <a:schemeClr val="bg1"/>
                    </a:solidFill>
                  </a:tcPr>
                </a:tc>
                <a:tc>
                  <a:txBody>
                    <a:bodyPr/>
                    <a:lstStyle/>
                    <a:p>
                      <a:pPr algn="ctr"/>
                      <a:r>
                        <a:rPr lang="fr-FR" sz="2100" b="1" dirty="0"/>
                        <a:t>3</a:t>
                      </a:r>
                    </a:p>
                  </a:txBody>
                  <a:tcPr>
                    <a:solidFill>
                      <a:schemeClr val="bg1"/>
                    </a:solidFill>
                  </a:tcPr>
                </a:tc>
                <a:extLst>
                  <a:ext uri="{0D108BD9-81ED-4DB2-BD59-A6C34878D82A}">
                    <a16:rowId xmlns:a16="http://schemas.microsoft.com/office/drawing/2014/main" val="1461357845"/>
                  </a:ext>
                </a:extLst>
              </a:tr>
              <a:tr h="370840">
                <a:tc>
                  <a:txBody>
                    <a:bodyPr/>
                    <a:lstStyle/>
                    <a:p>
                      <a:pPr algn="ctr"/>
                      <a:r>
                        <a:rPr lang="fr-FR" sz="2100" b="1" dirty="0"/>
                        <a:t>GAIN pour l’humanité</a:t>
                      </a:r>
                    </a:p>
                  </a:txBody>
                  <a:tcPr>
                    <a:solidFill>
                      <a:schemeClr val="bg2"/>
                    </a:solidFill>
                  </a:tcPr>
                </a:tc>
                <a:tc>
                  <a:txBody>
                    <a:bodyPr/>
                    <a:lstStyle/>
                    <a:p>
                      <a:pPr algn="ctr"/>
                      <a:r>
                        <a:rPr lang="fr-FR" sz="2100" b="1" dirty="0"/>
                        <a:t>4</a:t>
                      </a:r>
                    </a:p>
                  </a:txBody>
                  <a:tcPr>
                    <a:solidFill>
                      <a:schemeClr val="bg1"/>
                    </a:solidFill>
                  </a:tcPr>
                </a:tc>
                <a:tc>
                  <a:txBody>
                    <a:bodyPr/>
                    <a:lstStyle/>
                    <a:p>
                      <a:pPr algn="ctr"/>
                      <a:r>
                        <a:rPr lang="fr-FR" sz="2100" b="0" dirty="0"/>
                        <a:t>2</a:t>
                      </a:r>
                    </a:p>
                  </a:txBody>
                  <a:tcPr>
                    <a:solidFill>
                      <a:schemeClr val="bg1"/>
                    </a:solidFill>
                  </a:tcPr>
                </a:tc>
                <a:extLst>
                  <a:ext uri="{0D108BD9-81ED-4DB2-BD59-A6C34878D82A}">
                    <a16:rowId xmlns:a16="http://schemas.microsoft.com/office/drawing/2014/main" val="1773092003"/>
                  </a:ext>
                </a:extLst>
              </a:tr>
            </a:tbl>
          </a:graphicData>
        </a:graphic>
      </p:graphicFrame>
    </p:spTree>
    <p:extLst>
      <p:ext uri="{BB962C8B-B14F-4D97-AF65-F5344CB8AC3E}">
        <p14:creationId xmlns:p14="http://schemas.microsoft.com/office/powerpoint/2010/main" val="14324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F5DBE4-325B-7079-EC79-17D09C6A6F4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1BFB08-D30D-A1F2-313E-36C4E742B372}"/>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262EC2B-0EC6-FAB6-5A05-1B6ABCBEAA94}"/>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840F7D64-DD6A-8D24-00BE-5DDD743D9729}"/>
              </a:ext>
            </a:extLst>
          </p:cNvPr>
          <p:cNvSpPr txBox="1"/>
          <p:nvPr/>
        </p:nvSpPr>
        <p:spPr>
          <a:xfrm>
            <a:off x="727036" y="967353"/>
            <a:ext cx="10875685" cy="4605235"/>
          </a:xfrm>
          <a:prstGeom prst="rect">
            <a:avLst/>
          </a:prstGeom>
          <a:solidFill>
            <a:schemeClr val="bg1"/>
          </a:solidFill>
          <a:ln w="76200">
            <a:noFill/>
          </a:ln>
        </p:spPr>
        <p:txBody>
          <a:bodyPr wrap="square" rtlCol="0">
            <a:spAutoFit/>
          </a:bodyPr>
          <a:lstStyle/>
          <a:p>
            <a:pPr marR="0" lvl="0" algn="just" defTabSz="914400" rtl="0" eaLnBrk="1" fontAlgn="auto" latinLnBrk="0" hangingPunct="1">
              <a:lnSpc>
                <a:spcPct val="107000"/>
              </a:lnSpc>
              <a:spcBef>
                <a:spcPts val="0"/>
              </a:spcBef>
              <a:spcAft>
                <a:spcPts val="800"/>
              </a:spcAft>
              <a:buClrTx/>
              <a:buSzTx/>
              <a:tabLst/>
              <a:defRPr/>
            </a:pPr>
            <a:r>
              <a:rPr kumimoji="0" lang="fr-FR" sz="2000" b="1"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Valeur carbone d’une organisation</a:t>
            </a:r>
            <a:endParaRPr kumimoji="0" lang="fr-F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L’organisation optimise  le couple Valeur</a:t>
            </a:r>
            <a:r>
              <a:rPr kumimoji="0" lang="fr-FR" sz="2000" b="0" i="0" u="none" strike="noStrike" kern="100" cap="none" spc="0" normalizeH="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 </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argent/Valeur carbone</a:t>
            </a:r>
            <a:r>
              <a:rPr kumimoji="0" lang="fr-F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qu’elle présente à ses financiers </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en optimisant ceux de ses financements</a:t>
            </a:r>
            <a:r>
              <a:rPr kumimoji="0" lang="fr-FR" sz="2000" b="0" i="0" u="none" strike="noStrike" kern="100" cap="none" spc="0" normalizeH="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 </a:t>
            </a: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projets propres de production et financements accordés)</a:t>
            </a:r>
            <a:endPar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Elle améliore</a:t>
            </a:r>
            <a:r>
              <a:rPr kumimoji="0" lang="fr-FR" sz="2000" b="0" i="0" u="none" strike="noStrike" kern="100" cap="none" spc="0" normalizeH="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 ainsi</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 la quantité et/ou le coût en argent des financements qu’elle sollicite</a:t>
            </a:r>
          </a:p>
          <a:p>
            <a:pPr marL="0" marR="0" lvl="0" indent="0" algn="just" defTabSz="914400" rtl="0" eaLnBrk="1" fontAlgn="auto" latinLnBrk="0" hangingPunct="1">
              <a:lnSpc>
                <a:spcPct val="107000"/>
              </a:lnSpc>
              <a:spcBef>
                <a:spcPts val="0"/>
              </a:spcBef>
              <a:buClrTx/>
              <a:buSzTx/>
              <a:buFontTx/>
              <a:buNone/>
              <a:tabLst/>
              <a:defRPr/>
            </a:pPr>
            <a:endParaRPr kumimoji="0" lang="fr-F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R="0" lvl="0" algn="just" defTabSz="914400" rtl="0" eaLnBrk="1" fontAlgn="auto" latinLnBrk="0" hangingPunct="1">
              <a:lnSpc>
                <a:spcPct val="107000"/>
              </a:lnSpc>
              <a:spcBef>
                <a:spcPts val="0"/>
              </a:spcBef>
              <a:spcAft>
                <a:spcPts val="800"/>
              </a:spcAft>
              <a:buClrTx/>
              <a:buSzTx/>
              <a:tabLst/>
              <a:defRPr/>
            </a:pPr>
            <a:r>
              <a:rPr kumimoji="0" lang="fr-FR" sz="2000" b="1"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Valeur carbone d’un produit financier</a:t>
            </a:r>
            <a:endParaRPr kumimoji="0" lang="fr-F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Les outils de calcul financier s’appliquent </a:t>
            </a:r>
          </a:p>
          <a:p>
            <a:pPr lvl="0" algn="just">
              <a:lnSpc>
                <a:spcPct val="107000"/>
              </a:lnSpc>
              <a:spcAft>
                <a:spcPts val="800"/>
              </a:spcAft>
              <a:defRPr/>
            </a:pP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Un</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 analyste peut reconstituer ou valider les </a:t>
            </a: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projection</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s des résultats </a:t>
            </a: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argent et carbone </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des organisations financées et donc leurs valeurs argent et carbone des</a:t>
            </a:r>
            <a:r>
              <a:rPr kumimoji="0" lang="fr-FR" sz="2000" b="0" i="0" u="none" strike="noStrike" kern="100" cap="none" spc="0" normalizeH="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 financements</a:t>
            </a:r>
            <a:endPar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Les établissements financiers peuvent optimiser le couple Valeur argent/Valeur carbone des produits </a:t>
            </a:r>
            <a:r>
              <a:rPr lang="fr-FR" sz="2000" kern="100" dirty="0">
                <a:solidFill>
                  <a:prstClr val="black"/>
                </a:solidFill>
                <a:latin typeface="Calibri" panose="020F0502020204030204" pitchFamily="34" charset="0"/>
                <a:ea typeface="Aptos" panose="020B0004020202020204" pitchFamily="34" charset="0"/>
                <a:cs typeface="Arial" panose="020B0604020202020204" pitchFamily="34" charset="0"/>
              </a:rPr>
              <a:t>financier</a:t>
            </a:r>
            <a:r>
              <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s qu’ils proposent en fonction des attentes des investisseurs</a:t>
            </a:r>
          </a:p>
          <a:p>
            <a:pPr lvl="0"/>
            <a:r>
              <a:rPr lang="fr-FR" sz="2000" dirty="0">
                <a:solidFill>
                  <a:srgbClr val="0070C0"/>
                </a:solidFill>
              </a:rPr>
              <a:t>Démonstration du calculateur : Comparaison des résultats et valeurs carbone </a:t>
            </a:r>
            <a:r>
              <a:rPr lang="fr-FR" sz="2000" dirty="0" err="1">
                <a:solidFill>
                  <a:srgbClr val="0070C0"/>
                </a:solidFill>
              </a:rPr>
              <a:t>EdF</a:t>
            </a:r>
            <a:r>
              <a:rPr lang="fr-FR" sz="2000" dirty="0">
                <a:solidFill>
                  <a:srgbClr val="0070C0"/>
                </a:solidFill>
              </a:rPr>
              <a:t>  vs Total</a:t>
            </a:r>
          </a:p>
        </p:txBody>
      </p:sp>
      <p:sp>
        <p:nvSpPr>
          <p:cNvPr id="6" name="ZoneTexte 5">
            <a:extLst>
              <a:ext uri="{FF2B5EF4-FFF2-40B4-BE49-F238E27FC236}">
                <a16:creationId xmlns:a16="http://schemas.microsoft.com/office/drawing/2014/main" id="{2BF383E8-E7A1-DD7E-9F3E-C6058E543646}"/>
              </a:ext>
            </a:extLst>
          </p:cNvPr>
          <p:cNvSpPr txBox="1"/>
          <p:nvPr/>
        </p:nvSpPr>
        <p:spPr>
          <a:xfrm>
            <a:off x="727036" y="381669"/>
            <a:ext cx="11097102" cy="446276"/>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FR" sz="2300" b="1" dirty="0">
                <a:solidFill>
                  <a:prstClr val="black"/>
                </a:solidFill>
                <a:latin typeface="Calibri" panose="020F0502020204030204"/>
                <a:ea typeface="Times New Roman" panose="02020603050405020304" pitchFamily="18" charset="0"/>
                <a:cs typeface="Aptos" panose="020B0004020202020204" pitchFamily="34" charset="0"/>
              </a:rPr>
              <a:t>Résultats projetés et valeur carbone pour une organisation, un produit financier</a:t>
            </a:r>
            <a:endParaRPr kumimoji="0" lang="fr-FR" sz="23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6975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D35C2A-394C-A6FA-040A-7155CE54789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E1E21F2-295D-E323-B46B-57C752F8DFE7}"/>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5F809DB3-C2FD-C1F6-2CCF-C0C7BCA71BFF}"/>
              </a:ext>
            </a:extLst>
          </p:cNvPr>
          <p:cNvSpPr txBox="1"/>
          <p:nvPr/>
        </p:nvSpPr>
        <p:spPr>
          <a:xfrm>
            <a:off x="688144" y="901086"/>
            <a:ext cx="10629222" cy="20723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L’</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Économie carbone fait gagner de l’argent aux organisations</a:t>
            </a:r>
            <a:r>
              <a:rPr kumimoji="0" lang="fr-FR" sz="2000" b="1" i="0" u="none" strike="noStrike" kern="1200" cap="none" spc="0" normalizeH="0" noProof="0" dirty="0">
                <a:ln>
                  <a:noFill/>
                </a:ln>
                <a:solidFill>
                  <a:prstClr val="black"/>
                </a:solidFill>
                <a:effectLst/>
                <a:uLnTx/>
                <a:uFillTx/>
                <a:latin typeface="Calibri" panose="020F0502020204030204"/>
                <a:ea typeface="+mn-ea"/>
                <a:cs typeface="+mn-cs"/>
              </a:rPr>
              <a:t> et </a:t>
            </a:r>
            <a:r>
              <a:rPr lang="fr-FR" sz="2000" b="1" dirty="0">
                <a:solidFill>
                  <a:prstClr val="black"/>
                </a:solidFill>
                <a:latin typeface="Calibri" panose="020F0502020204030204"/>
              </a:rPr>
              <a:t>accélère la transition</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lang="fr-FR" sz="2000" b="1" dirty="0">
                <a:solidFill>
                  <a:prstClr val="black"/>
                </a:solidFill>
                <a:latin typeface="Calibri" panose="020F0502020204030204"/>
              </a:rPr>
              <a:t>en pilotant la valeur carbone des financements </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fr-FR"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FR" sz="2200" b="1"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Vous pouvez facilement la déployer</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fr-FR" sz="2000" b="0" i="0" u="none" strike="noStrike" kern="1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571C0647-5EBC-C2B5-5209-9C0F0247C2C6}"/>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AC5149CE-6D98-2EF3-83BE-DB6766A12349}"/>
              </a:ext>
            </a:extLst>
          </p:cNvPr>
          <p:cNvSpPr txBox="1"/>
          <p:nvPr/>
        </p:nvSpPr>
        <p:spPr>
          <a:xfrm>
            <a:off x="8464421" y="4241764"/>
            <a:ext cx="798167" cy="369332"/>
          </a:xfrm>
          <a:prstGeom prst="rect">
            <a:avLst/>
          </a:prstGeom>
          <a:solidFill>
            <a:srgbClr val="F0CF34"/>
          </a:solidFill>
          <a:ln w="190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MERCI</a:t>
            </a:r>
          </a:p>
        </p:txBody>
      </p:sp>
    </p:spTree>
    <p:extLst>
      <p:ext uri="{BB962C8B-B14F-4D97-AF65-F5344CB8AC3E}">
        <p14:creationId xmlns:p14="http://schemas.microsoft.com/office/powerpoint/2010/main" val="1976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5D856D-A3AC-6353-004F-6B032CC2B29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971F217-C10D-8351-70E1-2EA2BD75AFE9}"/>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800E6982-21A5-C0B7-31C4-557A023C1769}"/>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87428B7E-40AB-32E9-1CC9-67F0706B1555}"/>
              </a:ext>
            </a:extLst>
          </p:cNvPr>
          <p:cNvSpPr txBox="1"/>
          <p:nvPr/>
        </p:nvSpPr>
        <p:spPr>
          <a:xfrm>
            <a:off x="727035" y="1171699"/>
            <a:ext cx="10737929" cy="2862322"/>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Ce tutoriel présente </a:t>
            </a:r>
            <a:r>
              <a:rPr kumimoji="0" lang="fr-FR" sz="2000" b="0" i="0" u="none" strike="noStrike" kern="1200" cap="none" spc="0" normalizeH="0" baseline="0" noProof="0" dirty="0" err="1">
                <a:ln>
                  <a:noFill/>
                </a:ln>
                <a:solidFill>
                  <a:prstClr val="black"/>
                </a:solidFill>
                <a:effectLst/>
                <a:uLnTx/>
                <a:uFillTx/>
                <a:ea typeface="Times New Roman" panose="02020603050405020304" pitchFamily="18" charset="0"/>
                <a:cs typeface="+mn-cs"/>
              </a:rPr>
              <a:t>commen</a:t>
            </a:r>
            <a:r>
              <a:rPr lang="fr-FR" sz="2000" dirty="0">
                <a:solidFill>
                  <a:prstClr val="black"/>
                </a:solidFill>
                <a:ea typeface="Times New Roman" panose="02020603050405020304" pitchFamily="18" charset="0"/>
              </a:rPr>
              <a:t>t mesurer le Résultat carbone d’un financement, pour un projet, une organisation ou </a:t>
            </a:r>
            <a:r>
              <a:rPr kumimoji="0" lang="fr-FR"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un produit financier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Il ne réclame pas de connaissance préalable en comptabilité ou en mesure des émissions de gaz à effet de serre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 L'introduction et la première partie exposent les principes de la mesure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 La seconde partie présente des mises en œuvre possible du résultat carbone en s'appuyant sur un calculateur. Elle est plus facile en webinaire</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15306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E1AD59-B7D8-6376-857F-B4B71513D3B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1E3B2DF-0F69-1424-60B4-BEABEC8E7C9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3FBD7DD-D1F2-55A2-4043-6A67E5D623AE}"/>
              </a:ext>
            </a:extLst>
          </p:cNvPr>
          <p:cNvPicPr>
            <a:picLocks noChangeAspect="1"/>
          </p:cNvPicPr>
          <p:nvPr/>
        </p:nvPicPr>
        <p:blipFill>
          <a:blip r:embed="rId3"/>
          <a:stretch>
            <a:fillRect/>
          </a:stretch>
        </p:blipFill>
        <p:spPr>
          <a:xfrm>
            <a:off x="527869" y="5696607"/>
            <a:ext cx="1892276" cy="759727"/>
          </a:xfrm>
          <a:prstGeom prst="rect">
            <a:avLst/>
          </a:prstGeom>
        </p:spPr>
      </p:pic>
      <p:sp>
        <p:nvSpPr>
          <p:cNvPr id="11" name="ZoneTexte 10">
            <a:extLst>
              <a:ext uri="{FF2B5EF4-FFF2-40B4-BE49-F238E27FC236}">
                <a16:creationId xmlns:a16="http://schemas.microsoft.com/office/drawing/2014/main" id="{ED6E7B73-BE82-AF5A-8354-A445FA9C6574}"/>
              </a:ext>
            </a:extLst>
          </p:cNvPr>
          <p:cNvSpPr txBox="1"/>
          <p:nvPr/>
        </p:nvSpPr>
        <p:spPr>
          <a:xfrm>
            <a:off x="727036" y="977035"/>
            <a:ext cx="10645157"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Des scientifiques et des économistes peuvent construire un taux d’actualisation plancher, avec deux composantes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Récupérer l’impact carbone de l’investissement plus </a:t>
            </a:r>
            <a:r>
              <a:rPr lang="fr-FR" sz="2000" b="1" dirty="0">
                <a:solidFill>
                  <a:prstClr val="black"/>
                </a:solidFill>
                <a:latin typeface="Calibri" panose="020F0502020204030204"/>
              </a:rPr>
              <a:t>l’impact</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qu’il déclenche tant qu’il n’est pas récupéré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adaptation humaine accrue, moindres captures naturelles, boucles comme l’acidification des océans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Cette composante augmente de façon accélérée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la h</a:t>
            </a:r>
            <a:r>
              <a:rPr kumimoji="0" lang="fr-FR" sz="2000" b="0" i="1" u="none" strike="noStrike" kern="1200" cap="none" spc="0" normalizeH="0" baseline="0" noProof="0" dirty="0" err="1">
                <a:ln>
                  <a:noFill/>
                </a:ln>
                <a:solidFill>
                  <a:prstClr val="black"/>
                </a:solidFill>
                <a:effectLst/>
                <a:uLnTx/>
                <a:uFillTx/>
                <a:latin typeface="Calibri" panose="020F0502020204030204"/>
                <a:ea typeface="+mn-ea"/>
                <a:cs typeface="+mn-cs"/>
              </a:rPr>
              <a:t>ausse</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 annuelle des températures l’illustre, </a:t>
            </a:r>
            <a:r>
              <a:rPr kumimoji="0" lang="fr-FR" sz="2000" b="1" i="1" u="none" strike="noStrike" kern="1200" cap="none" spc="0" normalizeH="0" baseline="0" noProof="0" dirty="0">
                <a:ln>
                  <a:noFill/>
                </a:ln>
                <a:solidFill>
                  <a:prstClr val="black"/>
                </a:solidFill>
                <a:effectLst/>
                <a:uLnTx/>
                <a:uFillTx/>
                <a:latin typeface="Calibri" panose="020F0502020204030204"/>
                <a:ea typeface="+mn-ea"/>
                <a:cs typeface="+mn-cs"/>
              </a:rPr>
              <a:t>3 millièmes de degré par an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sur 1880-1970, </a:t>
            </a:r>
            <a:r>
              <a:rPr kumimoji="0" lang="fr-FR" sz="2000" b="1" i="1" u="none" strike="noStrike" kern="1200" cap="none" spc="0" normalizeH="0" baseline="0" noProof="0" dirty="0">
                <a:ln>
                  <a:noFill/>
                </a:ln>
                <a:solidFill>
                  <a:prstClr val="black"/>
                </a:solidFill>
                <a:effectLst/>
                <a:uLnTx/>
                <a:uFillTx/>
                <a:latin typeface="Calibri" panose="020F0502020204030204"/>
                <a:ea typeface="+mn-ea"/>
                <a:cs typeface="+mn-cs"/>
              </a:rPr>
              <a:t>18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sur 1970-2010, </a:t>
            </a:r>
            <a:r>
              <a:rPr kumimoji="0" lang="fr-FR" sz="2000" b="1" i="1" u="none" strike="noStrike" kern="1200" cap="none" spc="0" normalizeH="0" baseline="0" noProof="0" dirty="0">
                <a:ln>
                  <a:noFill/>
                </a:ln>
                <a:solidFill>
                  <a:prstClr val="black"/>
                </a:solidFill>
                <a:effectLst/>
                <a:uLnTx/>
                <a:uFillTx/>
                <a:latin typeface="Calibri" panose="020F0502020204030204"/>
                <a:ea typeface="+mn-ea"/>
                <a:cs typeface="+mn-cs"/>
              </a:rPr>
              <a:t>40 </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sur 2010-2022, 13 fois plus</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Couvrir sa part </a:t>
            </a:r>
            <a:r>
              <a:rPr lang="fr-FR" sz="2000" b="1" dirty="0">
                <a:solidFill>
                  <a:prstClr val="black"/>
                </a:solidFill>
                <a:latin typeface="Calibri" panose="020F0502020204030204"/>
              </a:rPr>
              <a:t>d’</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une annulation </a:t>
            </a:r>
            <a:r>
              <a:rPr lang="fr-FR" sz="2000" b="1" dirty="0">
                <a:solidFill>
                  <a:prstClr val="black"/>
                </a:solidFill>
              </a:rPr>
              <a:t>du flux ‘à temps’</a:t>
            </a:r>
            <a:r>
              <a:rPr lang="fr-FR" sz="2000" dirty="0">
                <a:solidFill>
                  <a:prstClr val="black"/>
                </a:solidFill>
              </a:rPr>
              <a:t> (dans la </a:t>
            </a:r>
            <a:r>
              <a:rPr lang="fr-FR" sz="2000" dirty="0"/>
              <a:t>durée de transition maximale biologiquement possible)</a:t>
            </a:r>
            <a:endParaRPr kumimoji="0" lang="fr-FR" sz="2000" i="0" u="none" strike="noStrike" kern="1200" cap="none" spc="0" normalizeH="0" baseline="0" noProof="0" dirty="0">
              <a:ln>
                <a:noFill/>
              </a:ln>
              <a:effectLst/>
              <a:uLnTx/>
              <a:uFillTx/>
              <a:latin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Cette composante</a:t>
            </a:r>
            <a:r>
              <a:rPr kumimoji="0" lang="fr-FR" sz="2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augmente tant que la transition n’est pas assez rapide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Une estimation scientifique de la valeur carbone du temps est possible et nécessaire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70C0"/>
                </a:solidFill>
                <a:effectLst/>
                <a:uLnTx/>
                <a:uFillTx/>
                <a:latin typeface="Calibri" panose="020F0502020204030204"/>
                <a:ea typeface="+mn-ea"/>
                <a:cs typeface="+mn-cs"/>
              </a:rPr>
              <a:t>Des </a:t>
            </a:r>
            <a:r>
              <a:rPr kumimoji="0" lang="fr-FR" sz="2000" i="0" u="none" strike="noStrike" kern="1200" cap="none" spc="0" normalizeH="0" baseline="0" noProof="0" dirty="0">
                <a:ln>
                  <a:noFill/>
                </a:ln>
                <a:solidFill>
                  <a:srgbClr val="0070C0"/>
                </a:solidFill>
                <a:effectLst/>
                <a:uLnTx/>
                <a:uFillTx/>
                <a:latin typeface="Calibri" panose="020F0502020204030204"/>
                <a:ea typeface="+mn-ea"/>
                <a:cs typeface="+mn-cs"/>
              </a:rPr>
              <a:t>composantes respectives de 1% et de 5% l’an (6% au total) sont plausibles si on estime à 100 ans la durée de transition maximale</a:t>
            </a:r>
          </a:p>
        </p:txBody>
      </p:sp>
      <p:sp>
        <p:nvSpPr>
          <p:cNvPr id="2" name="ZoneTexte 1">
            <a:extLst>
              <a:ext uri="{FF2B5EF4-FFF2-40B4-BE49-F238E27FC236}">
                <a16:creationId xmlns:a16="http://schemas.microsoft.com/office/drawing/2014/main" id="{DA106BE7-3D4C-E5A7-E0AD-979BBA8082A2}"/>
              </a:ext>
            </a:extLst>
          </p:cNvPr>
          <p:cNvSpPr txBox="1"/>
          <p:nvPr/>
        </p:nvSpPr>
        <p:spPr>
          <a:xfrm>
            <a:off x="727036" y="381669"/>
            <a:ext cx="11097102"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Un taux d’actualisation carbone universel estimable scientifiquement</a:t>
            </a:r>
          </a:p>
        </p:txBody>
      </p:sp>
    </p:spTree>
    <p:extLst>
      <p:ext uri="{BB962C8B-B14F-4D97-AF65-F5344CB8AC3E}">
        <p14:creationId xmlns:p14="http://schemas.microsoft.com/office/powerpoint/2010/main" val="20762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FA1CDD-5055-68F1-1CB3-C3CE378F431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F8C5E06-5086-A420-16D7-46A6DB042E96}"/>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9014F09E-7BDD-A25E-A65F-56C2332C35BA}"/>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C164EEFE-762D-2C68-3AE1-BDFB434312EC}"/>
              </a:ext>
            </a:extLst>
          </p:cNvPr>
          <p:cNvSpPr txBox="1"/>
          <p:nvPr/>
        </p:nvSpPr>
        <p:spPr>
          <a:xfrm>
            <a:off x="527869" y="956256"/>
            <a:ext cx="11007251" cy="4647426"/>
          </a:xfrm>
          <a:prstGeom prst="rect">
            <a:avLst/>
          </a:prstGeom>
          <a:solidFill>
            <a:schemeClr val="bg1"/>
          </a:solidFill>
          <a:ln w="762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Pas d’équilibre pour l’humanité sans ramener à zéro le flux de Gaz à Effet de Serre vers l’atmosphère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Le succès de cette transition nécessite d’avoir </a:t>
            </a: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pour chaque décision économique </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une mesure rigoureuse et comparable de </a:t>
            </a: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son impact carbone sur le flux de GES</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 (en négatif pour une hausse)</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rPr>
              <a:t>Po</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ur une décision d’achat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l’impact carbone est le </a:t>
            </a:r>
            <a:r>
              <a:rPr kumimoji="0" lang="fr-FR" sz="20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cumu</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 des GES nécessaires à la production du produit jusqu’à son transfert au client :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 contenu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du produit*</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Pour une décision de financement,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l’impact carbone est le cumul des GES que le financement projette (ou a permis) de retirer ou d’ajouter au flux :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 résultat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du financement </a:t>
            </a: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L’Économie carbone</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répond à ce besoin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Elle complète l’impact d’une décision en argent (prix de l’achat, résultat du financement) par son impact carbone sur la transition (mesuré en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kg équivalent CO</a:t>
            </a:r>
            <a:r>
              <a:rPr kumimoji="0" lang="fr-FR" sz="20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Elle transpose au carbone les outils de mesure de l’argent (comptables, avec les Comptabilité carbone cumulatives, économiques, financiers…) d’où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facilité à les maitriser et leur potentiel de déploiement universel</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ptos" panose="020B00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Des mesures d’impact carbone rigoureuses et comparables</a:t>
            </a:r>
          </a:p>
        </p:txBody>
      </p:sp>
      <p:sp>
        <p:nvSpPr>
          <p:cNvPr id="2" name="ZoneTexte 1">
            <a:extLst>
              <a:ext uri="{FF2B5EF4-FFF2-40B4-BE49-F238E27FC236}">
                <a16:creationId xmlns:a16="http://schemas.microsoft.com/office/drawing/2014/main" id="{4EDCDA71-852B-6D28-76BD-67D889E62F8E}"/>
              </a:ext>
            </a:extLst>
          </p:cNvPr>
          <p:cNvSpPr txBox="1"/>
          <p:nvPr/>
        </p:nvSpPr>
        <p:spPr>
          <a:xfrm>
            <a:off x="527869" y="401666"/>
            <a:ext cx="11030623"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INTRODUCTION - Réussir la transition avec </a:t>
            </a: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l’Économie carbone</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(1/2)</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ZoneTexte 6">
            <a:extLst>
              <a:ext uri="{FF2B5EF4-FFF2-40B4-BE49-F238E27FC236}">
                <a16:creationId xmlns:a16="http://schemas.microsoft.com/office/drawing/2014/main" id="{B98F948B-4E9B-63ED-5CAE-2185A4D1931B}"/>
              </a:ext>
            </a:extLst>
          </p:cNvPr>
          <p:cNvSpPr txBox="1"/>
          <p:nvPr/>
        </p:nvSpPr>
        <p:spPr>
          <a:xfrm>
            <a:off x="3463040" y="5616677"/>
            <a:ext cx="788813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a:ln>
                  <a:noFill/>
                </a:ln>
                <a:solidFill>
                  <a:prstClr val="black"/>
                </a:solidFill>
                <a:effectLst/>
                <a:uLnTx/>
                <a:uFillTx/>
                <a:latin typeface="Calibri" panose="020F0502020204030204"/>
                <a:ea typeface="+mn-ea"/>
                <a:cs typeface="+mn-cs"/>
              </a:rPr>
              <a:t>* ‘contenu carbone’ fédère des définitions équivalentes des émissions de GES associées à un produit, n</a:t>
            </a:r>
            <a:r>
              <a:rPr kumimoji="0" lang="fr-FR" sz="1900" b="0" i="0" u="none" strike="noStrike" kern="1200" cap="none" spc="0" normalizeH="0" baseline="0" noProof="0" dirty="0" err="1">
                <a:ln>
                  <a:noFill/>
                </a:ln>
                <a:solidFill>
                  <a:prstClr val="black"/>
                </a:solidFill>
                <a:effectLst/>
                <a:uLnTx/>
                <a:uFillTx/>
                <a:latin typeface="Calibri" panose="020F0502020204030204"/>
                <a:ea typeface="+mn-ea"/>
                <a:cs typeface="+mn-cs"/>
              </a:rPr>
              <a:t>otamment</a:t>
            </a:r>
            <a:r>
              <a:rPr kumimoji="0" lang="fr-FR" sz="1900" b="0" i="0" u="none" strike="noStrike" kern="1200" cap="none" spc="0" normalizeH="0" baseline="0" noProof="0" dirty="0">
                <a:ln>
                  <a:noFill/>
                </a:ln>
                <a:solidFill>
                  <a:prstClr val="black"/>
                </a:solidFill>
                <a:effectLst/>
                <a:uLnTx/>
                <a:uFillTx/>
                <a:latin typeface="Calibri" panose="020F0502020204030204"/>
                <a:ea typeface="+mn-ea"/>
                <a:cs typeface="+mn-cs"/>
              </a:rPr>
              <a:t> qualifiées ‘d’empreinte carbone’, voir (1)</a:t>
            </a:r>
          </a:p>
        </p:txBody>
      </p:sp>
    </p:spTree>
    <p:extLst>
      <p:ext uri="{BB962C8B-B14F-4D97-AF65-F5344CB8AC3E}">
        <p14:creationId xmlns:p14="http://schemas.microsoft.com/office/powerpoint/2010/main" val="30406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92E69F-FE39-6DFA-A6F2-9DB24E9BF86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4A56DA-8EC9-C60F-BBD4-585EE129147B}"/>
              </a:ext>
            </a:extLst>
          </p:cNvPr>
          <p:cNvSpPr txBox="1"/>
          <p:nvPr/>
        </p:nvSpPr>
        <p:spPr>
          <a:xfrm>
            <a:off x="527869" y="894700"/>
            <a:ext cx="11359331" cy="4770537"/>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transmission de l’impact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ajoute un ‘signal carbone’ à côté du ‘signal argent’ actuel et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déclenche une concurrence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qui améliore les décisions, stimule l’innovation, réduit les contenus carbone des produits et augmente les résultats carbone des financements </a:t>
            </a:r>
            <a:endPar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améliore la satisfaction du particulier (comme consommateur, investisseur, citoyen) en l’aidant à arbitrer entre sa demande de transition (croissante avec les dérèglements) et ses autres demandes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améliore la rémunération de l’entreprise en l’aidant à anticiper cette demande de transition dans son offre de produits et de financements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Cette libération de la transition par l’information pointe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LA bonne pratique </a:t>
            </a:r>
            <a:r>
              <a:rPr lang="fr-FR" sz="2000" b="1">
                <a:solidFill>
                  <a:prstClr val="black"/>
                </a:solidFill>
                <a:latin typeface="Calibri" panose="020F0502020204030204"/>
              </a:rPr>
              <a:t>pour</a:t>
            </a:r>
            <a:r>
              <a:rPr kumimoji="0" lang="fr-FR"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la transition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Transmettre l’impact carbone de ce qu’on propose</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mesuré de façon rigoureuse et comparable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et valoriser les partenaires qui le font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Calibri" panose="020F0502020204030204"/>
                <a:ea typeface="+mn-ea"/>
                <a:cs typeface="+mn-cs"/>
              </a:rPr>
              <a:t>Label Transmission</a:t>
            </a:r>
            <a:r>
              <a:rPr kumimoji="0" lang="fr-FR"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signale </a:t>
            </a: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l’engagement dans cette bonne pratique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Un engagement volontaire, utile pour soi</a:t>
            </a: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 et pour la 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qui préfigure le déploiement </a:t>
            </a:r>
            <a:r>
              <a:rPr kumimoji="0" lang="fr-FR" sz="20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mn-ea"/>
                <a:cs typeface="Aptos" panose="020B0004020202020204" pitchFamily="34" charset="0"/>
              </a:rPr>
              <a:t>de labels nationaux ou internationaux coordonnés</a:t>
            </a:r>
            <a:endPar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
        <p:nvSpPr>
          <p:cNvPr id="4" name="Espace réservé du numéro de diapositive 3">
            <a:extLst>
              <a:ext uri="{FF2B5EF4-FFF2-40B4-BE49-F238E27FC236}">
                <a16:creationId xmlns:a16="http://schemas.microsoft.com/office/drawing/2014/main" id="{25445D78-AE9D-EED7-7C78-DF904C19F5CC}"/>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8FEBAB2-8EE5-AEDE-B6D4-C7FD70D59288}"/>
              </a:ext>
            </a:extLst>
          </p:cNvPr>
          <p:cNvPicPr>
            <a:picLocks noChangeAspect="1"/>
          </p:cNvPicPr>
          <p:nvPr/>
        </p:nvPicPr>
        <p:blipFill>
          <a:blip r:embed="rId3"/>
          <a:stretch>
            <a:fillRect/>
          </a:stretch>
        </p:blipFill>
        <p:spPr>
          <a:xfrm>
            <a:off x="527869" y="5696607"/>
            <a:ext cx="1892276" cy="759727"/>
          </a:xfrm>
          <a:prstGeom prst="rect">
            <a:avLst/>
          </a:prstGeom>
        </p:spPr>
      </p:pic>
      <p:sp>
        <p:nvSpPr>
          <p:cNvPr id="8" name="ZoneTexte 7">
            <a:extLst>
              <a:ext uri="{FF2B5EF4-FFF2-40B4-BE49-F238E27FC236}">
                <a16:creationId xmlns:a16="http://schemas.microsoft.com/office/drawing/2014/main" id="{9774A785-05BE-6219-D486-A5170F1FB5E0}"/>
              </a:ext>
            </a:extLst>
          </p:cNvPr>
          <p:cNvSpPr txBox="1"/>
          <p:nvPr/>
        </p:nvSpPr>
        <p:spPr>
          <a:xfrm>
            <a:off x="527869" y="401666"/>
            <a:ext cx="11030623"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Réussir la transition avec </a:t>
            </a: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l’Économie carbone</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(2/2)</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2">
            <a:extLst>
              <a:ext uri="{FF2B5EF4-FFF2-40B4-BE49-F238E27FC236}">
                <a16:creationId xmlns:a16="http://schemas.microsoft.com/office/drawing/2014/main" id="{47398BCF-BAAC-D0A2-6C6A-E28BB73AD9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23" r="5087"/>
          <a:stretch>
            <a:fillRect/>
          </a:stretch>
        </p:blipFill>
        <p:spPr bwMode="auto">
          <a:xfrm>
            <a:off x="9138307" y="4791970"/>
            <a:ext cx="1264672" cy="125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Une image contenant texte, cercle, Police, logo&#10;&#10;Le contenu généré par l’IA peut être incorrect.">
            <a:extLst>
              <a:ext uri="{FF2B5EF4-FFF2-40B4-BE49-F238E27FC236}">
                <a16:creationId xmlns:a16="http://schemas.microsoft.com/office/drawing/2014/main" id="{B2AED69E-6B5A-587D-AE80-1EA2F0AE3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407" y="4799824"/>
            <a:ext cx="1136334" cy="1141793"/>
          </a:xfrm>
          <a:prstGeom prst="rect">
            <a:avLst/>
          </a:prstGeom>
        </p:spPr>
      </p:pic>
    </p:spTree>
    <p:extLst>
      <p:ext uri="{BB962C8B-B14F-4D97-AF65-F5344CB8AC3E}">
        <p14:creationId xmlns:p14="http://schemas.microsoft.com/office/powerpoint/2010/main" val="41516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EE15DF-99B9-D4FB-4484-2FDC1474E4DD}"/>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A70D59-810C-DCAE-F99A-C9EA030EEA42}"/>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DA75E5BF-14CC-F4BA-DF57-545DF502AD73}"/>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614CA2D9-FF41-B179-2406-B21C1E4C7D97}"/>
              </a:ext>
            </a:extLst>
          </p:cNvPr>
          <p:cNvSpPr txBox="1"/>
          <p:nvPr/>
        </p:nvSpPr>
        <p:spPr>
          <a:xfrm>
            <a:off x="611422" y="782816"/>
            <a:ext cx="8585129"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1. Les principes de mesure du résultat carbone des financements</a:t>
            </a:r>
          </a:p>
        </p:txBody>
      </p:sp>
    </p:spTree>
    <p:extLst>
      <p:ext uri="{BB962C8B-B14F-4D97-AF65-F5344CB8AC3E}">
        <p14:creationId xmlns:p14="http://schemas.microsoft.com/office/powerpoint/2010/main" val="326376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7F7EB8-F3DE-C532-01BC-8371AE874F1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CF62D57-D0F9-25BC-81C4-F58C7343B7D8}"/>
              </a:ext>
            </a:extLst>
          </p:cNvPr>
          <p:cNvSpPr txBox="1"/>
          <p:nvPr/>
        </p:nvSpPr>
        <p:spPr>
          <a:xfrm>
            <a:off x="737196" y="902751"/>
            <a:ext cx="10844855" cy="481439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concurrence ‘carbone’ entre financements alternatifs (de différents projets, organisations ou produits financiers) va s’appuyer sur les indicateurs financiers classiques transposés en carbone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leurs résultats carbone annuels projetés </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(en langage financier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leurs valeurs carbone actuelles nettes</a:t>
            </a: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et </a:t>
            </a: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leurs résultats carbone annuels constatés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Quatre avantages à ce que ces indicateurs soient transmis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demande de transition se révèle au niveau de la demande finale, en permettant de choisir le plus rentable en carbone de financements équivalents en qualité/rentabilité argent</a:t>
            </a:r>
            <a:endPar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Cette demande remonte les chaines de financement, de financeur à financé</a:t>
            </a:r>
            <a:endPar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Elle déclenche à chaque étape une concurrence carbone car un producteur améliore son financement en intégrant la demande de transition des financeurs </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Cette concurrence pousse vers le haut les rentabilités carbone visées à chaque étape (les produits financiers, les organisations financées, leurs projets) et facilite le financement de la transition</a:t>
            </a:r>
          </a:p>
          <a:p>
            <a:pPr marL="800100" marR="0" lvl="1"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endParaRPr kumimoji="0" lang="fr-FR" sz="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Le financier réconcilie rentabilité et RSE</a:t>
            </a:r>
          </a:p>
        </p:txBody>
      </p:sp>
      <p:sp>
        <p:nvSpPr>
          <p:cNvPr id="4" name="Espace réservé du numéro de diapositive 3">
            <a:extLst>
              <a:ext uri="{FF2B5EF4-FFF2-40B4-BE49-F238E27FC236}">
                <a16:creationId xmlns:a16="http://schemas.microsoft.com/office/drawing/2014/main" id="{D41BC277-2836-41C7-4AAB-35F756635607}"/>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7FFFB62A-74B0-4F6B-F605-1206B4FB5E77}"/>
              </a:ext>
            </a:extLst>
          </p:cNvPr>
          <p:cNvPicPr>
            <a:picLocks noChangeAspect="1"/>
          </p:cNvPicPr>
          <p:nvPr/>
        </p:nvPicPr>
        <p:blipFill>
          <a:blip r:embed="rId3"/>
          <a:stretch>
            <a:fillRect/>
          </a:stretch>
        </p:blipFill>
        <p:spPr>
          <a:xfrm>
            <a:off x="527869" y="5696607"/>
            <a:ext cx="1892276" cy="759727"/>
          </a:xfrm>
          <a:prstGeom prst="rect">
            <a:avLst/>
          </a:prstGeom>
        </p:spPr>
      </p:pic>
      <p:sp>
        <p:nvSpPr>
          <p:cNvPr id="5" name="ZoneTexte 4">
            <a:extLst>
              <a:ext uri="{FF2B5EF4-FFF2-40B4-BE49-F238E27FC236}">
                <a16:creationId xmlns:a16="http://schemas.microsoft.com/office/drawing/2014/main" id="{36CA35E9-C7B7-919D-15AE-0A53FE565B1F}"/>
              </a:ext>
            </a:extLst>
          </p:cNvPr>
          <p:cNvSpPr txBox="1"/>
          <p:nvPr/>
        </p:nvSpPr>
        <p:spPr>
          <a:xfrm>
            <a:off x="737196" y="381669"/>
            <a:ext cx="10363601"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fr-FR" sz="2400" b="1" dirty="0">
                <a:solidFill>
                  <a:prstClr val="black"/>
                </a:solidFill>
                <a:latin typeface="Calibri" panose="020F0502020204030204"/>
                <a:ea typeface="Times New Roman" panose="02020603050405020304" pitchFamily="18" charset="0"/>
                <a:cs typeface="Aptos" panose="020B0004020202020204" pitchFamily="34" charset="0"/>
              </a:rPr>
              <a:t>1.1  </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La dynamique de la concurrence carbone sur les financements</a:t>
            </a:r>
          </a:p>
        </p:txBody>
      </p:sp>
    </p:spTree>
    <p:extLst>
      <p:ext uri="{BB962C8B-B14F-4D97-AF65-F5344CB8AC3E}">
        <p14:creationId xmlns:p14="http://schemas.microsoft.com/office/powerpoint/2010/main" val="269159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54FD1C-1B90-A609-8C99-A15497F1C2A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00D0088-0271-842B-EA3E-09F8E2AFA2BD}"/>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8CFAEFF-2EA5-35FC-D94E-4100A4786116}"/>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121F3D63-C336-6CDD-6D86-E8DDEC059B70}"/>
              </a:ext>
            </a:extLst>
          </p:cNvPr>
          <p:cNvSpPr txBox="1"/>
          <p:nvPr/>
        </p:nvSpPr>
        <p:spPr>
          <a:xfrm>
            <a:off x="727036" y="1542062"/>
            <a:ext cx="10745125" cy="1446550"/>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Transmettre comme producteur le Résultat carbone (estimé et projeté) des financements </a:t>
            </a:r>
            <a:r>
              <a:rPr kumimoji="0" lang="fr-FR" sz="2000" b="1" i="0" u="none" strike="noStrike" kern="100" cap="none" spc="0" normalizeH="0" baseline="0" noProof="0" dirty="0" err="1">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sollicités</a:t>
            </a:r>
            <a:endPar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Mesurer ce Résultat de façon rigoureuse et comparable = avec une Comptabilité carbone cumulative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Valoriser cette transmission comme financeur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rPr>
              <a:t>La transmission se fait sur les documents indiquant le résultant argent</a:t>
            </a:r>
          </a:p>
        </p:txBody>
      </p:sp>
      <p:sp>
        <p:nvSpPr>
          <p:cNvPr id="35" name="ZoneTexte 34">
            <a:extLst>
              <a:ext uri="{FF2B5EF4-FFF2-40B4-BE49-F238E27FC236}">
                <a16:creationId xmlns:a16="http://schemas.microsoft.com/office/drawing/2014/main" id="{1215E302-1C4E-FA8F-5D21-FECC40586B65}"/>
              </a:ext>
            </a:extLst>
          </p:cNvPr>
          <p:cNvSpPr txBox="1"/>
          <p:nvPr/>
        </p:nvSpPr>
        <p:spPr>
          <a:xfrm>
            <a:off x="737196" y="381669"/>
            <a:ext cx="10363601" cy="492122"/>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La bonne pratique </a:t>
            </a:r>
            <a:r>
              <a:rPr kumimoji="0" lang="fr-FR" sz="2400" b="1" i="1" u="none" strike="noStrike" kern="1200" cap="none" spc="0" normalizeH="0" baseline="0" noProof="0" dirty="0">
                <a:ln>
                  <a:noFill/>
                </a:ln>
                <a:solidFill>
                  <a:prstClr val="black"/>
                </a:solidFill>
                <a:effectLst/>
                <a:uLnTx/>
                <a:uFillTx/>
                <a:latin typeface="Calibri" panose="020F0502020204030204"/>
                <a:ea typeface="+mn-ea"/>
                <a:cs typeface="+mn-cs"/>
              </a:rPr>
              <a:t>label Transmission </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pour les financements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41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3A933C-30B6-2929-F4A4-8157D0E6D43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2C3BDD-78FB-7D8F-AC71-6CF523D8659D}"/>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27E640DE-67FE-B85C-A7B9-56229589935A}"/>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5066406D-5CE7-92BB-9E46-F834D5909851}"/>
              </a:ext>
            </a:extLst>
          </p:cNvPr>
          <p:cNvSpPr txBox="1"/>
          <p:nvPr/>
        </p:nvSpPr>
        <p:spPr>
          <a:xfrm>
            <a:off x="727037" y="975920"/>
            <a:ext cx="5242840" cy="4154984"/>
          </a:xfrm>
          <a:prstGeom prst="rect">
            <a:avLst/>
          </a:prstGeom>
          <a:solidFill>
            <a:schemeClr val="bg1"/>
          </a:solid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INDICATEURS ‘ARGENT’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résultat annuel en argent</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du financement est le gain (= </a:t>
            </a:r>
            <a:r>
              <a:rPr kumimoji="0" lang="fr-FR" sz="2000" b="0" i="1"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davantage d’argent</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ou la perte en argent </a:t>
            </a:r>
            <a:r>
              <a:rPr kumimoji="0" lang="fr-FR" sz="2000" b="0" i="0" u="none" strike="noStrike" kern="1200" cap="none" spc="0" normalizeH="0" baseline="0" noProof="0" dirty="0">
                <a:ln>
                  <a:noFill/>
                </a:ln>
                <a:solidFill>
                  <a:srgbClr val="FF0000"/>
                </a:solidFill>
                <a:effectLst/>
                <a:uLnTx/>
                <a:uFillTx/>
                <a:latin typeface="Calibri" panose="020F0502020204030204"/>
                <a:ea typeface="Aptos" panose="020B0004020202020204" pitchFamily="34" charset="0"/>
                <a:cs typeface="Aptos" panose="020B0004020202020204" pitchFamily="34" charset="0"/>
              </a:rPr>
              <a:t>sur l’année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fait du financement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La valeur actuelle nette argent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financement (par exemple + un million d’euros) est la somme de ses résultats annuels en argent projetés, actualisés à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taux d’actualisation argent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est la valeur argent du temps : le gain minimum d’argent (en pourcentage) que doit rapporter le financement sur une année</a:t>
            </a:r>
          </a:p>
        </p:txBody>
      </p:sp>
      <p:sp>
        <p:nvSpPr>
          <p:cNvPr id="5" name="ZoneTexte 4">
            <a:extLst>
              <a:ext uri="{FF2B5EF4-FFF2-40B4-BE49-F238E27FC236}">
                <a16:creationId xmlns:a16="http://schemas.microsoft.com/office/drawing/2014/main" id="{E226E4A0-EC94-64D5-18D4-2A6635D94E7B}"/>
              </a:ext>
            </a:extLst>
          </p:cNvPr>
          <p:cNvSpPr txBox="1"/>
          <p:nvPr/>
        </p:nvSpPr>
        <p:spPr>
          <a:xfrm>
            <a:off x="727037" y="386963"/>
            <a:ext cx="10363601"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1.2</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 </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Les indicateurs financiers ‘argent’ et ‘carbone’ sont jumeaux</a:t>
            </a:r>
          </a:p>
        </p:txBody>
      </p:sp>
      <p:sp>
        <p:nvSpPr>
          <p:cNvPr id="6" name="ZoneTexte 5">
            <a:extLst>
              <a:ext uri="{FF2B5EF4-FFF2-40B4-BE49-F238E27FC236}">
                <a16:creationId xmlns:a16="http://schemas.microsoft.com/office/drawing/2014/main" id="{FE87FB03-F8EC-0C58-4261-D96C1AAB6B54}"/>
              </a:ext>
            </a:extLst>
          </p:cNvPr>
          <p:cNvSpPr txBox="1"/>
          <p:nvPr/>
        </p:nvSpPr>
        <p:spPr>
          <a:xfrm>
            <a:off x="6222125" y="975920"/>
            <a:ext cx="5475889" cy="4154984"/>
          </a:xfrm>
          <a:prstGeom prst="rect">
            <a:avLst/>
          </a:prstGeom>
          <a:solidFill>
            <a:schemeClr val="bg1"/>
          </a:solid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INDICATEURS ‘CARBONE’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résultat carbone annuel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est le gain (= </a:t>
            </a:r>
            <a:r>
              <a:rPr kumimoji="0" lang="fr-FR" sz="2000" b="0" i="1"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moins de carbone</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ou la perte du flux carbone vers l’</a:t>
            </a:r>
            <a:r>
              <a:rPr kumimoji="0" lang="fr-FR" sz="2000" b="0" i="0" u="none" strike="noStrike" kern="1200" cap="none" spc="0" normalizeH="0" baseline="0" noProof="0" dirty="0" err="1">
                <a:ln>
                  <a:noFill/>
                </a:ln>
                <a:solidFill>
                  <a:prstClr val="black"/>
                </a:solidFill>
                <a:effectLst/>
                <a:uLnTx/>
                <a:uFillTx/>
                <a:latin typeface="Calibri" panose="020F0502020204030204"/>
                <a:ea typeface="Aptos" panose="020B0004020202020204" pitchFamily="34" charset="0"/>
                <a:cs typeface="Aptos" panose="020B0004020202020204" pitchFamily="34" charset="0"/>
              </a:rPr>
              <a:t>atmos-phère</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 </a:t>
            </a:r>
            <a:r>
              <a:rPr kumimoji="0" lang="fr-FR" sz="2000" b="0" i="0" u="none" strike="noStrike" kern="1200" cap="none" spc="0" normalizeH="0" baseline="0" noProof="0" dirty="0">
                <a:ln>
                  <a:noFill/>
                </a:ln>
                <a:solidFill>
                  <a:srgbClr val="FF0000"/>
                </a:solidFill>
                <a:effectLst/>
                <a:uLnTx/>
                <a:uFillTx/>
                <a:latin typeface="Calibri" panose="020F0502020204030204"/>
                <a:ea typeface="Aptos" panose="020B0004020202020204" pitchFamily="34" charset="0"/>
                <a:cs typeface="Aptos" panose="020B0004020202020204" pitchFamily="34" charset="0"/>
              </a:rPr>
              <a:t>d’une année à l’autre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fait du financement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La valeur actuelle nette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du financement (par exemple + 100 tonnes) est la somme de ses résultats annuels en carbone projetés, actualisés à aujourd’hui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Le taux d’actualisation carbone </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est la valeur carbone du temps : le gain minimum de carbone (en pourcentage) que doit rapporter le financement sur une année (</a:t>
            </a:r>
            <a:r>
              <a:rPr kumimoji="0" lang="fr-FR" sz="2000" b="0" i="1"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décrit plus loin</a:t>
            </a:r>
            <a:r>
              <a:rPr kumimoji="0" lang="fr-FR" sz="20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a:t>
            </a:r>
            <a:endParaRPr kumimoji="0" lang="fr-FR" sz="8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7912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BD21E-14B4-170C-193D-3D7F0E91A7C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D17857D-3715-2003-3170-ACDAC8F3558B}"/>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7CEEBD49-B5B5-73FD-A7B5-53029A8A5446}"/>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E6F7CE6B-4B1B-F139-E8A7-D283FA5F0EEB}"/>
              </a:ext>
            </a:extLst>
          </p:cNvPr>
          <p:cNvSpPr txBox="1"/>
          <p:nvPr/>
        </p:nvSpPr>
        <p:spPr>
          <a:xfrm>
            <a:off x="727035" y="1044546"/>
            <a:ext cx="10745125" cy="4278094"/>
          </a:xfrm>
          <a:prstGeom prst="rect">
            <a:avLst/>
          </a:prstGeom>
          <a:solidFill>
            <a:schemeClr val="bg1"/>
          </a:solidFill>
          <a:ln w="76200">
            <a:noFill/>
          </a:ln>
        </p:spPr>
        <p:txBody>
          <a:bodyPr wrap="square" rtlCol="0">
            <a:spAutoFit/>
          </a:bodyPr>
          <a:lstStyle/>
          <a:p>
            <a:pPr lvl="0">
              <a:defRPr/>
            </a:pPr>
            <a:r>
              <a:rPr lang="fr-FR" sz="2000" b="1" dirty="0">
                <a:solidFill>
                  <a:prstClr val="black"/>
                </a:solidFill>
                <a:ea typeface="Aptos" panose="020B0004020202020204" pitchFamily="34" charset="0"/>
                <a:cs typeface="Aptos" panose="020B0004020202020204" pitchFamily="34" charset="0"/>
              </a:rPr>
              <a:t>Pour le financement d’une production, le résultat carbone annuel </a:t>
            </a:r>
            <a:r>
              <a:rPr lang="fr-FR" sz="2000" dirty="0">
                <a:solidFill>
                  <a:prstClr val="black"/>
                </a:solidFill>
                <a:ea typeface="Aptos" panose="020B0004020202020204" pitchFamily="34" charset="0"/>
                <a:cs typeface="Aptos" panose="020B0004020202020204" pitchFamily="34" charset="0"/>
              </a:rPr>
              <a:t>est le gain (= </a:t>
            </a:r>
            <a:r>
              <a:rPr lang="fr-FR" sz="2000" i="1" dirty="0">
                <a:solidFill>
                  <a:prstClr val="black"/>
                </a:solidFill>
                <a:ea typeface="Aptos" panose="020B0004020202020204" pitchFamily="34" charset="0"/>
                <a:cs typeface="Aptos" panose="020B0004020202020204" pitchFamily="34" charset="0"/>
              </a:rPr>
              <a:t>moins de carbone</a:t>
            </a:r>
            <a:r>
              <a:rPr lang="fr-FR" sz="2000" dirty="0">
                <a:solidFill>
                  <a:prstClr val="black"/>
                </a:solidFill>
                <a:ea typeface="Aptos" panose="020B0004020202020204" pitchFamily="34" charset="0"/>
                <a:cs typeface="Aptos" panose="020B0004020202020204" pitchFamily="34" charset="0"/>
              </a:rPr>
              <a:t>) ou la perte annuelle du flux carbone vers l’atmosphère du fait du financement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prstClr val="black"/>
                </a:solidFill>
                <a:latin typeface="Calibri" panose="020F0502020204030204"/>
                <a:ea typeface="Times New Roman" panose="02020603050405020304" pitchFamily="18" charset="0"/>
                <a:cs typeface="Aptos" panose="020B0004020202020204" pitchFamily="34" charset="0"/>
              </a:rPr>
              <a:t>La base pour mesurer ce résultat de production annuel est l’écart entre le carbone de la production de l’année et le carbone de l’année précédente : un gain carbone pour une baisse, une perte pour une hausse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a:p>
            <a:pPr lvl="0">
              <a:defRPr/>
            </a:pPr>
            <a:r>
              <a:rPr lang="fr-FR" sz="2000" dirty="0">
                <a:solidFill>
                  <a:prstClr val="black"/>
                </a:solidFill>
                <a:ea typeface="Times New Roman" panose="02020603050405020304" pitchFamily="18" charset="0"/>
                <a:cs typeface="Aptos" panose="020B0004020202020204" pitchFamily="34" charset="0"/>
              </a:rPr>
              <a:t>Deux correctifs sont nécessaires,</a:t>
            </a:r>
          </a:p>
          <a:p>
            <a:pPr marL="800100" lvl="1" indent="-342900">
              <a:buFont typeface="Wingdings" panose="05000000000000000000" pitchFamily="2" charset="2"/>
              <a:buChar char="ü"/>
              <a:defRPr/>
            </a:pPr>
            <a:r>
              <a:rPr lang="fr-FR" sz="2000" dirty="0">
                <a:solidFill>
                  <a:prstClr val="black"/>
                </a:solidFill>
                <a:ea typeface="Times New Roman" panose="02020603050405020304" pitchFamily="18" charset="0"/>
                <a:cs typeface="Aptos" panose="020B0004020202020204" pitchFamily="34" charset="0"/>
              </a:rPr>
              <a:t>Avec les fournisseurs et clients pour éviter des doubles-comptes </a:t>
            </a:r>
          </a:p>
          <a:p>
            <a:pPr marL="800100" lvl="1" indent="-342900">
              <a:buFont typeface="Wingdings" panose="05000000000000000000" pitchFamily="2" charset="2"/>
              <a:buChar char="ü"/>
              <a:defRPr/>
            </a:pPr>
            <a:r>
              <a:rPr lang="fr-FR" sz="2000" dirty="0">
                <a:solidFill>
                  <a:prstClr val="black"/>
                </a:solidFill>
                <a:ea typeface="Times New Roman" panose="02020603050405020304" pitchFamily="18" charset="0"/>
                <a:cs typeface="Aptos" panose="020B0004020202020204" pitchFamily="34" charset="0"/>
              </a:rPr>
              <a:t>Entre producteurs d’un même marché, en fonction des compétitivités carbone et des variations de parts de marché</a:t>
            </a:r>
          </a:p>
          <a:p>
            <a:pPr>
              <a:defRPr/>
            </a:pPr>
            <a:endParaRPr lang="fr-FR" sz="800" dirty="0">
              <a:solidFill>
                <a:prstClr val="black"/>
              </a:solidFill>
              <a:ea typeface="Times New Roman" panose="02020603050405020304" pitchFamily="18" charset="0"/>
              <a:cs typeface="Aptos" panose="020B0004020202020204" pitchFamily="34" charset="0"/>
            </a:endParaRPr>
          </a:p>
          <a:p>
            <a:pPr>
              <a:defRPr/>
            </a:pPr>
            <a:r>
              <a:rPr lang="fr-FR" sz="2000" dirty="0">
                <a:solidFill>
                  <a:prstClr val="black"/>
                </a:solidFill>
                <a:ea typeface="Times New Roman" panose="02020603050405020304" pitchFamily="18" charset="0"/>
                <a:cs typeface="Aptos" panose="020B0004020202020204" pitchFamily="34" charset="0"/>
              </a:rPr>
              <a:t>Ils s’appuient sur la présentation du contenu carbone comme : </a:t>
            </a:r>
          </a:p>
          <a:p>
            <a:pPr>
              <a:defRPr/>
            </a:pPr>
            <a:endParaRPr lang="fr-FR" sz="800" dirty="0">
              <a:solidFill>
                <a:prstClr val="black"/>
              </a:solidFill>
              <a:ea typeface="Times New Roman" panose="02020603050405020304" pitchFamily="18" charset="0"/>
              <a:cs typeface="Aptos" panose="020B0004020202020204" pitchFamily="34" charset="0"/>
            </a:endParaRPr>
          </a:p>
          <a:p>
            <a:pPr algn="ctr">
              <a:defRPr/>
            </a:pPr>
            <a:r>
              <a:rPr lang="fr-FR" sz="2000" dirty="0">
                <a:solidFill>
                  <a:prstClr val="black"/>
                </a:solidFill>
                <a:ea typeface="Times New Roman" panose="02020603050405020304" pitchFamily="18" charset="0"/>
                <a:cs typeface="Aptos" panose="020B0004020202020204" pitchFamily="34" charset="0"/>
              </a:rPr>
              <a:t>Une Quantité x Un Facteur d’émission (FE) (</a:t>
            </a:r>
            <a:r>
              <a:rPr lang="fr-FR" sz="2000" dirty="0">
                <a:solidFill>
                  <a:srgbClr val="0070C0"/>
                </a:solidFill>
                <a:ea typeface="Times New Roman" panose="02020603050405020304" pitchFamily="18" charset="0"/>
                <a:cs typeface="Aptos" panose="020B0004020202020204" pitchFamily="34" charset="0"/>
              </a:rPr>
              <a:t>voir le Tutoriel Produit</a:t>
            </a:r>
            <a:r>
              <a:rPr lang="fr-FR" sz="2000" dirty="0">
                <a:solidFill>
                  <a:prstClr val="black"/>
                </a:solidFill>
                <a:ea typeface="Times New Roman" panose="02020603050405020304" pitchFamily="18" charset="0"/>
                <a:cs typeface="Aptos" panose="020B0004020202020204" pitchFamily="34" charset="0"/>
              </a:rPr>
              <a:t>)</a:t>
            </a:r>
          </a:p>
          <a:p>
            <a:pPr algn="ctr">
              <a:defRPr/>
            </a:pPr>
            <a:r>
              <a:rPr lang="fr-FR" sz="2000" kern="100" dirty="0">
                <a:solidFill>
                  <a:srgbClr val="0070C0"/>
                </a:solidFill>
                <a:latin typeface="Calibri" panose="020F0502020204030204" pitchFamily="34" charset="0"/>
                <a:ea typeface="Aptos" panose="020B0004020202020204" pitchFamily="34" charset="0"/>
                <a:cs typeface="Arial" panose="020B0604020202020204" pitchFamily="34" charset="0"/>
              </a:rPr>
              <a:t>Je vends 10 tonnes d’acier avec un FE de 1,8 tonne de carbone par tonne d’acier</a:t>
            </a:r>
            <a:endParaRPr lang="fr-FR" sz="2000" dirty="0">
              <a:solidFill>
                <a:srgbClr val="0070C0"/>
              </a:solidFill>
              <a:ea typeface="Times New Roman" panose="02020603050405020304" pitchFamily="18" charset="0"/>
              <a:cs typeface="Aptos" panose="020B0004020202020204" pitchFamily="34" charset="0"/>
            </a:endParaRPr>
          </a:p>
        </p:txBody>
      </p:sp>
      <p:sp>
        <p:nvSpPr>
          <p:cNvPr id="5" name="ZoneTexte 4">
            <a:extLst>
              <a:ext uri="{FF2B5EF4-FFF2-40B4-BE49-F238E27FC236}">
                <a16:creationId xmlns:a16="http://schemas.microsoft.com/office/drawing/2014/main" id="{69521A43-FA98-E5AB-7E68-6D490417737D}"/>
              </a:ext>
            </a:extLst>
          </p:cNvPr>
          <p:cNvSpPr txBox="1"/>
          <p:nvPr/>
        </p:nvSpPr>
        <p:spPr>
          <a:xfrm>
            <a:off x="727036" y="381669"/>
            <a:ext cx="10745124" cy="461665"/>
          </a:xfrm>
          <a:prstGeom prst="rect">
            <a:avLst/>
          </a:prstGeom>
          <a:solidFill>
            <a:schemeClr val="bg1"/>
          </a:solidFill>
          <a:ln w="76200">
            <a:noFill/>
          </a:ln>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Résultat </a:t>
            </a:r>
            <a:r>
              <a:rPr lang="fr-FR" sz="2400" b="1" dirty="0">
                <a:solidFill>
                  <a:prstClr val="black"/>
                </a:solidFill>
                <a:latin typeface="Calibri" panose="020F0502020204030204"/>
                <a:ea typeface="Times New Roman" panose="02020603050405020304" pitchFamily="18" charset="0"/>
                <a:cs typeface="Aptos" panose="020B0004020202020204" pitchFamily="34" charset="0"/>
              </a:rPr>
              <a:t>carbone</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de production </a:t>
            </a:r>
            <a:r>
              <a:rPr kumimoji="0" lang="fr-FR"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(1/3) </a:t>
            </a:r>
            <a:r>
              <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Les correctifs nécessaires</a:t>
            </a:r>
          </a:p>
        </p:txBody>
      </p:sp>
    </p:spTree>
    <p:extLst>
      <p:ext uri="{BB962C8B-B14F-4D97-AF65-F5344CB8AC3E}">
        <p14:creationId xmlns:p14="http://schemas.microsoft.com/office/powerpoint/2010/main" val="138798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44546A"/>
      </a:dk2>
      <a:lt2>
        <a:srgbClr val="E7E6E6"/>
      </a:lt2>
      <a:accent1>
        <a:srgbClr val="008FB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1b42e21-0980-4b78-a495-b69f5cacde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3EFEC054CC034F8EDB76F1A360ED82" ma:contentTypeVersion="13" ma:contentTypeDescription="Crée un document." ma:contentTypeScope="" ma:versionID="4d1f7843dafbaf7060fbb41923145e75">
  <xsd:schema xmlns:xsd="http://www.w3.org/2001/XMLSchema" xmlns:xs="http://www.w3.org/2001/XMLSchema" xmlns:p="http://schemas.microsoft.com/office/2006/metadata/properties" xmlns:ns3="11b42e21-0980-4b78-a495-b69f5cacdeea" targetNamespace="http://schemas.microsoft.com/office/2006/metadata/properties" ma:root="true" ma:fieldsID="88687c60a19a4cb56067ce16b3b1454c" ns3:_="">
    <xsd:import namespace="11b42e21-0980-4b78-a495-b69f5cacde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42e21-0980-4b78-a495-b69f5cacd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5634BB-7CB3-4A41-8390-05AA61720E8B}">
  <ds:schemaRef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 ds:uri="11b42e21-0980-4b78-a495-b69f5cacdeea"/>
    <ds:schemaRef ds:uri="http://schemas.microsoft.com/office/2006/metadata/properties"/>
  </ds:schemaRefs>
</ds:datastoreItem>
</file>

<file path=customXml/itemProps2.xml><?xml version="1.0" encoding="utf-8"?>
<ds:datastoreItem xmlns:ds="http://schemas.openxmlformats.org/officeDocument/2006/customXml" ds:itemID="{247E3C8F-5B60-4E66-B17E-556AA263F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42e21-0980-4b78-a495-b69f5cacd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149262-1E94-4753-9D6B-9371F5F510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531639</TotalTime>
  <Words>2535</Words>
  <Application>Microsoft Office PowerPoint</Application>
  <PresentationFormat>Grand écran</PresentationFormat>
  <Paragraphs>245</Paragraphs>
  <Slides>20</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Aptos</vt: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 cazes</dc:creator>
  <cp:lastModifiedBy>jerome cazes</cp:lastModifiedBy>
  <cp:revision>129</cp:revision>
  <cp:lastPrinted>2023-04-26T08:42:08Z</cp:lastPrinted>
  <dcterms:created xsi:type="dcterms:W3CDTF">2022-02-11T16:14:50Z</dcterms:created>
  <dcterms:modified xsi:type="dcterms:W3CDTF">2025-07-29T14:36:51Z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0x010100E73EFEC054CC034F8EDB76F1A360ED82</vt:lpwstr>
  </property>
</Properties>
</file>