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46" r:id="rId5"/>
    <p:sldId id="627" r:id="rId6"/>
    <p:sldId id="632" r:id="rId7"/>
    <p:sldId id="602" r:id="rId8"/>
    <p:sldId id="628" r:id="rId9"/>
    <p:sldId id="617" r:id="rId10"/>
    <p:sldId id="624" r:id="rId11"/>
    <p:sldId id="619" r:id="rId12"/>
    <p:sldId id="625" r:id="rId13"/>
    <p:sldId id="593" r:id="rId14"/>
    <p:sldId id="597" r:id="rId15"/>
    <p:sldId id="588" r:id="rId16"/>
    <p:sldId id="629" r:id="rId17"/>
    <p:sldId id="634" r:id="rId18"/>
    <p:sldId id="635" r:id="rId19"/>
    <p:sldId id="641" r:id="rId20"/>
    <p:sldId id="637" r:id="rId21"/>
    <p:sldId id="638" r:id="rId22"/>
    <p:sldId id="640" r:id="rId23"/>
    <p:sldId id="630" r:id="rId24"/>
    <p:sldId id="500" r:id="rId25"/>
    <p:sldId id="598" r:id="rId26"/>
    <p:sldId id="589" r:id="rId27"/>
    <p:sldId id="642" r:id="rId28"/>
  </p:sldIdLst>
  <p:sldSz cx="12192000" cy="6858000"/>
  <p:notesSz cx="6858000" cy="99456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0CF34"/>
    <a:srgbClr val="FFFFFF"/>
    <a:srgbClr val="5B876B"/>
    <a:srgbClr val="F1C717"/>
    <a:srgbClr val="008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78CC2-B722-405C-A9B7-52DAEAFC2C78}" v="1743" dt="2025-07-29T14:36:21.70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44" autoAdjust="0"/>
    <p:restoredTop sz="92941" autoAdjust="0"/>
  </p:normalViewPr>
  <p:slideViewPr>
    <p:cSldViewPr snapToGrid="0">
      <p:cViewPr varScale="1">
        <p:scale>
          <a:sx n="73" d="100"/>
          <a:sy n="73" d="100"/>
        </p:scale>
        <p:origin x="1373" y="67"/>
      </p:cViewPr>
      <p:guideLst/>
    </p:cSldViewPr>
  </p:slideViewPr>
  <p:notesTextViewPr>
    <p:cViewPr>
      <p:scale>
        <a:sx n="150" d="100"/>
        <a:sy n="150" d="100"/>
      </p:scale>
      <p:origin x="0" y="0"/>
    </p:cViewPr>
  </p:notesTextViewPr>
  <p:notesViewPr>
    <p:cSldViewPr snapToGrid="0">
      <p:cViewPr varScale="1">
        <p:scale>
          <a:sx n="58" d="100"/>
          <a:sy n="58" d="100"/>
        </p:scale>
        <p:origin x="331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ome cazes" userId="baadb215-62e1-4b0d-9bfb-33d02299acac" providerId="ADAL" clId="{9F778CC2-B722-405C-A9B7-52DAEAFC2C78}"/>
    <pc:docChg chg="custSel addSld delSld modSld sldOrd">
      <pc:chgData name="jerome cazes" userId="baadb215-62e1-4b0d-9bfb-33d02299acac" providerId="ADAL" clId="{9F778CC2-B722-405C-A9B7-52DAEAFC2C78}" dt="2025-07-29T14:36:21.704" v="3295" actId="20577"/>
      <pc:docMkLst>
        <pc:docMk/>
      </pc:docMkLst>
      <pc:sldChg chg="modSp mod">
        <pc:chgData name="jerome cazes" userId="baadb215-62e1-4b0d-9bfb-33d02299acac" providerId="ADAL" clId="{9F778CC2-B722-405C-A9B7-52DAEAFC2C78}" dt="2025-07-29T07:55:21.363" v="2445" actId="20577"/>
        <pc:sldMkLst>
          <pc:docMk/>
          <pc:sldMk cId="3163916481" sldId="346"/>
        </pc:sldMkLst>
        <pc:spChg chg="mod">
          <ac:chgData name="jerome cazes" userId="baadb215-62e1-4b0d-9bfb-33d02299acac" providerId="ADAL" clId="{9F778CC2-B722-405C-A9B7-52DAEAFC2C78}" dt="2025-07-29T07:55:21.363" v="2445" actId="20577"/>
          <ac:spMkLst>
            <pc:docMk/>
            <pc:sldMk cId="3163916481" sldId="346"/>
            <ac:spMk id="3" creationId="{0775CF73-15C4-0889-DAA5-E6AE93A7EAA0}"/>
          </ac:spMkLst>
        </pc:spChg>
      </pc:sldChg>
      <pc:sldChg chg="del">
        <pc:chgData name="jerome cazes" userId="baadb215-62e1-4b0d-9bfb-33d02299acac" providerId="ADAL" clId="{9F778CC2-B722-405C-A9B7-52DAEAFC2C78}" dt="2025-07-22T14:31:12.825" v="1746" actId="47"/>
        <pc:sldMkLst>
          <pc:docMk/>
          <pc:sldMk cId="53065128" sldId="476"/>
        </pc:sldMkLst>
      </pc:sldChg>
      <pc:sldChg chg="modSp mod ord">
        <pc:chgData name="jerome cazes" userId="baadb215-62e1-4b0d-9bfb-33d02299acac" providerId="ADAL" clId="{9F778CC2-B722-405C-A9B7-52DAEAFC2C78}" dt="2025-07-29T09:15:04.724" v="3289" actId="20577"/>
        <pc:sldMkLst>
          <pc:docMk/>
          <pc:sldMk cId="2892938432" sldId="500"/>
        </pc:sldMkLst>
        <pc:spChg chg="mod">
          <ac:chgData name="jerome cazes" userId="baadb215-62e1-4b0d-9bfb-33d02299acac" providerId="ADAL" clId="{9F778CC2-B722-405C-A9B7-52DAEAFC2C78}" dt="2025-07-29T09:15:04.724" v="3289" actId="20577"/>
          <ac:spMkLst>
            <pc:docMk/>
            <pc:sldMk cId="2892938432" sldId="500"/>
            <ac:spMk id="3" creationId="{60B2CD76-AB5D-3C68-A8B4-332B6D04E562}"/>
          </ac:spMkLst>
        </pc:spChg>
        <pc:spChg chg="mod">
          <ac:chgData name="jerome cazes" userId="baadb215-62e1-4b0d-9bfb-33d02299acac" providerId="ADAL" clId="{9F778CC2-B722-405C-A9B7-52DAEAFC2C78}" dt="2025-07-22T14:30:17.748" v="1743" actId="20577"/>
          <ac:spMkLst>
            <pc:docMk/>
            <pc:sldMk cId="2892938432" sldId="500"/>
            <ac:spMk id="35" creationId="{C9980E1C-A4DB-C74A-D566-5942CB095D32}"/>
          </ac:spMkLst>
        </pc:spChg>
      </pc:sldChg>
      <pc:sldChg chg="delSp modSp del mod delAnim">
        <pc:chgData name="jerome cazes" userId="baadb215-62e1-4b0d-9bfb-33d02299acac" providerId="ADAL" clId="{9F778CC2-B722-405C-A9B7-52DAEAFC2C78}" dt="2025-07-23T14:56:22.034" v="2275" actId="47"/>
        <pc:sldMkLst>
          <pc:docMk/>
          <pc:sldMk cId="1976653081" sldId="507"/>
        </pc:sldMkLst>
      </pc:sldChg>
      <pc:sldChg chg="del">
        <pc:chgData name="jerome cazes" userId="baadb215-62e1-4b0d-9bfb-33d02299acac" providerId="ADAL" clId="{9F778CC2-B722-405C-A9B7-52DAEAFC2C78}" dt="2025-07-20T12:35:55.748" v="309" actId="47"/>
        <pc:sldMkLst>
          <pc:docMk/>
          <pc:sldMk cId="372344386" sldId="567"/>
        </pc:sldMkLst>
      </pc:sldChg>
      <pc:sldChg chg="add del">
        <pc:chgData name="jerome cazes" userId="baadb215-62e1-4b0d-9bfb-33d02299acac" providerId="ADAL" clId="{9F778CC2-B722-405C-A9B7-52DAEAFC2C78}" dt="2025-07-23T14:49:59.728" v="2223" actId="47"/>
        <pc:sldMkLst>
          <pc:docMk/>
          <pc:sldMk cId="3071880473" sldId="577"/>
        </pc:sldMkLst>
      </pc:sldChg>
      <pc:sldChg chg="delSp modSp del mod modAnim">
        <pc:chgData name="jerome cazes" userId="baadb215-62e1-4b0d-9bfb-33d02299acac" providerId="ADAL" clId="{9F778CC2-B722-405C-A9B7-52DAEAFC2C78}" dt="2025-07-22T14:28:37.220" v="1689" actId="47"/>
        <pc:sldMkLst>
          <pc:docMk/>
          <pc:sldMk cId="3765508173" sldId="585"/>
        </pc:sldMkLst>
      </pc:sldChg>
      <pc:sldChg chg="delSp modSp mod delAnim">
        <pc:chgData name="jerome cazes" userId="baadb215-62e1-4b0d-9bfb-33d02299acac" providerId="ADAL" clId="{9F778CC2-B722-405C-A9B7-52DAEAFC2C78}" dt="2025-07-23T14:59:54.507" v="2276" actId="478"/>
        <pc:sldMkLst>
          <pc:docMk/>
          <pc:sldMk cId="1122930138" sldId="588"/>
        </pc:sldMkLst>
        <pc:spChg chg="mod">
          <ac:chgData name="jerome cazes" userId="baadb215-62e1-4b0d-9bfb-33d02299acac" providerId="ADAL" clId="{9F778CC2-B722-405C-A9B7-52DAEAFC2C78}" dt="2025-07-23T14:54:41.187" v="2265" actId="20577"/>
          <ac:spMkLst>
            <pc:docMk/>
            <pc:sldMk cId="1122930138" sldId="588"/>
            <ac:spMk id="6" creationId="{8BB8C816-B765-0253-F79F-094C0AE65726}"/>
          </ac:spMkLst>
        </pc:spChg>
      </pc:sldChg>
      <pc:sldChg chg="addSp delSp modSp mod delAnim">
        <pc:chgData name="jerome cazes" userId="baadb215-62e1-4b0d-9bfb-33d02299acac" providerId="ADAL" clId="{9F778CC2-B722-405C-A9B7-52DAEAFC2C78}" dt="2025-07-23T15:15:08.066" v="2317" actId="478"/>
        <pc:sldMkLst>
          <pc:docMk/>
          <pc:sldMk cId="4067064969" sldId="589"/>
        </pc:sldMkLst>
        <pc:spChg chg="mod">
          <ac:chgData name="jerome cazes" userId="baadb215-62e1-4b0d-9bfb-33d02299acac" providerId="ADAL" clId="{9F778CC2-B722-405C-A9B7-52DAEAFC2C78}" dt="2025-07-22T14:18:31.135" v="1302" actId="1035"/>
          <ac:spMkLst>
            <pc:docMk/>
            <pc:sldMk cId="4067064969" sldId="589"/>
            <ac:spMk id="8" creationId="{6D0D1445-F4A2-AE01-5794-8754B7B643E4}"/>
          </ac:spMkLst>
        </pc:spChg>
        <pc:spChg chg="mod">
          <ac:chgData name="jerome cazes" userId="baadb215-62e1-4b0d-9bfb-33d02299acac" providerId="ADAL" clId="{9F778CC2-B722-405C-A9B7-52DAEAFC2C78}" dt="2025-07-22T14:19:13.569" v="1323" actId="20577"/>
          <ac:spMkLst>
            <pc:docMk/>
            <pc:sldMk cId="4067064969" sldId="589"/>
            <ac:spMk id="35" creationId="{A0BC2598-2BDB-2524-2B83-008BE33A4A17}"/>
          </ac:spMkLst>
        </pc:spChg>
      </pc:sldChg>
      <pc:sldChg chg="del">
        <pc:chgData name="jerome cazes" userId="baadb215-62e1-4b0d-9bfb-33d02299acac" providerId="ADAL" clId="{9F778CC2-B722-405C-A9B7-52DAEAFC2C78}" dt="2025-07-20T12:40:51.055" v="311" actId="47"/>
        <pc:sldMkLst>
          <pc:docMk/>
          <pc:sldMk cId="3676181778" sldId="592"/>
        </pc:sldMkLst>
      </pc:sldChg>
      <pc:sldChg chg="modSp mod">
        <pc:chgData name="jerome cazes" userId="baadb215-62e1-4b0d-9bfb-33d02299acac" providerId="ADAL" clId="{9F778CC2-B722-405C-A9B7-52DAEAFC2C78}" dt="2025-07-23T14:54:22.453" v="2259" actId="20577"/>
        <pc:sldMkLst>
          <pc:docMk/>
          <pc:sldMk cId="1788553252" sldId="593"/>
        </pc:sldMkLst>
        <pc:spChg chg="mod">
          <ac:chgData name="jerome cazes" userId="baadb215-62e1-4b0d-9bfb-33d02299acac" providerId="ADAL" clId="{9F778CC2-B722-405C-A9B7-52DAEAFC2C78}" dt="2025-07-23T13:28:12.017" v="2048" actId="20577"/>
          <ac:spMkLst>
            <pc:docMk/>
            <pc:sldMk cId="1788553252" sldId="593"/>
            <ac:spMk id="2" creationId="{E5247E8B-6935-E5AB-2624-EC6483966F1A}"/>
          </ac:spMkLst>
        </pc:spChg>
        <pc:spChg chg="mod">
          <ac:chgData name="jerome cazes" userId="baadb215-62e1-4b0d-9bfb-33d02299acac" providerId="ADAL" clId="{9F778CC2-B722-405C-A9B7-52DAEAFC2C78}" dt="2025-07-23T14:54:22.453" v="2259" actId="20577"/>
          <ac:spMkLst>
            <pc:docMk/>
            <pc:sldMk cId="1788553252" sldId="593"/>
            <ac:spMk id="35" creationId="{D1EDD08B-4654-5153-1123-CDE10C5E9131}"/>
          </ac:spMkLst>
        </pc:spChg>
      </pc:sldChg>
      <pc:sldChg chg="del">
        <pc:chgData name="jerome cazes" userId="baadb215-62e1-4b0d-9bfb-33d02299acac" providerId="ADAL" clId="{9F778CC2-B722-405C-A9B7-52DAEAFC2C78}" dt="2025-07-20T12:42:13.761" v="315" actId="47"/>
        <pc:sldMkLst>
          <pc:docMk/>
          <pc:sldMk cId="2387731772" sldId="595"/>
        </pc:sldMkLst>
      </pc:sldChg>
      <pc:sldChg chg="modSp mod">
        <pc:chgData name="jerome cazes" userId="baadb215-62e1-4b0d-9bfb-33d02299acac" providerId="ADAL" clId="{9F778CC2-B722-405C-A9B7-52DAEAFC2C78}" dt="2025-07-23T14:50:56.398" v="2233" actId="20577"/>
        <pc:sldMkLst>
          <pc:docMk/>
          <pc:sldMk cId="1672684698" sldId="597"/>
        </pc:sldMkLst>
        <pc:spChg chg="mod">
          <ac:chgData name="jerome cazes" userId="baadb215-62e1-4b0d-9bfb-33d02299acac" providerId="ADAL" clId="{9F778CC2-B722-405C-A9B7-52DAEAFC2C78}" dt="2025-07-23T14:50:56.398" v="2233" actId="20577"/>
          <ac:spMkLst>
            <pc:docMk/>
            <pc:sldMk cId="1672684698" sldId="597"/>
            <ac:spMk id="35" creationId="{76831FBB-E087-6635-E1FC-65E909EDC8B6}"/>
          </ac:spMkLst>
        </pc:spChg>
      </pc:sldChg>
      <pc:sldChg chg="modSp mod ord">
        <pc:chgData name="jerome cazes" userId="baadb215-62e1-4b0d-9bfb-33d02299acac" providerId="ADAL" clId="{9F778CC2-B722-405C-A9B7-52DAEAFC2C78}" dt="2025-07-22T14:36:26.831" v="2024" actId="20577"/>
        <pc:sldMkLst>
          <pc:docMk/>
          <pc:sldMk cId="837523854" sldId="598"/>
        </pc:sldMkLst>
        <pc:spChg chg="mod">
          <ac:chgData name="jerome cazes" userId="baadb215-62e1-4b0d-9bfb-33d02299acac" providerId="ADAL" clId="{9F778CC2-B722-405C-A9B7-52DAEAFC2C78}" dt="2025-07-22T14:36:26.831" v="2024" actId="20577"/>
          <ac:spMkLst>
            <pc:docMk/>
            <pc:sldMk cId="837523854" sldId="598"/>
            <ac:spMk id="16" creationId="{1E7E6935-4425-DE27-6082-7616BA752162}"/>
          </ac:spMkLst>
        </pc:spChg>
        <pc:spChg chg="mod">
          <ac:chgData name="jerome cazes" userId="baadb215-62e1-4b0d-9bfb-33d02299acac" providerId="ADAL" clId="{9F778CC2-B722-405C-A9B7-52DAEAFC2C78}" dt="2025-07-22T14:34:59.756" v="1883" actId="20577"/>
          <ac:spMkLst>
            <pc:docMk/>
            <pc:sldMk cId="837523854" sldId="598"/>
            <ac:spMk id="35" creationId="{D2E7A2A4-3758-2412-F82A-77862915D2BB}"/>
          </ac:spMkLst>
        </pc:spChg>
      </pc:sldChg>
      <pc:sldChg chg="delSp modSp del mod delAnim modAnim">
        <pc:chgData name="jerome cazes" userId="baadb215-62e1-4b0d-9bfb-33d02299acac" providerId="ADAL" clId="{9F778CC2-B722-405C-A9B7-52DAEAFC2C78}" dt="2025-07-20T12:41:24.623" v="313" actId="47"/>
        <pc:sldMkLst>
          <pc:docMk/>
          <pc:sldMk cId="2637736782" sldId="599"/>
        </pc:sldMkLst>
      </pc:sldChg>
      <pc:sldChg chg="del">
        <pc:chgData name="jerome cazes" userId="baadb215-62e1-4b0d-9bfb-33d02299acac" providerId="ADAL" clId="{9F778CC2-B722-405C-A9B7-52DAEAFC2C78}" dt="2025-07-20T12:30:15.919" v="304" actId="47"/>
        <pc:sldMkLst>
          <pc:docMk/>
          <pc:sldMk cId="415161564" sldId="601"/>
        </pc:sldMkLst>
      </pc:sldChg>
      <pc:sldChg chg="del">
        <pc:chgData name="jerome cazes" userId="baadb215-62e1-4b0d-9bfb-33d02299acac" providerId="ADAL" clId="{9F778CC2-B722-405C-A9B7-52DAEAFC2C78}" dt="2025-07-20T12:28:41.057" v="295" actId="47"/>
        <pc:sldMkLst>
          <pc:docMk/>
          <pc:sldMk cId="196417755" sldId="602"/>
        </pc:sldMkLst>
      </pc:sldChg>
      <pc:sldChg chg="modSp add del mod">
        <pc:chgData name="jerome cazes" userId="baadb215-62e1-4b0d-9bfb-33d02299acac" providerId="ADAL" clId="{9F778CC2-B722-405C-A9B7-52DAEAFC2C78}" dt="2025-07-29T14:36:21.704" v="3295" actId="20577"/>
        <pc:sldMkLst>
          <pc:docMk/>
          <pc:sldMk cId="415161564" sldId="602"/>
        </pc:sldMkLst>
        <pc:spChg chg="mod">
          <ac:chgData name="jerome cazes" userId="baadb215-62e1-4b0d-9bfb-33d02299acac" providerId="ADAL" clId="{9F778CC2-B722-405C-A9B7-52DAEAFC2C78}" dt="2025-07-29T14:36:21.704" v="3295" actId="20577"/>
          <ac:spMkLst>
            <pc:docMk/>
            <pc:sldMk cId="415161564" sldId="602"/>
            <ac:spMk id="2" creationId="{E14A56DA-8EC9-C60F-BBD4-585EE129147B}"/>
          </ac:spMkLst>
        </pc:spChg>
        <pc:spChg chg="mod">
          <ac:chgData name="jerome cazes" userId="baadb215-62e1-4b0d-9bfb-33d02299acac" providerId="ADAL" clId="{9F778CC2-B722-405C-A9B7-52DAEAFC2C78}" dt="2025-07-29T07:21:43.531" v="2404" actId="20577"/>
          <ac:spMkLst>
            <pc:docMk/>
            <pc:sldMk cId="415161564" sldId="602"/>
            <ac:spMk id="8" creationId="{9774A785-05BE-6219-D486-A5170F1FB5E0}"/>
          </ac:spMkLst>
        </pc:spChg>
      </pc:sldChg>
      <pc:sldChg chg="modSp add del mod">
        <pc:chgData name="jerome cazes" userId="baadb215-62e1-4b0d-9bfb-33d02299acac" providerId="ADAL" clId="{9F778CC2-B722-405C-A9B7-52DAEAFC2C78}" dt="2025-07-22T13:37:34.865" v="365" actId="47"/>
        <pc:sldMkLst>
          <pc:docMk/>
          <pc:sldMk cId="1110940290" sldId="603"/>
        </pc:sldMkLst>
      </pc:sldChg>
      <pc:sldChg chg="modSp add del modAnim">
        <pc:chgData name="jerome cazes" userId="baadb215-62e1-4b0d-9bfb-33d02299acac" providerId="ADAL" clId="{9F778CC2-B722-405C-A9B7-52DAEAFC2C78}" dt="2025-07-20T08:33:05.602" v="287"/>
        <pc:sldMkLst>
          <pc:docMk/>
          <pc:sldMk cId="2447179295" sldId="603"/>
        </pc:sldMkLst>
      </pc:sldChg>
      <pc:sldChg chg="modSp add del mod">
        <pc:chgData name="jerome cazes" userId="baadb215-62e1-4b0d-9bfb-33d02299acac" providerId="ADAL" clId="{9F778CC2-B722-405C-A9B7-52DAEAFC2C78}" dt="2025-07-22T13:38:27.477" v="370" actId="47"/>
        <pc:sldMkLst>
          <pc:docMk/>
          <pc:sldMk cId="1886399257" sldId="604"/>
        </pc:sldMkLst>
      </pc:sldChg>
      <pc:sldChg chg="add del">
        <pc:chgData name="jerome cazes" userId="baadb215-62e1-4b0d-9bfb-33d02299acac" providerId="ADAL" clId="{9F778CC2-B722-405C-A9B7-52DAEAFC2C78}" dt="2025-07-22T13:39:15.436" v="372" actId="47"/>
        <pc:sldMkLst>
          <pc:docMk/>
          <pc:sldMk cId="1147512402" sldId="613"/>
        </pc:sldMkLst>
      </pc:sldChg>
      <pc:sldChg chg="add del">
        <pc:chgData name="jerome cazes" userId="baadb215-62e1-4b0d-9bfb-33d02299acac" providerId="ADAL" clId="{9F778CC2-B722-405C-A9B7-52DAEAFC2C78}" dt="2025-07-22T13:39:59.785" v="375" actId="47"/>
        <pc:sldMkLst>
          <pc:docMk/>
          <pc:sldMk cId="2469594576" sldId="614"/>
        </pc:sldMkLst>
      </pc:sldChg>
      <pc:sldChg chg="modSp add del modAnim">
        <pc:chgData name="jerome cazes" userId="baadb215-62e1-4b0d-9bfb-33d02299acac" providerId="ADAL" clId="{9F778CC2-B722-405C-A9B7-52DAEAFC2C78}" dt="2025-07-23T13:21:36.885" v="2043" actId="47"/>
        <pc:sldMkLst>
          <pc:docMk/>
          <pc:sldMk cId="2656397734" sldId="615"/>
        </pc:sldMkLst>
      </pc:sldChg>
      <pc:sldChg chg="modSp add del">
        <pc:chgData name="jerome cazes" userId="baadb215-62e1-4b0d-9bfb-33d02299acac" providerId="ADAL" clId="{9F778CC2-B722-405C-A9B7-52DAEAFC2C78}" dt="2025-07-23T14:50:02.042" v="2224" actId="47"/>
        <pc:sldMkLst>
          <pc:docMk/>
          <pc:sldMk cId="835098052" sldId="616"/>
        </pc:sldMkLst>
      </pc:sldChg>
      <pc:sldChg chg="modSp add mod">
        <pc:chgData name="jerome cazes" userId="baadb215-62e1-4b0d-9bfb-33d02299acac" providerId="ADAL" clId="{9F778CC2-B722-405C-A9B7-52DAEAFC2C78}" dt="2025-07-23T14:53:42.008" v="2246" actId="20577"/>
        <pc:sldMkLst>
          <pc:docMk/>
          <pc:sldMk cId="49587600" sldId="617"/>
        </pc:sldMkLst>
        <pc:spChg chg="mod">
          <ac:chgData name="jerome cazes" userId="baadb215-62e1-4b0d-9bfb-33d02299acac" providerId="ADAL" clId="{9F778CC2-B722-405C-A9B7-52DAEAFC2C78}" dt="2025-07-22T14:16:14.287" v="1160" actId="20577"/>
          <ac:spMkLst>
            <pc:docMk/>
            <pc:sldMk cId="49587600" sldId="617"/>
            <ac:spMk id="2" creationId="{6C7D382A-8A44-07F3-CF2A-89EBC50CFF08}"/>
          </ac:spMkLst>
        </pc:spChg>
        <pc:spChg chg="mod">
          <ac:chgData name="jerome cazes" userId="baadb215-62e1-4b0d-9bfb-33d02299acac" providerId="ADAL" clId="{9F778CC2-B722-405C-A9B7-52DAEAFC2C78}" dt="2025-07-23T14:53:42.008" v="2246" actId="20577"/>
          <ac:spMkLst>
            <pc:docMk/>
            <pc:sldMk cId="49587600" sldId="617"/>
            <ac:spMk id="35" creationId="{A58D0455-E111-048A-6073-5C7AE9447BE1}"/>
          </ac:spMkLst>
        </pc:spChg>
      </pc:sldChg>
      <pc:sldChg chg="delSp add del mod delAnim">
        <pc:chgData name="jerome cazes" userId="baadb215-62e1-4b0d-9bfb-33d02299acac" providerId="ADAL" clId="{9F778CC2-B722-405C-A9B7-52DAEAFC2C78}" dt="2025-07-23T13:17:28.020" v="2032" actId="47"/>
        <pc:sldMkLst>
          <pc:docMk/>
          <pc:sldMk cId="1483582195" sldId="618"/>
        </pc:sldMkLst>
      </pc:sldChg>
      <pc:sldChg chg="modSp add del">
        <pc:chgData name="jerome cazes" userId="baadb215-62e1-4b0d-9bfb-33d02299acac" providerId="ADAL" clId="{9F778CC2-B722-405C-A9B7-52DAEAFC2C78}" dt="2025-07-23T13:15:59.216" v="2027" actId="47"/>
        <pc:sldMkLst>
          <pc:docMk/>
          <pc:sldMk cId="3884952217" sldId="618"/>
        </pc:sldMkLst>
      </pc:sldChg>
      <pc:sldChg chg="delSp modSp add mod delAnim">
        <pc:chgData name="jerome cazes" userId="baadb215-62e1-4b0d-9bfb-33d02299acac" providerId="ADAL" clId="{9F778CC2-B722-405C-A9B7-52DAEAFC2C78}" dt="2025-07-29T08:59:54.130" v="2707" actId="14100"/>
        <pc:sldMkLst>
          <pc:docMk/>
          <pc:sldMk cId="1499819440" sldId="619"/>
        </pc:sldMkLst>
        <pc:spChg chg="mod">
          <ac:chgData name="jerome cazes" userId="baadb215-62e1-4b0d-9bfb-33d02299acac" providerId="ADAL" clId="{9F778CC2-B722-405C-A9B7-52DAEAFC2C78}" dt="2025-07-29T08:59:54.130" v="2707" actId="14100"/>
          <ac:spMkLst>
            <pc:docMk/>
            <pc:sldMk cId="1499819440" sldId="619"/>
            <ac:spMk id="7" creationId="{8411A62E-D06C-29F6-3B5E-277A256A5E84}"/>
          </ac:spMkLst>
        </pc:spChg>
        <pc:spChg chg="mod">
          <ac:chgData name="jerome cazes" userId="baadb215-62e1-4b0d-9bfb-33d02299acac" providerId="ADAL" clId="{9F778CC2-B722-405C-A9B7-52DAEAFC2C78}" dt="2025-07-23T14:53:59.114" v="2251" actId="20577"/>
          <ac:spMkLst>
            <pc:docMk/>
            <pc:sldMk cId="1499819440" sldId="619"/>
            <ac:spMk id="35" creationId="{01CB5445-4540-B237-0B3E-517328B0EFFC}"/>
          </ac:spMkLst>
        </pc:spChg>
      </pc:sldChg>
      <pc:sldChg chg="addSp delSp modSp add del mod modAnim">
        <pc:chgData name="jerome cazes" userId="baadb215-62e1-4b0d-9bfb-33d02299acac" providerId="ADAL" clId="{9F778CC2-B722-405C-A9B7-52DAEAFC2C78}" dt="2025-07-23T15:15:49.933" v="2326" actId="47"/>
        <pc:sldMkLst>
          <pc:docMk/>
          <pc:sldMk cId="1024410033" sldId="623"/>
        </pc:sldMkLst>
      </pc:sldChg>
      <pc:sldChg chg="modSp add mod">
        <pc:chgData name="jerome cazes" userId="baadb215-62e1-4b0d-9bfb-33d02299acac" providerId="ADAL" clId="{9F778CC2-B722-405C-A9B7-52DAEAFC2C78}" dt="2025-07-29T08:59:32.078" v="2705" actId="114"/>
        <pc:sldMkLst>
          <pc:docMk/>
          <pc:sldMk cId="257280444" sldId="624"/>
        </pc:sldMkLst>
        <pc:spChg chg="mod">
          <ac:chgData name="jerome cazes" userId="baadb215-62e1-4b0d-9bfb-33d02299acac" providerId="ADAL" clId="{9F778CC2-B722-405C-A9B7-52DAEAFC2C78}" dt="2025-07-29T08:59:32.078" v="2705" actId="114"/>
          <ac:spMkLst>
            <pc:docMk/>
            <pc:sldMk cId="257280444" sldId="624"/>
            <ac:spMk id="35" creationId="{CE614664-34A2-ADC3-72B3-8D6B7A763328}"/>
          </ac:spMkLst>
        </pc:spChg>
      </pc:sldChg>
      <pc:sldChg chg="new del">
        <pc:chgData name="jerome cazes" userId="baadb215-62e1-4b0d-9bfb-33d02299acac" providerId="ADAL" clId="{9F778CC2-B722-405C-A9B7-52DAEAFC2C78}" dt="2025-07-23T13:17:16.447" v="2031" actId="47"/>
        <pc:sldMkLst>
          <pc:docMk/>
          <pc:sldMk cId="744213889" sldId="625"/>
        </pc:sldMkLst>
      </pc:sldChg>
      <pc:sldChg chg="modSp add mod">
        <pc:chgData name="jerome cazes" userId="baadb215-62e1-4b0d-9bfb-33d02299acac" providerId="ADAL" clId="{9F778CC2-B722-405C-A9B7-52DAEAFC2C78}" dt="2025-07-23T14:54:13.552" v="2255" actId="20577"/>
        <pc:sldMkLst>
          <pc:docMk/>
          <pc:sldMk cId="1791847348" sldId="625"/>
        </pc:sldMkLst>
        <pc:spChg chg="mod">
          <ac:chgData name="jerome cazes" userId="baadb215-62e1-4b0d-9bfb-33d02299acac" providerId="ADAL" clId="{9F778CC2-B722-405C-A9B7-52DAEAFC2C78}" dt="2025-07-23T13:21:59.081" v="2045" actId="20577"/>
          <ac:spMkLst>
            <pc:docMk/>
            <pc:sldMk cId="1791847348" sldId="625"/>
            <ac:spMk id="2" creationId="{931EEBA4-A1D4-3B29-D791-6EB60F320AA0}"/>
          </ac:spMkLst>
        </pc:spChg>
        <pc:spChg chg="mod">
          <ac:chgData name="jerome cazes" userId="baadb215-62e1-4b0d-9bfb-33d02299acac" providerId="ADAL" clId="{9F778CC2-B722-405C-A9B7-52DAEAFC2C78}" dt="2025-07-23T14:54:13.552" v="2255" actId="20577"/>
          <ac:spMkLst>
            <pc:docMk/>
            <pc:sldMk cId="1791847348" sldId="625"/>
            <ac:spMk id="35" creationId="{590A4CFA-8AAC-888B-F1CE-2B48F087FDD0}"/>
          </ac:spMkLst>
        </pc:spChg>
      </pc:sldChg>
      <pc:sldChg chg="add del">
        <pc:chgData name="jerome cazes" userId="baadb215-62e1-4b0d-9bfb-33d02299acac" providerId="ADAL" clId="{9F778CC2-B722-405C-A9B7-52DAEAFC2C78}" dt="2025-07-23T14:49:57.633" v="2222" actId="47"/>
        <pc:sldMkLst>
          <pc:docMk/>
          <pc:sldMk cId="3770151069" sldId="626"/>
        </pc:sldMkLst>
      </pc:sldChg>
      <pc:sldChg chg="delSp modSp add mod modAnim">
        <pc:chgData name="jerome cazes" userId="baadb215-62e1-4b0d-9bfb-33d02299acac" providerId="ADAL" clId="{9F778CC2-B722-405C-A9B7-52DAEAFC2C78}" dt="2025-07-29T07:17:39.904" v="2395" actId="20577"/>
        <pc:sldMkLst>
          <pc:docMk/>
          <pc:sldMk cId="1530684002" sldId="627"/>
        </pc:sldMkLst>
        <pc:spChg chg="mod">
          <ac:chgData name="jerome cazes" userId="baadb215-62e1-4b0d-9bfb-33d02299acac" providerId="ADAL" clId="{9F778CC2-B722-405C-A9B7-52DAEAFC2C78}" dt="2025-07-29T07:17:39.904" v="2395" actId="20577"/>
          <ac:spMkLst>
            <pc:docMk/>
            <pc:sldMk cId="1530684002" sldId="627"/>
            <ac:spMk id="6" creationId="{87428B7E-40AB-32E9-1CC9-67F0706B1555}"/>
          </ac:spMkLst>
        </pc:spChg>
      </pc:sldChg>
      <pc:sldChg chg="modSp add mod modAnim">
        <pc:chgData name="jerome cazes" userId="baadb215-62e1-4b0d-9bfb-33d02299acac" providerId="ADAL" clId="{9F778CC2-B722-405C-A9B7-52DAEAFC2C78}" dt="2025-07-23T14:46:03.017" v="2130" actId="1076"/>
        <pc:sldMkLst>
          <pc:docMk/>
          <pc:sldMk cId="3263761422" sldId="628"/>
        </pc:sldMkLst>
        <pc:spChg chg="mod">
          <ac:chgData name="jerome cazes" userId="baadb215-62e1-4b0d-9bfb-33d02299acac" providerId="ADAL" clId="{9F778CC2-B722-405C-A9B7-52DAEAFC2C78}" dt="2025-07-23T14:46:03.017" v="2130" actId="1076"/>
          <ac:spMkLst>
            <pc:docMk/>
            <pc:sldMk cId="3263761422" sldId="628"/>
            <ac:spMk id="6" creationId="{614CA2D9-FF41-B179-2406-B21C1E4C7D97}"/>
          </ac:spMkLst>
        </pc:spChg>
      </pc:sldChg>
      <pc:sldChg chg="addSp modSp add mod ord">
        <pc:chgData name="jerome cazes" userId="baadb215-62e1-4b0d-9bfb-33d02299acac" providerId="ADAL" clId="{9F778CC2-B722-405C-A9B7-52DAEAFC2C78}" dt="2025-07-29T09:06:06.567" v="3101" actId="20577"/>
        <pc:sldMkLst>
          <pc:docMk/>
          <pc:sldMk cId="1981585995" sldId="629"/>
        </pc:sldMkLst>
        <pc:spChg chg="add mod">
          <ac:chgData name="jerome cazes" userId="baadb215-62e1-4b0d-9bfb-33d02299acac" providerId="ADAL" clId="{9F778CC2-B722-405C-A9B7-52DAEAFC2C78}" dt="2025-07-29T09:06:06.567" v="3101" actId="20577"/>
          <ac:spMkLst>
            <pc:docMk/>
            <pc:sldMk cId="1981585995" sldId="629"/>
            <ac:spMk id="2" creationId="{4CF8509E-E3FB-4BCC-A236-8EF2960B15CA}"/>
          </ac:spMkLst>
        </pc:spChg>
        <pc:spChg chg="mod">
          <ac:chgData name="jerome cazes" userId="baadb215-62e1-4b0d-9bfb-33d02299acac" providerId="ADAL" clId="{9F778CC2-B722-405C-A9B7-52DAEAFC2C78}" dt="2025-07-29T09:04:22.668" v="2884" actId="20577"/>
          <ac:spMkLst>
            <pc:docMk/>
            <pc:sldMk cId="1981585995" sldId="629"/>
            <ac:spMk id="6" creationId="{3FF72D81-3173-DF89-FDFB-1845C69854F2}"/>
          </ac:spMkLst>
        </pc:spChg>
      </pc:sldChg>
      <pc:sldChg chg="modSp add ord">
        <pc:chgData name="jerome cazes" userId="baadb215-62e1-4b0d-9bfb-33d02299acac" providerId="ADAL" clId="{9F778CC2-B722-405C-A9B7-52DAEAFC2C78}" dt="2025-07-23T14:55:04.126" v="2269"/>
        <pc:sldMkLst>
          <pc:docMk/>
          <pc:sldMk cId="1674023317" sldId="630"/>
        </pc:sldMkLst>
        <pc:spChg chg="mod">
          <ac:chgData name="jerome cazes" userId="baadb215-62e1-4b0d-9bfb-33d02299acac" providerId="ADAL" clId="{9F778CC2-B722-405C-A9B7-52DAEAFC2C78}" dt="2025-07-23T14:47:17.179" v="2188" actId="20577"/>
          <ac:spMkLst>
            <pc:docMk/>
            <pc:sldMk cId="1674023317" sldId="630"/>
            <ac:spMk id="6" creationId="{074FBADF-A7C6-7A45-5636-93B53E0409EF}"/>
          </ac:spMkLst>
        </pc:spChg>
      </pc:sldChg>
      <pc:sldChg chg="add del">
        <pc:chgData name="jerome cazes" userId="baadb215-62e1-4b0d-9bfb-33d02299acac" providerId="ADAL" clId="{9F778CC2-B722-405C-A9B7-52DAEAFC2C78}" dt="2025-07-29T07:17:51.010" v="2396" actId="47"/>
        <pc:sldMkLst>
          <pc:docMk/>
          <pc:sldMk cId="2027452732" sldId="631"/>
        </pc:sldMkLst>
      </pc:sldChg>
      <pc:sldChg chg="modSp add mod">
        <pc:chgData name="jerome cazes" userId="baadb215-62e1-4b0d-9bfb-33d02299acac" providerId="ADAL" clId="{9F778CC2-B722-405C-A9B7-52DAEAFC2C78}" dt="2025-07-29T07:18:25.094" v="2401" actId="20577"/>
        <pc:sldMkLst>
          <pc:docMk/>
          <pc:sldMk cId="3040607614" sldId="632"/>
        </pc:sldMkLst>
        <pc:spChg chg="mod">
          <ac:chgData name="jerome cazes" userId="baadb215-62e1-4b0d-9bfb-33d02299acac" providerId="ADAL" clId="{9F778CC2-B722-405C-A9B7-52DAEAFC2C78}" dt="2025-07-29T07:18:25.094" v="2401" actId="20577"/>
          <ac:spMkLst>
            <pc:docMk/>
            <pc:sldMk cId="3040607614" sldId="632"/>
            <ac:spMk id="2" creationId="{4EDCDA71-852B-6D28-76BD-67D889E62F8E}"/>
          </ac:spMkLst>
        </pc:spChg>
      </pc:sldChg>
      <pc:sldChg chg="add del">
        <pc:chgData name="jerome cazes" userId="baadb215-62e1-4b0d-9bfb-33d02299acac" providerId="ADAL" clId="{9F778CC2-B722-405C-A9B7-52DAEAFC2C78}" dt="2025-07-29T07:17:55.525" v="2397" actId="47"/>
        <pc:sldMkLst>
          <pc:docMk/>
          <pc:sldMk cId="3699787815" sldId="632"/>
        </pc:sldMkLst>
      </pc:sldChg>
      <pc:sldChg chg="add del">
        <pc:chgData name="jerome cazes" userId="baadb215-62e1-4b0d-9bfb-33d02299acac" providerId="ADAL" clId="{9F778CC2-B722-405C-A9B7-52DAEAFC2C78}" dt="2025-07-29T07:18:00.886" v="2398" actId="47"/>
        <pc:sldMkLst>
          <pc:docMk/>
          <pc:sldMk cId="3395850097" sldId="633"/>
        </pc:sldMkLst>
      </pc:sldChg>
      <pc:sldChg chg="delSp modSp add mod modAnim">
        <pc:chgData name="jerome cazes" userId="baadb215-62e1-4b0d-9bfb-33d02299acac" providerId="ADAL" clId="{9F778CC2-B722-405C-A9B7-52DAEAFC2C78}" dt="2025-07-29T09:06:37.747" v="3104" actId="255"/>
        <pc:sldMkLst>
          <pc:docMk/>
          <pc:sldMk cId="3906322324" sldId="634"/>
        </pc:sldMkLst>
        <pc:spChg chg="mod">
          <ac:chgData name="jerome cazes" userId="baadb215-62e1-4b0d-9bfb-33d02299acac" providerId="ADAL" clId="{9F778CC2-B722-405C-A9B7-52DAEAFC2C78}" dt="2025-07-29T09:06:37.747" v="3104" actId="255"/>
          <ac:spMkLst>
            <pc:docMk/>
            <pc:sldMk cId="3906322324" sldId="634"/>
            <ac:spMk id="3" creationId="{7CFC9093-13FD-068F-E92A-AB164D076A57}"/>
          </ac:spMkLst>
        </pc:spChg>
      </pc:sldChg>
      <pc:sldChg chg="modSp add mod">
        <pc:chgData name="jerome cazes" userId="baadb215-62e1-4b0d-9bfb-33d02299acac" providerId="ADAL" clId="{9F778CC2-B722-405C-A9B7-52DAEAFC2C78}" dt="2025-07-29T09:06:55.073" v="3107" actId="255"/>
        <pc:sldMkLst>
          <pc:docMk/>
          <pc:sldMk cId="3039733829" sldId="635"/>
        </pc:sldMkLst>
        <pc:spChg chg="mod">
          <ac:chgData name="jerome cazes" userId="baadb215-62e1-4b0d-9bfb-33d02299acac" providerId="ADAL" clId="{9F778CC2-B722-405C-A9B7-52DAEAFC2C78}" dt="2025-07-29T09:06:55.073" v="3107" actId="255"/>
          <ac:spMkLst>
            <pc:docMk/>
            <pc:sldMk cId="3039733829" sldId="635"/>
            <ac:spMk id="3" creationId="{C399835D-EC72-7B70-03AC-D8C318AAD7DF}"/>
          </ac:spMkLst>
        </pc:spChg>
      </pc:sldChg>
      <pc:sldChg chg="modSp add del mod">
        <pc:chgData name="jerome cazes" userId="baadb215-62e1-4b0d-9bfb-33d02299acac" providerId="ADAL" clId="{9F778CC2-B722-405C-A9B7-52DAEAFC2C78}" dt="2025-07-29T09:07:21.936" v="3108" actId="47"/>
        <pc:sldMkLst>
          <pc:docMk/>
          <pc:sldMk cId="1061609696" sldId="636"/>
        </pc:sldMkLst>
        <pc:spChg chg="mod">
          <ac:chgData name="jerome cazes" userId="baadb215-62e1-4b0d-9bfb-33d02299acac" providerId="ADAL" clId="{9F778CC2-B722-405C-A9B7-52DAEAFC2C78}" dt="2025-07-29T09:02:51.753" v="2777" actId="20577"/>
          <ac:spMkLst>
            <pc:docMk/>
            <pc:sldMk cId="1061609696" sldId="636"/>
            <ac:spMk id="3" creationId="{A443F4E4-8B93-FEBF-EE74-11924195848F}"/>
          </ac:spMkLst>
        </pc:spChg>
      </pc:sldChg>
      <pc:sldChg chg="modSp add mod ord">
        <pc:chgData name="jerome cazes" userId="baadb215-62e1-4b0d-9bfb-33d02299acac" providerId="ADAL" clId="{9F778CC2-B722-405C-A9B7-52DAEAFC2C78}" dt="2025-07-29T09:10:12.706" v="3183" actId="15"/>
        <pc:sldMkLst>
          <pc:docMk/>
          <pc:sldMk cId="1703272145" sldId="637"/>
        </pc:sldMkLst>
        <pc:spChg chg="mod">
          <ac:chgData name="jerome cazes" userId="baadb215-62e1-4b0d-9bfb-33d02299acac" providerId="ADAL" clId="{9F778CC2-B722-405C-A9B7-52DAEAFC2C78}" dt="2025-07-29T09:10:12.706" v="3183" actId="15"/>
          <ac:spMkLst>
            <pc:docMk/>
            <pc:sldMk cId="1703272145" sldId="637"/>
            <ac:spMk id="3" creationId="{EE46E171-259C-70BB-A1BF-D101C50EFE3F}"/>
          </ac:spMkLst>
        </pc:spChg>
      </pc:sldChg>
      <pc:sldChg chg="modSp add mod">
        <pc:chgData name="jerome cazes" userId="baadb215-62e1-4b0d-9bfb-33d02299acac" providerId="ADAL" clId="{9F778CC2-B722-405C-A9B7-52DAEAFC2C78}" dt="2025-07-29T09:13:31.497" v="3232" actId="255"/>
        <pc:sldMkLst>
          <pc:docMk/>
          <pc:sldMk cId="2700857294" sldId="638"/>
        </pc:sldMkLst>
        <pc:spChg chg="mod">
          <ac:chgData name="jerome cazes" userId="baadb215-62e1-4b0d-9bfb-33d02299acac" providerId="ADAL" clId="{9F778CC2-B722-405C-A9B7-52DAEAFC2C78}" dt="2025-07-29T09:13:31.497" v="3232" actId="255"/>
          <ac:spMkLst>
            <pc:docMk/>
            <pc:sldMk cId="2700857294" sldId="638"/>
            <ac:spMk id="3" creationId="{AA290016-A42B-9795-CE7A-B0302C103848}"/>
          </ac:spMkLst>
        </pc:spChg>
      </pc:sldChg>
      <pc:sldChg chg="addSp delSp modSp add del mod">
        <pc:chgData name="jerome cazes" userId="baadb215-62e1-4b0d-9bfb-33d02299acac" providerId="ADAL" clId="{9F778CC2-B722-405C-A9B7-52DAEAFC2C78}" dt="2025-07-29T09:13:40.083" v="3233" actId="47"/>
        <pc:sldMkLst>
          <pc:docMk/>
          <pc:sldMk cId="319582633" sldId="639"/>
        </pc:sldMkLst>
        <pc:spChg chg="del mod">
          <ac:chgData name="jerome cazes" userId="baadb215-62e1-4b0d-9bfb-33d02299acac" providerId="ADAL" clId="{9F778CC2-B722-405C-A9B7-52DAEAFC2C78}" dt="2025-07-29T09:12:56.349" v="3226"/>
          <ac:spMkLst>
            <pc:docMk/>
            <pc:sldMk cId="319582633" sldId="639"/>
            <ac:spMk id="3" creationId="{4F37BA1D-4623-2494-4F8B-9CE45575E904}"/>
          </ac:spMkLst>
        </pc:spChg>
        <pc:picChg chg="add del mod">
          <ac:chgData name="jerome cazes" userId="baadb215-62e1-4b0d-9bfb-33d02299acac" providerId="ADAL" clId="{9F778CC2-B722-405C-A9B7-52DAEAFC2C78}" dt="2025-07-29T09:10:53.942" v="3188" actId="478"/>
          <ac:picMkLst>
            <pc:docMk/>
            <pc:sldMk cId="319582633" sldId="639"/>
            <ac:picMk id="1026" creationId="{31B4827C-ECB6-EAAB-9BB1-E2049E610F6E}"/>
          </ac:picMkLst>
        </pc:picChg>
      </pc:sldChg>
      <pc:sldChg chg="modSp add mod">
        <pc:chgData name="jerome cazes" userId="baadb215-62e1-4b0d-9bfb-33d02299acac" providerId="ADAL" clId="{9F778CC2-B722-405C-A9B7-52DAEAFC2C78}" dt="2025-07-29T09:12:09.158" v="3211" actId="255"/>
        <pc:sldMkLst>
          <pc:docMk/>
          <pc:sldMk cId="2831962611" sldId="640"/>
        </pc:sldMkLst>
        <pc:spChg chg="mod">
          <ac:chgData name="jerome cazes" userId="baadb215-62e1-4b0d-9bfb-33d02299acac" providerId="ADAL" clId="{9F778CC2-B722-405C-A9B7-52DAEAFC2C78}" dt="2025-07-29T09:12:09.158" v="3211" actId="255"/>
          <ac:spMkLst>
            <pc:docMk/>
            <pc:sldMk cId="2831962611" sldId="640"/>
            <ac:spMk id="3" creationId="{8EF655ED-A0FF-8BE1-3F90-7306A007BDC6}"/>
          </ac:spMkLst>
        </pc:spChg>
      </pc:sldChg>
      <pc:sldChg chg="modSp add mod">
        <pc:chgData name="jerome cazes" userId="baadb215-62e1-4b0d-9bfb-33d02299acac" providerId="ADAL" clId="{9F778CC2-B722-405C-A9B7-52DAEAFC2C78}" dt="2025-07-29T09:08:05.812" v="3121" actId="255"/>
        <pc:sldMkLst>
          <pc:docMk/>
          <pc:sldMk cId="3490990684" sldId="641"/>
        </pc:sldMkLst>
        <pc:spChg chg="mod">
          <ac:chgData name="jerome cazes" userId="baadb215-62e1-4b0d-9bfb-33d02299acac" providerId="ADAL" clId="{9F778CC2-B722-405C-A9B7-52DAEAFC2C78}" dt="2025-07-29T09:08:05.812" v="3121" actId="255"/>
          <ac:spMkLst>
            <pc:docMk/>
            <pc:sldMk cId="3490990684" sldId="641"/>
            <ac:spMk id="3" creationId="{B8FCCB71-B288-0456-5CF5-65F747091466}"/>
          </ac:spMkLst>
        </pc:spChg>
      </pc:sldChg>
      <pc:sldChg chg="delSp modSp add mod delAnim">
        <pc:chgData name="jerome cazes" userId="baadb215-62e1-4b0d-9bfb-33d02299acac" providerId="ADAL" clId="{9F778CC2-B722-405C-A9B7-52DAEAFC2C78}" dt="2025-07-23T15:15:41.158" v="2325" actId="1076"/>
        <pc:sldMkLst>
          <pc:docMk/>
          <pc:sldMk cId="548501512" sldId="642"/>
        </pc:sldMkLst>
        <pc:spChg chg="mod">
          <ac:chgData name="jerome cazes" userId="baadb215-62e1-4b0d-9bfb-33d02299acac" providerId="ADAL" clId="{9F778CC2-B722-405C-A9B7-52DAEAFC2C78}" dt="2025-07-23T15:15:41.158" v="2325" actId="1076"/>
          <ac:spMkLst>
            <pc:docMk/>
            <pc:sldMk cId="548501512" sldId="642"/>
            <ac:spMk id="5" creationId="{AEE7CE77-6346-78B0-5052-F33682DF11FF}"/>
          </ac:spMkLst>
        </pc:spChg>
        <pc:spChg chg="mod">
          <ac:chgData name="jerome cazes" userId="baadb215-62e1-4b0d-9bfb-33d02299acac" providerId="ADAL" clId="{9F778CC2-B722-405C-A9B7-52DAEAFC2C78}" dt="2025-07-23T15:15:41.158" v="2325" actId="1076"/>
          <ac:spMkLst>
            <pc:docMk/>
            <pc:sldMk cId="548501512" sldId="642"/>
            <ac:spMk id="6" creationId="{E9983AEF-FDC2-C4A3-F82E-2FFF290EC990}"/>
          </ac:spMkLst>
        </pc:spChg>
        <pc:spChg chg="mod">
          <ac:chgData name="jerome cazes" userId="baadb215-62e1-4b0d-9bfb-33d02299acac" providerId="ADAL" clId="{9F778CC2-B722-405C-A9B7-52DAEAFC2C78}" dt="2025-07-23T15:15:23.648" v="2323" actId="20577"/>
          <ac:spMkLst>
            <pc:docMk/>
            <pc:sldMk cId="548501512" sldId="642"/>
            <ac:spMk id="35" creationId="{FD8787BA-EEBB-56AA-5B38-CD29C9E31E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2E70C8A2-606E-4D0F-91FA-AD097BAFC76D}" type="datetimeFigureOut">
              <a:rPr lang="fr-FR" smtClean="0"/>
              <a:t>28/07/2025</a:t>
            </a:fld>
            <a:endParaRPr lang="fr-FR" dirty="0"/>
          </a:p>
        </p:txBody>
      </p:sp>
      <p:sp>
        <p:nvSpPr>
          <p:cNvPr id="4" name="Espace réservé de l'image des diapositives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6679"/>
            <a:ext cx="2971800" cy="499011"/>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9446679"/>
            <a:ext cx="2971800" cy="499011"/>
          </a:xfrm>
          <a:prstGeom prst="rect">
            <a:avLst/>
          </a:prstGeom>
        </p:spPr>
        <p:txBody>
          <a:bodyPr vert="horz" lIns="91440" tIns="45720" rIns="91440" bIns="45720" rtlCol="0" anchor="b"/>
          <a:lstStyle>
            <a:lvl1pPr algn="r">
              <a:defRPr sz="1200"/>
            </a:lvl1pPr>
          </a:lstStyle>
          <a:p>
            <a:fld id="{211E4FA2-2A4B-4FC2-8859-7A03DDA177EC}" type="slidenum">
              <a:rPr lang="fr-FR" smtClean="0"/>
              <a:t>‹N°›</a:t>
            </a:fld>
            <a:endParaRPr lang="fr-FR" dirty="0"/>
          </a:p>
        </p:txBody>
      </p:sp>
    </p:spTree>
    <p:extLst>
      <p:ext uri="{BB962C8B-B14F-4D97-AF65-F5344CB8AC3E}">
        <p14:creationId xmlns:p14="http://schemas.microsoft.com/office/powerpoint/2010/main" val="151838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08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60835-B6BA-0ED2-5DF7-45EE19E4352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C316F1-864A-91BD-FB82-DAC8ACDE840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B135EB4-A2EF-B770-8B0C-31145B9A31D6}"/>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4005479B-7861-2AD6-F292-DF8F0E275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94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4432-4846-96F1-1F6B-C2ED58A9245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03DEACF-830F-EE61-A3F0-46ACB0B8DE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1F4CA1-61C1-9C46-FA03-04A83F021CE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AAE28D6-EF89-89F1-6886-4598D179AB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257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FA2FB-AAB4-8E71-CD8F-ABD6DD7BDFF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F88050-BC62-A03D-F071-41842C31E91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DAE488B-ABBF-C93B-79A1-9BDAFE19F1A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38B8A50C-2BE1-BF04-4B98-72580DA56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95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AF08B-209F-C5A7-42F2-20761CD00E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6AD97FC-0469-D959-F26E-2A955839A0F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C6DD0A4-4AB7-5EBB-1FEE-4BA42C937F3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7272CA40-D117-DE43-EE0C-46227D492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49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5A288-1142-82E0-0FC9-A9F639F4A5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E5F0B6-5880-181B-521B-B95DD378E2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ADEA25F-408C-0B37-1C29-6EB0EAAD6DE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EE22C08-8973-3BF6-0671-055AF292159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646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05E09-E087-2E80-1955-BE3057F549A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178FD4F-D7AD-BD93-F747-1DE6B57A67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213EC92-138B-2999-7137-6CF311FEC44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353A6B8-18EE-2F1E-54CE-B8D94EE6DD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6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C29F4-CBAE-9FD3-400E-30A931793D1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F11D096-BE44-C9E9-67CB-33B803510B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1A665E3-58D9-C0B6-2DD3-72773F82B9F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7065C82-36CF-8261-6AF7-8EEB2B768B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038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0A637-A32C-D48B-B20D-354E4ADA52A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3306208-08A6-C039-275C-E923D023CCD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EEE496-1B22-1F79-3617-52DBD09188A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09A8FC2-628E-6D2F-2C03-27127C9CB2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471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221DE-AEF1-B26D-0DE5-CBD3783D364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7275E3D-FB90-5BF8-D131-5F731652D6E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9868A6-0B40-640E-1425-C8746B38160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B6F6C43-F72F-14A1-3CDD-4EE4AA51E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723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ECDB3-8C46-AC77-1A3F-C16A0238CF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A0976EE-737F-E1AF-7562-4A244F0846C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A965ED-57EE-E87C-E00C-FB40A71F9DCB}"/>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55D147D-0369-B93F-06A6-B215CBCDA6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713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08C28-686D-59A3-1BEA-981EB44ABFF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F5153F8-CA9E-29E2-8CED-F6D190C6D67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837F917-0937-F440-B33D-63FD77A6D782}"/>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E322C88C-9DED-D3C6-AA51-C6556AE585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48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59EE0-DE93-124A-DB12-A4B32BDFDD5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77265E5-DC33-0ACF-D029-FB6E8B4BA9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91BF6DD-93DD-9195-0B16-682A34FB9EDF}"/>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A21927E-6A8E-B2A0-AA0B-97C9B16423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95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E14FE-AC8A-226C-D02D-BA9C89D173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3E9191-BD13-916A-B0AA-BA31C4945E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9C9BF93-DDE9-2A32-F734-1B208440007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FC33194-8C4A-5DA5-E693-E0BA90F1DD5A}"/>
              </a:ext>
            </a:extLst>
          </p:cNvPr>
          <p:cNvSpPr>
            <a:spLocks noGrp="1"/>
          </p:cNvSpPr>
          <p:nvPr>
            <p:ph type="sldNum" sz="quarter" idx="5"/>
          </p:nvPr>
        </p:nvSpPr>
        <p:spPr/>
        <p:txBody>
          <a:bodyPr/>
          <a:lstStyle/>
          <a:p>
            <a:fld id="{211E4FA2-2A4B-4FC2-8859-7A03DDA177EC}" type="slidenum">
              <a:rPr lang="fr-FR" smtClean="0"/>
              <a:t>21</a:t>
            </a:fld>
            <a:endParaRPr lang="fr-FR" dirty="0"/>
          </a:p>
        </p:txBody>
      </p:sp>
    </p:spTree>
    <p:extLst>
      <p:ext uri="{BB962C8B-B14F-4D97-AF65-F5344CB8AC3E}">
        <p14:creationId xmlns:p14="http://schemas.microsoft.com/office/powerpoint/2010/main" val="279231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66EA-6CCC-E442-1F47-C6D5F354ACC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3C2476-7289-97AB-B063-DF45F997ACA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D150F48-63B2-6376-2559-54B7BE4BAAE9}"/>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DB53ECB7-11AC-C885-307F-5DAD106895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568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9E59-30A5-A284-C550-4F56187694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AEAA3DE-7A82-6F43-A929-D981F3F1FBD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ACC9E56-2AC8-AF56-0B97-AAA9EAC16716}"/>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61547CC-AAA7-7143-0C30-A6A8C08666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357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C4DF1-ACB4-48E6-EBCB-E0C7C7570F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9F7650-0FF4-CDE6-0DCD-1AD44952B10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9FF524-821D-D95E-AE89-33E6A4711F1F}"/>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5B5E365-0451-1B5F-508B-48E13C88B7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0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DD078-D5FC-4E39-5257-3EB6F86A397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C493F4-2B75-FE69-EA65-DDB1EAD83AA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13299E3-F620-5570-9658-E0361E3D12BB}"/>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12905365-41AA-C7B6-A5FA-F5BEFF4119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939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80C6F-CAFD-70E6-D3D4-C48A1A1847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0DC37E-8F3C-0A5F-BEE7-AA792738112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CC552C-9FAC-21AB-55E6-1A8065F20E2C}"/>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7A574E9C-64A7-39F3-C237-0E5553A49E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411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7033C4-319B-6500-97E9-D927019A14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0254FDF-71A3-B0E1-EC92-75BCD2BFC20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7F10A9-FFBA-A9F6-89F0-573A45436781}"/>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A97A4CE2-7745-6DFD-C2CE-54C5D2A891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60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97992-81EB-C1F9-4F39-B1EABB1D895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0B1E80-9391-795C-F251-960C7E45CA1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C3007C-0CA2-2D31-F4FF-3882B14DF860}"/>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7C0E4711-BA3B-1E04-ED78-46EA46590D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19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2E60D-AB63-C4F4-F9C2-2310447583D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52072DA-ACA0-26F2-3386-5657481B56E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5D8A0F-DCDF-0E9F-2B30-3AEDBAEEF809}"/>
              </a:ext>
            </a:extLst>
          </p:cNvPr>
          <p:cNvSpPr>
            <a:spLocks noGrp="1"/>
          </p:cNvSpPr>
          <p:nvPr>
            <p:ph type="body" idx="1"/>
          </p:nvPr>
        </p:nvSpPr>
        <p:spPr/>
        <p:txBody>
          <a:bodyPr/>
          <a:lstStyle/>
          <a:p>
            <a:endParaRPr lang="fr-FR" dirty="0"/>
          </a:p>
          <a:p>
            <a:endParaRPr lang="fr-FR" dirty="0"/>
          </a:p>
        </p:txBody>
      </p:sp>
      <p:sp>
        <p:nvSpPr>
          <p:cNvPr id="4" name="Espace réservé du numéro de diapositive 3">
            <a:extLst>
              <a:ext uri="{FF2B5EF4-FFF2-40B4-BE49-F238E27FC236}">
                <a16:creationId xmlns:a16="http://schemas.microsoft.com/office/drawing/2014/main" id="{342BE4B1-B90E-1300-6FA1-C7847C9B2F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E4FA2-2A4B-4FC2-8859-7A03DDA177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419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3C32-9411-4D89-B479-1422F396A9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7A85DF5-FC0B-4AB9-A8EE-CA17A04A88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8019AC0-34A7-4929-B1E8-F155595CD1DB}"/>
              </a:ext>
            </a:extLst>
          </p:cNvPr>
          <p:cNvSpPr>
            <a:spLocks noGrp="1"/>
          </p:cNvSpPr>
          <p:nvPr>
            <p:ph type="dt" sz="half" idx="10"/>
          </p:nvPr>
        </p:nvSpPr>
        <p:spPr/>
        <p:txBody>
          <a:bodyPr/>
          <a:lstStyle/>
          <a:p>
            <a:fld id="{5DBCDE1C-52F2-40DD-9448-DF7D6B392807}"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D1902486-63B5-44C3-BAE8-28FC3CCFBDB0}"/>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C93E115F-E443-4937-AE2E-B6F0FF0A090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14799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3AB01-2DE8-4E6A-B27C-B1AE5ACCE1E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C72AF9D-6885-4D22-8782-8A0D02FE674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4994B64-EF13-49EA-A09D-6CA623CD1F53}"/>
              </a:ext>
            </a:extLst>
          </p:cNvPr>
          <p:cNvSpPr>
            <a:spLocks noGrp="1"/>
          </p:cNvSpPr>
          <p:nvPr>
            <p:ph type="dt" sz="half" idx="10"/>
          </p:nvPr>
        </p:nvSpPr>
        <p:spPr/>
        <p:txBody>
          <a:bodyPr/>
          <a:lstStyle/>
          <a:p>
            <a:fld id="{3E6DB506-DC14-4021-9044-340B97488E29}"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DAA0DDA1-4934-4CDC-A8A9-0B85126820A7}"/>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EFEF93B7-444A-433B-AA85-C5869607999C}"/>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10629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F83C7AF-2B80-4DA7-B2D9-4D96A293F8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61B7944-38CC-43B9-A9F6-063137C0043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237942-1A0F-4AF7-A7D9-041015479361}"/>
              </a:ext>
            </a:extLst>
          </p:cNvPr>
          <p:cNvSpPr>
            <a:spLocks noGrp="1"/>
          </p:cNvSpPr>
          <p:nvPr>
            <p:ph type="dt" sz="half" idx="10"/>
          </p:nvPr>
        </p:nvSpPr>
        <p:spPr/>
        <p:txBody>
          <a:bodyPr/>
          <a:lstStyle/>
          <a:p>
            <a:fld id="{41C1E139-7F08-4FBD-B3EA-8BA434EB2F22}"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2F212996-26E3-4989-B209-D4F3611326D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2856E13B-9C1F-4B9C-AEEF-1CA777C11617}"/>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561137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DA2911-01F7-43AC-BD9B-F854BE2B6AF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E8AD944-0B0E-4E74-80C0-3409E7112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68F63BE-2762-4062-AAFC-3F9F06C6F051}"/>
              </a:ext>
            </a:extLst>
          </p:cNvPr>
          <p:cNvSpPr>
            <a:spLocks noGrp="1"/>
          </p:cNvSpPr>
          <p:nvPr>
            <p:ph type="dt" sz="half" idx="10"/>
          </p:nvPr>
        </p:nvSpPr>
        <p:spPr/>
        <p:txBody>
          <a:bodyPr/>
          <a:lstStyle/>
          <a:p>
            <a:fld id="{540D6844-A2FD-4037-BC54-BC3BEA0E0ADE}"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FFE68A13-0CCD-4A44-AAEF-A78A700E913A}"/>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753B70B5-A0A9-4E5D-B1E5-387854E2A8D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67993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1EE2D1-4A34-426B-A217-25B18F96094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D6D5F6AF-56DB-4674-B175-66287F1717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AAD4865-0B2B-4046-8253-2F42A2230CA7}"/>
              </a:ext>
            </a:extLst>
          </p:cNvPr>
          <p:cNvSpPr>
            <a:spLocks noGrp="1"/>
          </p:cNvSpPr>
          <p:nvPr>
            <p:ph type="dt" sz="half" idx="10"/>
          </p:nvPr>
        </p:nvSpPr>
        <p:spPr/>
        <p:txBody>
          <a:bodyPr/>
          <a:lstStyle/>
          <a:p>
            <a:fld id="{C9C12CC7-43C4-488C-9FD0-07302704C5A2}"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48D8A742-00E8-45AC-844D-5B55AC2088E5}"/>
              </a:ext>
            </a:extLst>
          </p:cNvPr>
          <p:cNvSpPr>
            <a:spLocks noGrp="1"/>
          </p:cNvSpPr>
          <p:nvPr>
            <p:ph type="ftr" sz="quarter" idx="11"/>
          </p:nvPr>
        </p:nvSpPr>
        <p:spPr/>
        <p:txBody>
          <a:bodyPr/>
          <a:lstStyle/>
          <a:p>
            <a:r>
              <a:rPr lang="fr-FR" dirty="0"/>
              <a:t>Libre de droits</a:t>
            </a:r>
          </a:p>
        </p:txBody>
      </p:sp>
      <p:sp>
        <p:nvSpPr>
          <p:cNvPr id="6" name="Espace réservé du numéro de diapositive 5">
            <a:extLst>
              <a:ext uri="{FF2B5EF4-FFF2-40B4-BE49-F238E27FC236}">
                <a16:creationId xmlns:a16="http://schemas.microsoft.com/office/drawing/2014/main" id="{D159E82D-64C5-4AB9-92B7-A12EB5C69701}"/>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4454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CF4668-67E2-4836-A33A-C7865812845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53D29DB-3B88-4A5D-BF9A-0214508D0FF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32FC6A8-36AF-4745-9E4F-A00AE322ABC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183D983-5293-4F8B-B346-597C5A583B32}"/>
              </a:ext>
            </a:extLst>
          </p:cNvPr>
          <p:cNvSpPr>
            <a:spLocks noGrp="1"/>
          </p:cNvSpPr>
          <p:nvPr>
            <p:ph type="dt" sz="half" idx="10"/>
          </p:nvPr>
        </p:nvSpPr>
        <p:spPr/>
        <p:txBody>
          <a:bodyPr/>
          <a:lstStyle/>
          <a:p>
            <a:fld id="{30A5696B-6E9B-40CA-B96F-C4B1D16628BB}" type="datetime1">
              <a:rPr lang="fr-FR" smtClean="0"/>
              <a:t>28/07/2025</a:t>
            </a:fld>
            <a:endParaRPr lang="fr-FR" dirty="0"/>
          </a:p>
        </p:txBody>
      </p:sp>
      <p:sp>
        <p:nvSpPr>
          <p:cNvPr id="6" name="Espace réservé du pied de page 5">
            <a:extLst>
              <a:ext uri="{FF2B5EF4-FFF2-40B4-BE49-F238E27FC236}">
                <a16:creationId xmlns:a16="http://schemas.microsoft.com/office/drawing/2014/main" id="{81C5E59B-69E9-4F86-B7F0-9C597011235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CDEC24C8-9AC6-4247-A51F-D3DABDE0DB7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9711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3079B-88B6-4BE4-BBE9-97C42C88A0F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9042C0-572E-4DA2-B1DB-5C023B9670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D436812-8300-44FC-84E1-082BE7884C0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C1EDF78-AAE4-4DE9-9608-89BD528D0D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05F8C1F-6DA0-4432-8E10-47B4638AF77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85524C6-83CD-431D-A107-68D00AF7AA9E}"/>
              </a:ext>
            </a:extLst>
          </p:cNvPr>
          <p:cNvSpPr>
            <a:spLocks noGrp="1"/>
          </p:cNvSpPr>
          <p:nvPr>
            <p:ph type="dt" sz="half" idx="10"/>
          </p:nvPr>
        </p:nvSpPr>
        <p:spPr/>
        <p:txBody>
          <a:bodyPr/>
          <a:lstStyle/>
          <a:p>
            <a:fld id="{F8141974-D0CE-4C01-A82E-AB60533AB66A}" type="datetime1">
              <a:rPr lang="fr-FR" smtClean="0"/>
              <a:t>28/07/2025</a:t>
            </a:fld>
            <a:endParaRPr lang="fr-FR" dirty="0"/>
          </a:p>
        </p:txBody>
      </p:sp>
      <p:sp>
        <p:nvSpPr>
          <p:cNvPr id="8" name="Espace réservé du pied de page 7">
            <a:extLst>
              <a:ext uri="{FF2B5EF4-FFF2-40B4-BE49-F238E27FC236}">
                <a16:creationId xmlns:a16="http://schemas.microsoft.com/office/drawing/2014/main" id="{F784FC64-464A-40DF-A18E-06C100742C39}"/>
              </a:ext>
            </a:extLst>
          </p:cNvPr>
          <p:cNvSpPr>
            <a:spLocks noGrp="1"/>
          </p:cNvSpPr>
          <p:nvPr>
            <p:ph type="ftr" sz="quarter" idx="11"/>
          </p:nvPr>
        </p:nvSpPr>
        <p:spPr/>
        <p:txBody>
          <a:bodyPr/>
          <a:lstStyle/>
          <a:p>
            <a:r>
              <a:rPr lang="fr-FR" dirty="0"/>
              <a:t>Libre de droits</a:t>
            </a:r>
          </a:p>
        </p:txBody>
      </p:sp>
      <p:sp>
        <p:nvSpPr>
          <p:cNvPr id="9" name="Espace réservé du numéro de diapositive 8">
            <a:extLst>
              <a:ext uri="{FF2B5EF4-FFF2-40B4-BE49-F238E27FC236}">
                <a16:creationId xmlns:a16="http://schemas.microsoft.com/office/drawing/2014/main" id="{273B1D5C-17C0-452C-BD3B-5FAA560AB6B0}"/>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26894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94F26-B5D4-4CE7-8A85-CD57723A3E1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E17748B-F52F-496C-BD11-3394822C5881}"/>
              </a:ext>
            </a:extLst>
          </p:cNvPr>
          <p:cNvSpPr>
            <a:spLocks noGrp="1"/>
          </p:cNvSpPr>
          <p:nvPr>
            <p:ph type="dt" sz="half" idx="10"/>
          </p:nvPr>
        </p:nvSpPr>
        <p:spPr/>
        <p:txBody>
          <a:bodyPr/>
          <a:lstStyle/>
          <a:p>
            <a:fld id="{57061D21-A788-4B8D-9CD0-78CC583B12AB}" type="datetime1">
              <a:rPr lang="fr-FR" smtClean="0"/>
              <a:t>28/07/2025</a:t>
            </a:fld>
            <a:endParaRPr lang="fr-FR" dirty="0"/>
          </a:p>
        </p:txBody>
      </p:sp>
      <p:sp>
        <p:nvSpPr>
          <p:cNvPr id="4" name="Espace réservé du pied de page 3">
            <a:extLst>
              <a:ext uri="{FF2B5EF4-FFF2-40B4-BE49-F238E27FC236}">
                <a16:creationId xmlns:a16="http://schemas.microsoft.com/office/drawing/2014/main" id="{5DCD1313-09E9-41BE-AB16-5FA664C65C42}"/>
              </a:ext>
            </a:extLst>
          </p:cNvPr>
          <p:cNvSpPr>
            <a:spLocks noGrp="1"/>
          </p:cNvSpPr>
          <p:nvPr>
            <p:ph type="ftr" sz="quarter" idx="11"/>
          </p:nvPr>
        </p:nvSpPr>
        <p:spPr/>
        <p:txBody>
          <a:bodyPr/>
          <a:lstStyle/>
          <a:p>
            <a:r>
              <a:rPr lang="fr-FR" dirty="0"/>
              <a:t>Libre de droits</a:t>
            </a:r>
          </a:p>
        </p:txBody>
      </p:sp>
      <p:sp>
        <p:nvSpPr>
          <p:cNvPr id="5" name="Espace réservé du numéro de diapositive 4">
            <a:extLst>
              <a:ext uri="{FF2B5EF4-FFF2-40B4-BE49-F238E27FC236}">
                <a16:creationId xmlns:a16="http://schemas.microsoft.com/office/drawing/2014/main" id="{225B3157-8A44-4564-B5B7-6F254C21AC34}"/>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706936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087DE60-70B3-4D6B-838F-389F16A739C8}"/>
              </a:ext>
            </a:extLst>
          </p:cNvPr>
          <p:cNvSpPr>
            <a:spLocks noGrp="1"/>
          </p:cNvSpPr>
          <p:nvPr>
            <p:ph type="dt" sz="half" idx="10"/>
          </p:nvPr>
        </p:nvSpPr>
        <p:spPr/>
        <p:txBody>
          <a:bodyPr/>
          <a:lstStyle/>
          <a:p>
            <a:fld id="{7200E9BD-24E9-4538-BFB7-8BC796593A73}" type="datetime1">
              <a:rPr lang="fr-FR" smtClean="0"/>
              <a:t>28/07/2025</a:t>
            </a:fld>
            <a:endParaRPr lang="fr-FR" dirty="0"/>
          </a:p>
        </p:txBody>
      </p:sp>
      <p:sp>
        <p:nvSpPr>
          <p:cNvPr id="3" name="Espace réservé du pied de page 2">
            <a:extLst>
              <a:ext uri="{FF2B5EF4-FFF2-40B4-BE49-F238E27FC236}">
                <a16:creationId xmlns:a16="http://schemas.microsoft.com/office/drawing/2014/main" id="{7F55B05E-1377-4789-82D3-1F35AA2C5159}"/>
              </a:ext>
            </a:extLst>
          </p:cNvPr>
          <p:cNvSpPr>
            <a:spLocks noGrp="1"/>
          </p:cNvSpPr>
          <p:nvPr>
            <p:ph type="ftr" sz="quarter" idx="11"/>
          </p:nvPr>
        </p:nvSpPr>
        <p:spPr/>
        <p:txBody>
          <a:bodyPr/>
          <a:lstStyle/>
          <a:p>
            <a:r>
              <a:rPr lang="fr-FR" dirty="0"/>
              <a:t>Libre de droits</a:t>
            </a:r>
          </a:p>
        </p:txBody>
      </p:sp>
      <p:sp>
        <p:nvSpPr>
          <p:cNvPr id="4" name="Espace réservé du numéro de diapositive 3">
            <a:extLst>
              <a:ext uri="{FF2B5EF4-FFF2-40B4-BE49-F238E27FC236}">
                <a16:creationId xmlns:a16="http://schemas.microsoft.com/office/drawing/2014/main" id="{32F7FB97-6BB1-4E0B-831F-B9E43CF49703}"/>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586511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B6F2BD-0C0A-4755-B732-D4C33993CE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0899A8-A6B9-46F4-9F49-D49820015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F2DE54C-C417-4070-A6D3-BB8628DFE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297D756-88E0-42E5-AD04-F789A81A2A24}"/>
              </a:ext>
            </a:extLst>
          </p:cNvPr>
          <p:cNvSpPr>
            <a:spLocks noGrp="1"/>
          </p:cNvSpPr>
          <p:nvPr>
            <p:ph type="dt" sz="half" idx="10"/>
          </p:nvPr>
        </p:nvSpPr>
        <p:spPr/>
        <p:txBody>
          <a:bodyPr/>
          <a:lstStyle/>
          <a:p>
            <a:fld id="{A002B423-8784-4560-97EE-08FEB3D3E942}" type="datetime1">
              <a:rPr lang="fr-FR" smtClean="0"/>
              <a:t>28/07/2025</a:t>
            </a:fld>
            <a:endParaRPr lang="fr-FR" dirty="0"/>
          </a:p>
        </p:txBody>
      </p:sp>
      <p:sp>
        <p:nvSpPr>
          <p:cNvPr id="6" name="Espace réservé du pied de page 5">
            <a:extLst>
              <a:ext uri="{FF2B5EF4-FFF2-40B4-BE49-F238E27FC236}">
                <a16:creationId xmlns:a16="http://schemas.microsoft.com/office/drawing/2014/main" id="{DD0BA53A-0D1C-4EE6-9023-242A327F75F6}"/>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6135C913-FE73-4E86-AF2D-CDE888B31B78}"/>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3861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CCC728-A279-4DC6-A17F-BE5F10FB88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DB10B1B-AB65-4966-A5C1-95F840C468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1E709AAA-9148-41EF-AAF7-A2E8843D41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87EB65B-1C39-4556-B65B-A6D03ECD5230}"/>
              </a:ext>
            </a:extLst>
          </p:cNvPr>
          <p:cNvSpPr>
            <a:spLocks noGrp="1"/>
          </p:cNvSpPr>
          <p:nvPr>
            <p:ph type="dt" sz="half" idx="10"/>
          </p:nvPr>
        </p:nvSpPr>
        <p:spPr/>
        <p:txBody>
          <a:bodyPr/>
          <a:lstStyle/>
          <a:p>
            <a:fld id="{45D938E3-8490-4770-B78D-9CE670B3D41C}" type="datetime1">
              <a:rPr lang="fr-FR" smtClean="0"/>
              <a:t>28/07/2025</a:t>
            </a:fld>
            <a:endParaRPr lang="fr-FR" dirty="0"/>
          </a:p>
        </p:txBody>
      </p:sp>
      <p:sp>
        <p:nvSpPr>
          <p:cNvPr id="6" name="Espace réservé du pied de page 5">
            <a:extLst>
              <a:ext uri="{FF2B5EF4-FFF2-40B4-BE49-F238E27FC236}">
                <a16:creationId xmlns:a16="http://schemas.microsoft.com/office/drawing/2014/main" id="{20CBA73A-3D9D-4794-A010-EDE1775AA032}"/>
              </a:ext>
            </a:extLst>
          </p:cNvPr>
          <p:cNvSpPr>
            <a:spLocks noGrp="1"/>
          </p:cNvSpPr>
          <p:nvPr>
            <p:ph type="ftr" sz="quarter" idx="11"/>
          </p:nvPr>
        </p:nvSpPr>
        <p:spPr/>
        <p:txBody>
          <a:bodyPr/>
          <a:lstStyle/>
          <a:p>
            <a:r>
              <a:rPr lang="fr-FR" dirty="0"/>
              <a:t>Libre de droits</a:t>
            </a:r>
          </a:p>
        </p:txBody>
      </p:sp>
      <p:sp>
        <p:nvSpPr>
          <p:cNvPr id="7" name="Espace réservé du numéro de diapositive 6">
            <a:extLst>
              <a:ext uri="{FF2B5EF4-FFF2-40B4-BE49-F238E27FC236}">
                <a16:creationId xmlns:a16="http://schemas.microsoft.com/office/drawing/2014/main" id="{11FE2F6C-0FDD-4C4E-858A-2D3B6699F8DB}"/>
              </a:ext>
            </a:extLst>
          </p:cNvPr>
          <p:cNvSpPr>
            <a:spLocks noGrp="1"/>
          </p:cNvSpPr>
          <p:nvPr>
            <p:ph type="sldNum" sz="quarter" idx="12"/>
          </p:nvPr>
        </p:nvSpPr>
        <p:spPr/>
        <p:txBody>
          <a:bodyPr/>
          <a:lstStyle/>
          <a:p>
            <a:fld id="{4DF7D97E-71B9-4DB7-9BC9-BF255CF45BEE}" type="slidenum">
              <a:rPr lang="fr-FR" smtClean="0"/>
              <a:t>‹N°›</a:t>
            </a:fld>
            <a:endParaRPr lang="fr-FR" dirty="0"/>
          </a:p>
        </p:txBody>
      </p:sp>
    </p:spTree>
    <p:extLst>
      <p:ext uri="{BB962C8B-B14F-4D97-AF65-F5344CB8AC3E}">
        <p14:creationId xmlns:p14="http://schemas.microsoft.com/office/powerpoint/2010/main" val="149773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6D55FD-B2F2-4282-AAA4-0B332DFD11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365259-A640-4386-84BD-CC315A07EF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1C576-B502-4B5C-AA06-3921A26DCA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BD84C1-EF59-46EC-99FF-24FFDE65E955}" type="datetime1">
              <a:rPr lang="fr-FR" smtClean="0"/>
              <a:t>28/07/2025</a:t>
            </a:fld>
            <a:endParaRPr lang="fr-FR" dirty="0"/>
          </a:p>
        </p:txBody>
      </p:sp>
      <p:sp>
        <p:nvSpPr>
          <p:cNvPr id="5" name="Espace réservé du pied de page 4">
            <a:extLst>
              <a:ext uri="{FF2B5EF4-FFF2-40B4-BE49-F238E27FC236}">
                <a16:creationId xmlns:a16="http://schemas.microsoft.com/office/drawing/2014/main" id="{F41CE043-A41B-4BEB-862E-885E88DDA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Libre de droits</a:t>
            </a:r>
          </a:p>
        </p:txBody>
      </p:sp>
      <p:sp>
        <p:nvSpPr>
          <p:cNvPr id="6" name="Espace réservé du numéro de diapositive 5">
            <a:extLst>
              <a:ext uri="{FF2B5EF4-FFF2-40B4-BE49-F238E27FC236}">
                <a16:creationId xmlns:a16="http://schemas.microsoft.com/office/drawing/2014/main" id="{9033CA2C-F87F-4E1C-A50D-C9430FD422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7D97E-71B9-4DB7-9BC9-BF255CF45BEE}" type="slidenum">
              <a:rPr lang="fr-FR" smtClean="0"/>
              <a:t>‹N°›</a:t>
            </a:fld>
            <a:endParaRPr lang="fr-FR" dirty="0"/>
          </a:p>
        </p:txBody>
      </p:sp>
    </p:spTree>
    <p:extLst>
      <p:ext uri="{BB962C8B-B14F-4D97-AF65-F5344CB8AC3E}">
        <p14:creationId xmlns:p14="http://schemas.microsoft.com/office/powerpoint/2010/main" val="3295089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carbones-factures.org/processus-de-certification/"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32D7FBE-DE9F-8483-65A7-C2043234757B}"/>
              </a:ext>
            </a:extLst>
          </p:cNvPr>
          <p:cNvSpPr txBox="1"/>
          <p:nvPr/>
        </p:nvSpPr>
        <p:spPr>
          <a:xfrm>
            <a:off x="3549034" y="5293531"/>
            <a:ext cx="8348676" cy="1015663"/>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Mis au point par des experts bénévoles de l’économie carbone,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outils et prestations de</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Carbones sur factures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sont libres et gratuits, disponibles sur </a:t>
            </a:r>
            <a:r>
              <a:rPr kumimoji="0" lang="fr-FR" sz="2000" b="1" i="1" u="none" strike="noStrike" kern="1200" cap="none" spc="0" normalizeH="0" baseline="0" noProof="0" dirty="0">
                <a:ln>
                  <a:noFill/>
                </a:ln>
                <a:solidFill>
                  <a:prstClr val="black"/>
                </a:solidFill>
                <a:effectLst/>
                <a:uLnTx/>
                <a:uFillTx/>
                <a:latin typeface="Calibri" panose="020F0502020204030204"/>
                <a:ea typeface="+mn-ea"/>
                <a:cs typeface="+mn-cs"/>
              </a:rPr>
              <a:t>carbones-factures.org</a:t>
            </a:r>
          </a:p>
        </p:txBody>
      </p:sp>
      <p:sp>
        <p:nvSpPr>
          <p:cNvPr id="3" name="ZoneTexte 2">
            <a:extLst>
              <a:ext uri="{FF2B5EF4-FFF2-40B4-BE49-F238E27FC236}">
                <a16:creationId xmlns:a16="http://schemas.microsoft.com/office/drawing/2014/main" id="{0775CF73-15C4-0889-DAA5-E6AE93A7EAA0}"/>
              </a:ext>
            </a:extLst>
          </p:cNvPr>
          <p:cNvSpPr txBox="1"/>
          <p:nvPr/>
        </p:nvSpPr>
        <p:spPr>
          <a:xfrm>
            <a:off x="1646121" y="1181135"/>
            <a:ext cx="8899758" cy="1431739"/>
          </a:xfrm>
          <a:prstGeom prst="rect">
            <a:avLst/>
          </a:prstGeom>
          <a:solidFill>
            <a:schemeClr val="bg1"/>
          </a:solidFill>
          <a:ln w="76200">
            <a:noFill/>
          </a:ln>
        </p:spPr>
        <p:txBody>
          <a:bodyPr wrap="square" rtlCol="0">
            <a:spAutoFit/>
          </a:bodyPr>
          <a:lstStyle/>
          <a:p>
            <a:pPr marL="0" marR="0" lvl="0" indent="0" algn="ctr" defTabSz="914400" rtl="0" eaLnBrk="1" fontAlgn="auto" latinLnBrk="0" hangingPunct="1">
              <a:lnSpc>
                <a:spcPct val="115000"/>
              </a:lnSpc>
              <a:spcBef>
                <a:spcPts val="0"/>
              </a:spcBef>
              <a:spcAft>
                <a:spcPts val="800"/>
              </a:spcAft>
              <a:buClrTx/>
              <a:buSzTx/>
              <a:buFontTx/>
              <a:buNone/>
              <a:tabLst/>
              <a:defRPr/>
            </a:pPr>
            <a:r>
              <a:rPr lang="fr-FR" sz="3600" b="1" kern="100" dirty="0">
                <a:solidFill>
                  <a:prstClr val="black"/>
                </a:solidFill>
                <a:latin typeface="Calibri" panose="020F0502020204030204" pitchFamily="34" charset="0"/>
                <a:ea typeface="Aptos" panose="020B0004020202020204" pitchFamily="34" charset="0"/>
                <a:cs typeface="Times New Roman" panose="02020603050405020304" pitchFamily="18" charset="0"/>
              </a:rPr>
              <a:t>Pilotage du contenu carbone de</a:t>
            </a:r>
            <a:r>
              <a:rPr kumimoji="0" lang="fr-FR" sz="36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s produits</a:t>
            </a:r>
          </a:p>
          <a:p>
            <a:pPr marL="0" marR="0" lvl="0" indent="0" algn="ctr" defTabSz="914400" rtl="0" eaLnBrk="1" fontAlgn="auto" latinLnBrk="0" hangingPunct="1">
              <a:lnSpc>
                <a:spcPct val="115000"/>
              </a:lnSpc>
              <a:spcBef>
                <a:spcPts val="0"/>
              </a:spcBef>
              <a:spcAft>
                <a:spcPts val="800"/>
              </a:spcAft>
              <a:buClrTx/>
              <a:buSzTx/>
              <a:buFontTx/>
              <a:buNone/>
              <a:tabLst/>
              <a:defRPr/>
            </a:pPr>
            <a:r>
              <a:rPr kumimoji="0" lang="fr-FR" sz="3600" b="1"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Times New Roman" panose="02020603050405020304" pitchFamily="18" charset="0"/>
              </a:rPr>
              <a:t>avec l’Économie carbone* </a:t>
            </a:r>
          </a:p>
        </p:txBody>
      </p:sp>
      <p:pic>
        <p:nvPicPr>
          <p:cNvPr id="6" name="Image 5" descr="Une image contenant texte, Graphique, graphisme, clipart&#10;&#10;Le contenu généré par l’IA peut être incorrect.">
            <a:extLst>
              <a:ext uri="{FF2B5EF4-FFF2-40B4-BE49-F238E27FC236}">
                <a16:creationId xmlns:a16="http://schemas.microsoft.com/office/drawing/2014/main" id="{6D20BB04-09D8-58BC-516F-A12BBED860F6}"/>
              </a:ext>
            </a:extLst>
          </p:cNvPr>
          <p:cNvPicPr>
            <a:picLocks noChangeAspect="1"/>
          </p:cNvPicPr>
          <p:nvPr/>
        </p:nvPicPr>
        <p:blipFill>
          <a:blip r:embed="rId3"/>
          <a:stretch>
            <a:fillRect/>
          </a:stretch>
        </p:blipFill>
        <p:spPr>
          <a:xfrm>
            <a:off x="559398" y="5241043"/>
            <a:ext cx="2660477" cy="1068151"/>
          </a:xfrm>
          <a:prstGeom prst="rect">
            <a:avLst/>
          </a:prstGeom>
        </p:spPr>
      </p:pic>
      <p:sp>
        <p:nvSpPr>
          <p:cNvPr id="7" name="ZoneTexte 6">
            <a:extLst>
              <a:ext uri="{FF2B5EF4-FFF2-40B4-BE49-F238E27FC236}">
                <a16:creationId xmlns:a16="http://schemas.microsoft.com/office/drawing/2014/main" id="{CF9A5B3D-39E0-9E6B-6E98-35FFF76AB703}"/>
              </a:ext>
            </a:extLst>
          </p:cNvPr>
          <p:cNvSpPr txBox="1"/>
          <p:nvPr/>
        </p:nvSpPr>
        <p:spPr>
          <a:xfrm>
            <a:off x="4866486" y="4185745"/>
            <a:ext cx="5982318" cy="707886"/>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carbone au sens des gaz à effet de serre en excédent dans l’atmosphère, mesurés en kg équivalent CO</a:t>
            </a:r>
            <a:r>
              <a:rPr kumimoji="0" lang="fr-FR"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endPar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16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E1BF48-F3FE-EE35-23CF-8E1A2F20B35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4461FD2-2966-B640-0130-7F7B3A95D31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E4916131-07CB-96BF-6492-C2D0136DC50B}"/>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5247E8B-6935-E5AB-2624-EC6483966F1A}"/>
              </a:ext>
            </a:extLst>
          </p:cNvPr>
          <p:cNvSpPr txBox="1"/>
          <p:nvPr/>
        </p:nvSpPr>
        <p:spPr>
          <a:xfrm>
            <a:off x="692072" y="1111462"/>
            <a:ext cx="10745125" cy="4298613"/>
          </a:xfrm>
          <a:prstGeom prst="rect">
            <a:avLst/>
          </a:prstGeom>
          <a:solidFill>
            <a:schemeClr val="bg1"/>
          </a:solidFill>
          <a:ln w="76200">
            <a:noFill/>
          </a:ln>
        </p:spPr>
        <p:txBody>
          <a:bodyPr wrap="square" rtlCol="0">
            <a:spAutoFit/>
          </a:bodyPr>
          <a:lstStyle/>
          <a:p>
            <a:pPr lvl="0"/>
            <a:r>
              <a:rPr lang="fr-FR" sz="2000" kern="100" dirty="0">
                <a:solidFill>
                  <a:prstClr val="black"/>
                </a:solidFill>
                <a:ea typeface="Aptos" panose="020B0004020202020204" pitchFamily="34" charset="0"/>
                <a:cs typeface="Times New Roman" panose="02020603050405020304" pitchFamily="18" charset="0"/>
              </a:rPr>
              <a:t>L’entreprise tient un compte carbone produit par activité significative </a:t>
            </a:r>
          </a:p>
          <a:p>
            <a:pPr lvl="1">
              <a:spcAft>
                <a:spcPts val="800"/>
              </a:spcAft>
            </a:pPr>
            <a:r>
              <a:rPr lang="fr-FR" sz="2000" i="1" kern="100" dirty="0">
                <a:solidFill>
                  <a:prstClr val="black"/>
                </a:solidFill>
                <a:ea typeface="Aptos" panose="020B0004020202020204" pitchFamily="34" charset="0"/>
                <a:cs typeface="Times New Roman" panose="02020603050405020304" pitchFamily="18" charset="0"/>
              </a:rPr>
              <a:t>(au sens de la Nomenclature des Activités NACE 63 en Europe</a:t>
            </a:r>
            <a:r>
              <a:rPr lang="fr-FR" sz="2000" kern="100" dirty="0">
                <a:solidFill>
                  <a:prstClr val="black"/>
                </a:solidFill>
                <a:ea typeface="Aptos" panose="020B0004020202020204" pitchFamily="34" charset="0"/>
                <a:cs typeface="Times New Roman" panose="02020603050405020304" pitchFamily="18" charset="0"/>
              </a:rPr>
              <a:t>) </a:t>
            </a:r>
          </a:p>
          <a:p>
            <a:pPr lvl="0">
              <a:spcAft>
                <a:spcPts val="800"/>
              </a:spcAft>
            </a:pPr>
            <a:r>
              <a:rPr lang="fr-FR" sz="2000" kern="100" dirty="0">
                <a:solidFill>
                  <a:prstClr val="black"/>
                </a:solidFill>
                <a:ea typeface="Aptos" panose="020B0004020202020204" pitchFamily="34" charset="0"/>
                <a:cs typeface="Times New Roman" panose="02020603050405020304" pitchFamily="18" charset="0"/>
              </a:rPr>
              <a:t>Si elle tient plusieurs comptes, elle utilise les mêmes périmètres de comptes analytiques pour les calculs des prix de revient et des Contenus Carbone.</a:t>
            </a:r>
          </a:p>
          <a:p>
            <a:pPr marL="800100" lvl="1" indent="-342900">
              <a:spcAft>
                <a:spcPts val="800"/>
              </a:spcAft>
              <a:buFont typeface="Wingdings" panose="05000000000000000000" pitchFamily="2" charset="2"/>
              <a:buChar char="ü"/>
            </a:pPr>
            <a:r>
              <a:rPr lang="fr-FR" sz="2000" kern="100" dirty="0">
                <a:solidFill>
                  <a:prstClr val="black"/>
                </a:solidFill>
                <a:ea typeface="Aptos" panose="020B0004020202020204" pitchFamily="34" charset="0"/>
                <a:cs typeface="Times New Roman" panose="02020603050405020304" pitchFamily="18" charset="0"/>
              </a:rPr>
              <a:t>Toutes les factures du Grand livre sont prises en compte en respectant leur affectation comptable par exercice</a:t>
            </a:r>
          </a:p>
          <a:p>
            <a:pPr marL="800100" lvl="1" indent="-342900">
              <a:spcAft>
                <a:spcPts val="800"/>
              </a:spcAft>
              <a:buFont typeface="Wingdings" panose="05000000000000000000" pitchFamily="2" charset="2"/>
              <a:buChar char="ü"/>
            </a:pPr>
            <a:r>
              <a:rPr lang="fr-FR" sz="2000" kern="100" dirty="0">
                <a:solidFill>
                  <a:prstClr val="black"/>
                </a:solidFill>
                <a:ea typeface="Aptos" panose="020B0004020202020204" pitchFamily="34" charset="0"/>
                <a:cs typeface="Times New Roman" panose="02020603050405020304" pitchFamily="18" charset="0"/>
              </a:rPr>
              <a:t>Le Compte Carbone Produit recense (en partie simple) le carbone de production de l’exercice (1.1) et le carbone de vente (1.2) </a:t>
            </a:r>
          </a:p>
          <a:p>
            <a:pPr marL="800100" lvl="1" indent="-342900">
              <a:spcAft>
                <a:spcPts val="800"/>
              </a:spcAft>
              <a:buFont typeface="Wingdings" panose="05000000000000000000" pitchFamily="2" charset="2"/>
              <a:buChar char="ü"/>
            </a:pPr>
            <a:r>
              <a:rPr lang="fr-FR" sz="2000" kern="100" dirty="0">
                <a:solidFill>
                  <a:prstClr val="black"/>
                </a:solidFill>
                <a:ea typeface="Aptos" panose="020B0004020202020204" pitchFamily="34" charset="0"/>
                <a:cs typeface="Times New Roman" panose="02020603050405020304" pitchFamily="18" charset="0"/>
              </a:rPr>
              <a:t>L’écart entre carbone de production et carbone de vente doit être aussi faible que possible. Il est reporté dans le carbone de production de l’exercice suivant</a:t>
            </a:r>
          </a:p>
          <a:p>
            <a:pPr lvl="0">
              <a:spcAft>
                <a:spcPts val="800"/>
              </a:spcAft>
            </a:pPr>
            <a:r>
              <a:rPr kumimoji="0" lang="fr-FR"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L’entreprise</a:t>
            </a:r>
            <a:r>
              <a:rPr kumimoji="0" lang="fr-FR" sz="2000" b="0" i="0" u="none" strike="noStrike" kern="100" cap="none" spc="0" normalizeH="0" noProof="0" dirty="0">
                <a:ln>
                  <a:noFill/>
                </a:ln>
                <a:solidFill>
                  <a:prstClr val="black"/>
                </a:solidFill>
                <a:effectLst/>
                <a:uLnTx/>
                <a:uFillTx/>
                <a:ea typeface="Aptos" panose="020B0004020202020204" pitchFamily="34" charset="0"/>
                <a:cs typeface="Times New Roman" panose="02020603050405020304" pitchFamily="18" charset="0"/>
              </a:rPr>
              <a:t> </a:t>
            </a:r>
            <a:r>
              <a:rPr kumimoji="0" lang="fr-FR"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tient ces comptes à disposition d’un tiers de confiance éventuellement désigné par une autorité publique, avec </a:t>
            </a:r>
            <a:r>
              <a:rPr lang="fr-FR" sz="2000" kern="100" dirty="0">
                <a:solidFill>
                  <a:prstClr val="black"/>
                </a:solidFill>
                <a:ea typeface="Aptos" panose="020B0004020202020204" pitchFamily="34" charset="0"/>
                <a:cs typeface="Times New Roman" panose="02020603050405020304" pitchFamily="18" charset="0"/>
              </a:rPr>
              <a:t>la liste des écarts éventuels, </a:t>
            </a:r>
            <a:r>
              <a:rPr kumimoji="0" lang="fr-FR"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justifiés par rapport à </a:t>
            </a:r>
            <a:r>
              <a:rPr lang="fr-FR" sz="2000" kern="100" dirty="0">
                <a:solidFill>
                  <a:prstClr val="black"/>
                </a:solidFill>
                <a:ea typeface="Aptos" panose="020B0004020202020204" pitchFamily="34" charset="0"/>
                <a:cs typeface="Times New Roman" panose="02020603050405020304" pitchFamily="18" charset="0"/>
              </a:rPr>
              <a:t>ces principes</a:t>
            </a:r>
            <a:endParaRPr kumimoji="0" lang="fr-FR"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p:txBody>
      </p:sp>
      <p:sp>
        <p:nvSpPr>
          <p:cNvPr id="35" name="ZoneTexte 34">
            <a:extLst>
              <a:ext uri="{FF2B5EF4-FFF2-40B4-BE49-F238E27FC236}">
                <a16:creationId xmlns:a16="http://schemas.microsoft.com/office/drawing/2014/main" id="{D1EDD08B-4654-5153-1123-CDE10C5E9131}"/>
              </a:ext>
            </a:extLst>
          </p:cNvPr>
          <p:cNvSpPr txBox="1"/>
          <p:nvPr/>
        </p:nvSpPr>
        <p:spPr>
          <a:xfrm>
            <a:off x="737196" y="381669"/>
            <a:ext cx="10363601"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Les principes communs aux comptabilités carbone cumulatives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85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1C17F4-4A91-0B30-47E8-1800151A012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4CCEDB5-D3AF-FA0E-EB3D-E7152702294F}"/>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D524CC4-3E1C-C89C-36FC-AEF154592DB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63562E48-8EF9-116A-2842-AEFDF07B322E}"/>
              </a:ext>
            </a:extLst>
          </p:cNvPr>
          <p:cNvSpPr txBox="1"/>
          <p:nvPr/>
        </p:nvSpPr>
        <p:spPr>
          <a:xfrm>
            <a:off x="737196" y="1023041"/>
            <a:ext cx="10745125" cy="4524315"/>
          </a:xfrm>
          <a:prstGeom prst="rect">
            <a:avLst/>
          </a:prstGeom>
          <a:solidFill>
            <a:schemeClr val="bg1"/>
          </a:solidFill>
          <a:ln w="76200">
            <a:noFill/>
          </a:ln>
        </p:spPr>
        <p:txBody>
          <a:bodyPr wrap="square" rtlCol="0">
            <a:spAutoFit/>
          </a:bodyPr>
          <a:lstStyle/>
          <a:p>
            <a:pPr>
              <a:buNone/>
            </a:pPr>
            <a:r>
              <a:rPr lang="fr-FR" sz="2000" b="1" dirty="0"/>
              <a:t>A- Les émissions et captures directes</a:t>
            </a:r>
          </a:p>
          <a:p>
            <a:pPr marL="342900" indent="-342900">
              <a:buFont typeface="Arial" panose="020B0604020202020204" pitchFamily="34" charset="0"/>
              <a:buChar char="•"/>
            </a:pPr>
            <a:r>
              <a:rPr lang="fr-FR" sz="2000" dirty="0"/>
              <a:t>Le calcul suit les règles (‘Scope 1’) d’un protocole carbone (GHG Protocol, Bilan Carbone ou </a:t>
            </a:r>
            <a:r>
              <a:rPr lang="fr-FR" sz="2000" dirty="0" err="1"/>
              <a:t>éq</a:t>
            </a:r>
            <a:r>
              <a:rPr lang="fr-FR" sz="2000" dirty="0"/>
              <a:t>.) </a:t>
            </a:r>
          </a:p>
          <a:p>
            <a:pPr marL="342900" indent="-342900">
              <a:buFont typeface="Arial" panose="020B0604020202020204" pitchFamily="34" charset="0"/>
              <a:buChar char="•"/>
            </a:pPr>
            <a:r>
              <a:rPr lang="fr-FR" sz="2000" u="sng" dirty="0"/>
              <a:t>Hors</a:t>
            </a:r>
            <a:r>
              <a:rPr lang="fr-FR" sz="2000" dirty="0"/>
              <a:t> émissions directes de combustion précomptées avec le Contenu Carbone Produit des achats de carburant</a:t>
            </a:r>
          </a:p>
          <a:p>
            <a:pPr>
              <a:buNone/>
            </a:pPr>
            <a:endParaRPr lang="fr-FR" sz="800" dirty="0"/>
          </a:p>
          <a:p>
            <a:pPr>
              <a:buNone/>
            </a:pPr>
            <a:r>
              <a:rPr lang="fr-FR" sz="2000" b="1" dirty="0"/>
              <a:t>B- Les Contenus Carbone Produit des biens ou services achetés</a:t>
            </a:r>
          </a:p>
          <a:p>
            <a:pPr marL="342900" indent="-342900">
              <a:buFont typeface="Arial" panose="020B0604020202020204" pitchFamily="34" charset="0"/>
              <a:buChar char="•"/>
            </a:pPr>
            <a:r>
              <a:rPr lang="fr-FR" sz="2000" dirty="0"/>
              <a:t>Celui indiqué par le fournisseur appliquant une comptabilité carbone cumulative</a:t>
            </a:r>
          </a:p>
          <a:p>
            <a:pPr marL="342900" indent="-342900">
              <a:buFont typeface="Arial" panose="020B0604020202020204" pitchFamily="34" charset="0"/>
              <a:buChar char="•"/>
            </a:pPr>
            <a:r>
              <a:rPr lang="fr-FR" sz="2000" dirty="0"/>
              <a:t>A défaut, il est estimé par </a:t>
            </a:r>
          </a:p>
          <a:p>
            <a:pPr algn="ctr"/>
            <a:r>
              <a:rPr lang="fr-FR" sz="2000" b="1" dirty="0"/>
              <a:t>Montant (ou quantité) de la facture entrante x Facteur d’émission public prudent</a:t>
            </a:r>
          </a:p>
          <a:p>
            <a:pPr marL="342900" indent="-342900">
              <a:buFont typeface="Arial" panose="020B0604020202020204" pitchFamily="34" charset="0"/>
              <a:buChar char="•"/>
            </a:pPr>
            <a:r>
              <a:rPr lang="fr-FR" sz="2000" dirty="0"/>
              <a:t>Le Facteur doit être pour une activité correspondant au bien ou service</a:t>
            </a:r>
          </a:p>
          <a:p>
            <a:pPr marL="342900" indent="-342900">
              <a:buFont typeface="Arial" panose="020B0604020202020204" pitchFamily="34" charset="0"/>
              <a:buChar char="•"/>
            </a:pPr>
            <a:r>
              <a:rPr lang="fr-FR" sz="2000" dirty="0"/>
              <a:t>‘Prudent’ veut dire qu’il est augmenté d’une marge de prudence de 20% </a:t>
            </a:r>
          </a:p>
          <a:p>
            <a:pPr marL="342900" indent="-342900">
              <a:buFont typeface="Arial" panose="020B0604020202020204" pitchFamily="34" charset="0"/>
              <a:buChar char="•"/>
            </a:pPr>
            <a:r>
              <a:rPr lang="fr-FR" sz="2000" dirty="0"/>
              <a:t>‘Public’ se réfère aux Matrices carbone Entrée-Sortie aux standards Nations Unies (exemple : Comptes carbone INSEE) ; aux bases publiques de Facteurs d’émission (exemple : ADEME). </a:t>
            </a:r>
          </a:p>
          <a:p>
            <a:pPr marL="342900" indent="-342900">
              <a:buFont typeface="Arial" panose="020B0604020202020204" pitchFamily="34" charset="0"/>
              <a:buChar char="•"/>
            </a:pPr>
            <a:r>
              <a:rPr lang="fr-FR" sz="2000" dirty="0"/>
              <a:t>La nomenclature des Matrices peut (sur justification) être affinée ou (pour les comptes tenus par de petites organisations) simplifiée.</a:t>
            </a:r>
          </a:p>
        </p:txBody>
      </p:sp>
      <p:sp>
        <p:nvSpPr>
          <p:cNvPr id="35" name="ZoneTexte 34">
            <a:extLst>
              <a:ext uri="{FF2B5EF4-FFF2-40B4-BE49-F238E27FC236}">
                <a16:creationId xmlns:a16="http://schemas.microsoft.com/office/drawing/2014/main" id="{76831FBB-E087-6635-E1FC-65E909EDC8B6}"/>
              </a:ext>
            </a:extLst>
          </p:cNvPr>
          <p:cNvSpPr txBox="1"/>
          <p:nvPr/>
        </p:nvSpPr>
        <p:spPr>
          <a:xfrm>
            <a:off x="737196" y="381669"/>
            <a:ext cx="10363601"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 carbone de production (par activité)</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68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844FA-76A5-9E1D-8B56-7837A5E78A9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D76E82-0450-CAF5-3B6A-812CFD86FE2D}"/>
              </a:ext>
            </a:extLst>
          </p:cNvPr>
          <p:cNvSpPr>
            <a:spLocks noGrp="1"/>
          </p:cNvSpPr>
          <p:nvPr>
            <p:ph type="sldNum" sz="quarter" idx="12"/>
          </p:nvPr>
        </p:nvSpPr>
        <p:spPr>
          <a:xfrm>
            <a:off x="8663839" y="635848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age 12" descr="Une image contenant Graphique, logo, clipart, graphisme&#10;&#10;Le contenu généré par l’IA peut être incorrect.">
            <a:extLst>
              <a:ext uri="{FF2B5EF4-FFF2-40B4-BE49-F238E27FC236}">
                <a16:creationId xmlns:a16="http://schemas.microsoft.com/office/drawing/2014/main" id="{AE76CACF-7B1A-D334-85D1-E7C0D3247108}"/>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18" name="ZoneTexte 17">
            <a:extLst>
              <a:ext uri="{FF2B5EF4-FFF2-40B4-BE49-F238E27FC236}">
                <a16:creationId xmlns:a16="http://schemas.microsoft.com/office/drawing/2014/main" id="{38D864E0-339A-6269-70C9-5530D57DDC85}"/>
              </a:ext>
            </a:extLst>
          </p:cNvPr>
          <p:cNvSpPr txBox="1"/>
          <p:nvPr/>
        </p:nvSpPr>
        <p:spPr>
          <a:xfrm>
            <a:off x="5598197" y="2324230"/>
            <a:ext cx="1651040" cy="707886"/>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Carbone de Production N</a:t>
            </a:r>
          </a:p>
        </p:txBody>
      </p:sp>
      <p:cxnSp>
        <p:nvCxnSpPr>
          <p:cNvPr id="19" name="Connecteur droit 18">
            <a:extLst>
              <a:ext uri="{FF2B5EF4-FFF2-40B4-BE49-F238E27FC236}">
                <a16:creationId xmlns:a16="http://schemas.microsoft.com/office/drawing/2014/main" id="{51C96EAC-7118-FC84-0E50-DB9E4655B8C8}"/>
              </a:ext>
            </a:extLst>
          </p:cNvPr>
          <p:cNvCxnSpPr>
            <a:cxnSpLocks/>
          </p:cNvCxnSpPr>
          <p:nvPr/>
        </p:nvCxnSpPr>
        <p:spPr>
          <a:xfrm flipH="1">
            <a:off x="7339234" y="2221940"/>
            <a:ext cx="491042" cy="10156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C19365A9-0E10-DC62-A930-1694DD54339E}"/>
              </a:ext>
            </a:extLst>
          </p:cNvPr>
          <p:cNvSpPr txBox="1"/>
          <p:nvPr/>
        </p:nvSpPr>
        <p:spPr>
          <a:xfrm>
            <a:off x="7976674" y="2324230"/>
            <a:ext cx="1374329" cy="707886"/>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Chiffre d’affaires N</a:t>
            </a:r>
          </a:p>
        </p:txBody>
      </p:sp>
      <p:sp>
        <p:nvSpPr>
          <p:cNvPr id="24" name="ZoneTexte 23">
            <a:extLst>
              <a:ext uri="{FF2B5EF4-FFF2-40B4-BE49-F238E27FC236}">
                <a16:creationId xmlns:a16="http://schemas.microsoft.com/office/drawing/2014/main" id="{9D817C6B-1724-F8C7-3061-D803A77C85FC}"/>
              </a:ext>
            </a:extLst>
          </p:cNvPr>
          <p:cNvSpPr txBox="1"/>
          <p:nvPr/>
        </p:nvSpPr>
        <p:spPr>
          <a:xfrm>
            <a:off x="2188662" y="2348063"/>
            <a:ext cx="2895089" cy="707886"/>
          </a:xfrm>
          <a:prstGeom prst="rect">
            <a:avLst/>
          </a:prstGeom>
          <a:solidFill>
            <a:schemeClr val="bg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Facteur d’émission N appliqué aux factures N+1</a:t>
            </a:r>
          </a:p>
        </p:txBody>
      </p:sp>
      <p:sp>
        <p:nvSpPr>
          <p:cNvPr id="25" name="ZoneTexte 24">
            <a:extLst>
              <a:ext uri="{FF2B5EF4-FFF2-40B4-BE49-F238E27FC236}">
                <a16:creationId xmlns:a16="http://schemas.microsoft.com/office/drawing/2014/main" id="{DB102B65-6B9E-7C09-CECC-6AEF9C3F47F1}"/>
              </a:ext>
            </a:extLst>
          </p:cNvPr>
          <p:cNvSpPr txBox="1"/>
          <p:nvPr/>
        </p:nvSpPr>
        <p:spPr>
          <a:xfrm>
            <a:off x="5118350" y="2385786"/>
            <a:ext cx="3898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 name="ZoneTexte 5">
            <a:extLst>
              <a:ext uri="{FF2B5EF4-FFF2-40B4-BE49-F238E27FC236}">
                <a16:creationId xmlns:a16="http://schemas.microsoft.com/office/drawing/2014/main" id="{8BB8C816-B765-0253-F79F-094C0AE65726}"/>
              </a:ext>
            </a:extLst>
          </p:cNvPr>
          <p:cNvSpPr txBox="1"/>
          <p:nvPr/>
        </p:nvSpPr>
        <p:spPr>
          <a:xfrm>
            <a:off x="727036" y="381669"/>
            <a:ext cx="1036360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Le carbone de vente (par activité)</a:t>
            </a:r>
          </a:p>
        </p:txBody>
      </p:sp>
      <p:sp>
        <p:nvSpPr>
          <p:cNvPr id="7" name="ZoneTexte 6">
            <a:extLst>
              <a:ext uri="{FF2B5EF4-FFF2-40B4-BE49-F238E27FC236}">
                <a16:creationId xmlns:a16="http://schemas.microsoft.com/office/drawing/2014/main" id="{B50061DE-9FA8-4C70-938E-7D2C6240859A}"/>
              </a:ext>
            </a:extLst>
          </p:cNvPr>
          <p:cNvSpPr txBox="1"/>
          <p:nvPr/>
        </p:nvSpPr>
        <p:spPr>
          <a:xfrm>
            <a:off x="731119" y="1141720"/>
            <a:ext cx="10675920" cy="3600986"/>
          </a:xfrm>
          <a:prstGeom prst="rect">
            <a:avLst/>
          </a:prstGeom>
          <a:noFill/>
        </p:spPr>
        <p:txBody>
          <a:bodyPr wrap="square">
            <a:spAutoFit/>
          </a:bodyPr>
          <a:lstStyle/>
          <a:p>
            <a:r>
              <a:rPr lang="fr-FR" sz="2000" dirty="0"/>
              <a:t>= Somme des Contenus Carbone Produit transmis sur les factures de vente de l’exercice </a:t>
            </a:r>
          </a:p>
          <a:p>
            <a:r>
              <a:rPr lang="fr-FR" sz="2000" dirty="0"/>
              <a:t>Est transmis : le montant de la facture multiplié par le Facteur d’émission monétaire du dernier Compte Carbone Produit clôturé correspondant : </a:t>
            </a:r>
          </a:p>
          <a:p>
            <a:endParaRPr lang="fr-FR" sz="2000" dirty="0"/>
          </a:p>
          <a:p>
            <a:endParaRPr lang="fr-FR" sz="2000" dirty="0"/>
          </a:p>
          <a:p>
            <a:endParaRPr lang="fr-FR" sz="2000" dirty="0"/>
          </a:p>
          <a:p>
            <a:endParaRPr lang="fr-FR" sz="2000" dirty="0"/>
          </a:p>
          <a:p>
            <a:r>
              <a:rPr lang="fr-FR" sz="2000" dirty="0"/>
              <a:t>Un Facteur physique est possible : si le Compte carbone est tenu dans cette unité et si la quantité figure sur toutes les factures de l’activité. </a:t>
            </a:r>
          </a:p>
          <a:p>
            <a:endParaRPr lang="fr-FR" sz="800" dirty="0"/>
          </a:p>
          <a:p>
            <a:r>
              <a:rPr lang="fr-FR" sz="2000" dirty="0"/>
              <a:t>L’organisation peut estimer son Facteur d’émission en justifiant qu’elle estime réduire l’écart en fin d’exercice entre Carbone de production et Carbone de vente.</a:t>
            </a:r>
          </a:p>
        </p:txBody>
      </p:sp>
    </p:spTree>
    <p:extLst>
      <p:ext uri="{BB962C8B-B14F-4D97-AF65-F5344CB8AC3E}">
        <p14:creationId xmlns:p14="http://schemas.microsoft.com/office/powerpoint/2010/main" val="112293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1462BA-A57E-686C-81E9-F2D1DE32712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5DA2677-5733-3AF1-EE17-CF42A9EB38BD}"/>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7CD09386-47C3-41E7-406E-44D900A4F37C}"/>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3FF72D81-3173-DF89-FDFB-1845C69854F2}"/>
              </a:ext>
            </a:extLst>
          </p:cNvPr>
          <p:cNvSpPr txBox="1"/>
          <p:nvPr/>
        </p:nvSpPr>
        <p:spPr>
          <a:xfrm>
            <a:off x="611422" y="541079"/>
            <a:ext cx="1018270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ea typeface="Times New Roman" panose="02020603050405020304" pitchFamily="18" charset="0"/>
              </a:rPr>
              <a:t>2</a:t>
            </a:r>
            <a:r>
              <a:rPr kumimoji="0" lang="fr-FR"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La mesure du contenu carbone des produits </a:t>
            </a:r>
            <a:r>
              <a:rPr lang="fr-FR" sz="2400" b="1" dirty="0">
                <a:solidFill>
                  <a:prstClr val="black"/>
                </a:solidFill>
                <a:latin typeface="Calibri" panose="020F0502020204030204"/>
                <a:ea typeface="Times New Roman" panose="02020603050405020304" pitchFamily="18" charset="0"/>
              </a:rPr>
              <a:t>avec un calculateur-traducteur</a:t>
            </a:r>
            <a:endParaRPr kumimoji="0" lang="fr-FR"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endParaRPr>
          </a:p>
        </p:txBody>
      </p:sp>
      <p:sp>
        <p:nvSpPr>
          <p:cNvPr id="2" name="ZoneTexte 1">
            <a:extLst>
              <a:ext uri="{FF2B5EF4-FFF2-40B4-BE49-F238E27FC236}">
                <a16:creationId xmlns:a16="http://schemas.microsoft.com/office/drawing/2014/main" id="{4CF8509E-E3FB-4BCC-A236-8EF2960B15CA}"/>
              </a:ext>
            </a:extLst>
          </p:cNvPr>
          <p:cNvSpPr txBox="1"/>
          <p:nvPr/>
        </p:nvSpPr>
        <p:spPr>
          <a:xfrm>
            <a:off x="611423" y="1390826"/>
            <a:ext cx="10466481" cy="1015663"/>
          </a:xfrm>
          <a:prstGeom prst="rect">
            <a:avLst/>
          </a:prstGeom>
          <a:noFill/>
        </p:spPr>
        <p:txBody>
          <a:bodyPr wrap="square">
            <a:spAutoFit/>
          </a:bodyPr>
          <a:lstStyle/>
          <a:p>
            <a:pPr>
              <a:buNone/>
            </a:pPr>
            <a:r>
              <a:rPr lang="fr-FR" sz="2000" dirty="0"/>
              <a:t>Le calcul du contenu carbone de la ou des activités de l’organisation s’opère une fois par an.</a:t>
            </a:r>
          </a:p>
          <a:p>
            <a:pPr>
              <a:buNone/>
            </a:pPr>
            <a:r>
              <a:rPr lang="fr-FR" sz="2000" dirty="0"/>
              <a:t>Elle s’organise en cinq étapes, les trois dernières étant renouvelées pour chaque activité (si l’entreprise en a plusieurs).</a:t>
            </a:r>
          </a:p>
        </p:txBody>
      </p:sp>
    </p:spTree>
    <p:extLst>
      <p:ext uri="{BB962C8B-B14F-4D97-AF65-F5344CB8AC3E}">
        <p14:creationId xmlns:p14="http://schemas.microsoft.com/office/powerpoint/2010/main" val="198158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D45B0C-C6A9-F334-2B73-0BEE09EC7B9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3FAD276-EC4E-0AEB-D734-BA60B8D59DC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86E6F320-6F51-1AF7-BC84-A3139086E3B0}"/>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7CFC9093-13FD-068F-E92A-AB164D076A57}"/>
              </a:ext>
            </a:extLst>
          </p:cNvPr>
          <p:cNvSpPr txBox="1"/>
          <p:nvPr/>
        </p:nvSpPr>
        <p:spPr>
          <a:xfrm>
            <a:off x="727036" y="1012454"/>
            <a:ext cx="10466481" cy="2308324"/>
          </a:xfrm>
          <a:prstGeom prst="rect">
            <a:avLst/>
          </a:prstGeom>
          <a:noFill/>
        </p:spPr>
        <p:txBody>
          <a:bodyPr wrap="square">
            <a:spAutoFit/>
          </a:bodyPr>
          <a:lstStyle/>
          <a:p>
            <a:pPr>
              <a:buNone/>
            </a:pPr>
            <a:r>
              <a:rPr lang="fr-FR" sz="2400" b="1" dirty="0"/>
              <a:t>2.1 Je vérifie si l’entreprise émet des émissions directes hors combustibles</a:t>
            </a:r>
            <a:endParaRPr lang="fr-FR" sz="2400" dirty="0"/>
          </a:p>
          <a:p>
            <a:pPr>
              <a:buNone/>
            </a:pPr>
            <a:endParaRPr lang="fr-FR" sz="2000" dirty="0"/>
          </a:p>
          <a:p>
            <a:pPr>
              <a:buNone/>
            </a:pPr>
            <a:r>
              <a:rPr lang="fr-FR" sz="2000" dirty="0"/>
              <a:t>L’essentiel des émissions directes d’une entreprise sont liées à ses achats de combustible (chauffage, transport…) et intégrées automatiquement par le traducteur avec la quantité de combustible achetée.</a:t>
            </a:r>
          </a:p>
          <a:p>
            <a:pPr>
              <a:buNone/>
            </a:pPr>
            <a:r>
              <a:rPr lang="fr-FR" sz="2000" dirty="0"/>
              <a:t>Certaines branches (chimie, élevage) ont d’autres émissions directes. L’entreprise doit les faire estimer par un expert et  vous saisirez son estimation dans le calculateur. </a:t>
            </a:r>
          </a:p>
        </p:txBody>
      </p:sp>
    </p:spTree>
    <p:extLst>
      <p:ext uri="{BB962C8B-B14F-4D97-AF65-F5344CB8AC3E}">
        <p14:creationId xmlns:p14="http://schemas.microsoft.com/office/powerpoint/2010/main" val="3906322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E98EF7-8EAB-F98B-2B0E-2CB411F87DA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9F42C83-C76D-4972-78EB-593E47FDCC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06224969-68DD-8F87-1211-13390E91E7FB}"/>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C399835D-EC72-7B70-03AC-D8C318AAD7DF}"/>
              </a:ext>
            </a:extLst>
          </p:cNvPr>
          <p:cNvSpPr txBox="1"/>
          <p:nvPr/>
        </p:nvSpPr>
        <p:spPr>
          <a:xfrm>
            <a:off x="727036" y="1012454"/>
            <a:ext cx="10466481" cy="3539430"/>
          </a:xfrm>
          <a:prstGeom prst="rect">
            <a:avLst/>
          </a:prstGeom>
          <a:noFill/>
        </p:spPr>
        <p:txBody>
          <a:bodyPr wrap="square">
            <a:spAutoFit/>
          </a:bodyPr>
          <a:lstStyle/>
          <a:p>
            <a:pPr>
              <a:buNone/>
            </a:pPr>
            <a:r>
              <a:rPr lang="fr-FR" sz="2400" b="1" dirty="0">
                <a:effectLst/>
              </a:rPr>
              <a:t>2.2 Je vérifie combien l’entreprise tient de comptes carbone </a:t>
            </a:r>
          </a:p>
          <a:p>
            <a:pPr>
              <a:buNone/>
            </a:pPr>
            <a:endParaRPr lang="fr-FR" sz="2000" b="1" dirty="0"/>
          </a:p>
          <a:p>
            <a:pPr>
              <a:buNone/>
            </a:pPr>
            <a:endParaRPr lang="fr-FR" sz="2000" dirty="0">
              <a:effectLst/>
            </a:endParaRPr>
          </a:p>
          <a:p>
            <a:pPr>
              <a:buNone/>
            </a:pPr>
            <a:r>
              <a:rPr lang="fr-FR" sz="2000" dirty="0"/>
              <a:t>L’entreprise tient un compte par branche d’activité significative (au sens de la nomenclature d’activité INSEE et internationale en 63 branches ou NACE 63) : donc un seul compte en général.</a:t>
            </a:r>
          </a:p>
          <a:p>
            <a:pPr>
              <a:buNone/>
            </a:pPr>
            <a:r>
              <a:rPr lang="fr-FR" sz="2000" i="1" dirty="0"/>
              <a:t>Attention, la NACE distingue activités commerciales et de production. Si l’entreprise a une activité commerciale accessoire significative (revente de biens en l’état, comme les ventes de bouteilles d’un restaurateur) elle en tient un compte carbone séparé.</a:t>
            </a:r>
            <a:endParaRPr lang="fr-FR" sz="2000" dirty="0"/>
          </a:p>
          <a:p>
            <a:pPr>
              <a:buNone/>
            </a:pPr>
            <a:r>
              <a:rPr lang="fr-FR" sz="2000" dirty="0"/>
              <a:t>L’entreprise peut créer d’autres comptes si elle le souhaite à partir de sa comptabilité analytique.</a:t>
            </a:r>
          </a:p>
          <a:p>
            <a:pPr>
              <a:buNone/>
            </a:pPr>
            <a:endParaRPr lang="fr-FR" sz="2000" dirty="0"/>
          </a:p>
          <a:p>
            <a:pPr>
              <a:buNone/>
            </a:pPr>
            <a:r>
              <a:rPr lang="fr-FR" sz="2000" dirty="0"/>
              <a:t>(Il  faut mettre en balance l’amélioration de l’information avec la complexité)</a:t>
            </a:r>
          </a:p>
        </p:txBody>
      </p:sp>
    </p:spTree>
    <p:extLst>
      <p:ext uri="{BB962C8B-B14F-4D97-AF65-F5344CB8AC3E}">
        <p14:creationId xmlns:p14="http://schemas.microsoft.com/office/powerpoint/2010/main" val="303973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E0D4B6-C35C-C511-6700-69B53D61EB2E}"/>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94E109C-57FE-ABEC-E60A-1EF0098A57A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518356A9-E578-0DE1-A4C8-6C140E591294}"/>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B8FCCB71-B288-0456-5CF5-65F747091466}"/>
              </a:ext>
            </a:extLst>
          </p:cNvPr>
          <p:cNvSpPr txBox="1"/>
          <p:nvPr/>
        </p:nvSpPr>
        <p:spPr>
          <a:xfrm>
            <a:off x="727036" y="1012454"/>
            <a:ext cx="10466481"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2.3 Je classe les factures d’achats et ventes de l’exercice annuel pour l’activité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Ce sont celles rattachées par le comptable à l’exercice (grand livre)</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fr-FR" sz="2000" dirty="0">
                <a:solidFill>
                  <a:prstClr val="black"/>
                </a:solidFill>
                <a:latin typeface="Calibri" panose="020F0502020204030204"/>
              </a:rPr>
              <a:t>y</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compris les factures d’immobilisations des dotations aux amortissements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factures sont à classer selon les catégories d’achat du calculateur-traducteur carbone utilisé, en distinguant les factures avec contenu carbone du fournisseur et les factures sans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prstClr val="black"/>
                </a:solidFill>
                <a:effectLst/>
                <a:uLnTx/>
                <a:uFillTx/>
                <a:latin typeface="Calibri" panose="020F0502020204030204"/>
                <a:ea typeface="+mn-ea"/>
                <a:cs typeface="+mn-cs"/>
              </a:rPr>
              <a:t>Pour une activité commerciale, les factures d’achat des produits revendus sont comptées séparément.</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990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76C379-A1FC-7333-0E2C-9686183B248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B0F074-9144-DA91-3142-7DDDBB66290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ECFA72DC-4F67-894D-3163-D18848301609}"/>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EE46E171-259C-70BB-A1BF-D101C50EFE3F}"/>
              </a:ext>
            </a:extLst>
          </p:cNvPr>
          <p:cNvSpPr txBox="1"/>
          <p:nvPr/>
        </p:nvSpPr>
        <p:spPr>
          <a:xfrm>
            <a:off x="655916" y="287334"/>
            <a:ext cx="10466481" cy="5324535"/>
          </a:xfrm>
          <a:prstGeom prst="rect">
            <a:avLst/>
          </a:prstGeom>
          <a:noFill/>
        </p:spPr>
        <p:txBody>
          <a:bodyPr wrap="square">
            <a:spAutoFit/>
          </a:bodyPr>
          <a:lstStyle/>
          <a:p>
            <a:pPr algn="l">
              <a:buNone/>
            </a:pPr>
            <a:r>
              <a:rPr lang="fr-FR" sz="2400" b="1" dirty="0">
                <a:effectLst/>
              </a:rPr>
              <a:t>2.3 Je classe les factures d’achats et ventes</a:t>
            </a:r>
            <a:endParaRPr lang="fr-FR" sz="2400" dirty="0">
              <a:effectLst/>
            </a:endParaRPr>
          </a:p>
          <a:p>
            <a:pPr>
              <a:buNone/>
            </a:pPr>
            <a:endParaRPr lang="fr-FR" sz="800" dirty="0"/>
          </a:p>
          <a:p>
            <a:pPr>
              <a:buNone/>
            </a:pPr>
            <a:r>
              <a:rPr lang="fr-FR" sz="2000" dirty="0"/>
              <a:t>Le calculateur-traducteur CSF compte une dizaine de catégories de classement des achats :</a:t>
            </a:r>
          </a:p>
          <a:p>
            <a:pPr marL="800100" lvl="1" indent="-342900">
              <a:buFont typeface="Wingdings" panose="05000000000000000000" pitchFamily="2" charset="2"/>
              <a:buChar char="ü"/>
            </a:pPr>
            <a:r>
              <a:rPr lang="fr-FR" sz="2000" dirty="0">
                <a:effectLst/>
              </a:rPr>
              <a:t>Les achats d’énergie en fonction des quantités physiques achetées et par type d’énergie, Gaz, Pétrole brut gazole ou diesel, Essence, Charbon, Électricité</a:t>
            </a:r>
          </a:p>
          <a:p>
            <a:pPr marL="800100" lvl="1" indent="-342900">
              <a:buFont typeface="Wingdings" panose="05000000000000000000" pitchFamily="2" charset="2"/>
              <a:buChar char="ü"/>
            </a:pPr>
            <a:r>
              <a:rPr lang="fr-FR" sz="2000" dirty="0">
                <a:effectLst/>
              </a:rPr>
              <a:t>L’énergie des transports de personne pris en charge, y compris les indemnités kilométriques, à partir du type de transport et des kilomètres parcourus.</a:t>
            </a:r>
          </a:p>
          <a:p>
            <a:pPr marL="800100" lvl="1" indent="-342900">
              <a:buFont typeface="Wingdings" panose="05000000000000000000" pitchFamily="2" charset="2"/>
              <a:buChar char="ü"/>
            </a:pPr>
            <a:r>
              <a:rPr lang="fr-FR" sz="2000" dirty="0">
                <a:effectLst/>
              </a:rPr>
              <a:t>4 catégories d’immobilisation mesurées en euros : Machines et équipements, Véhicules automobiles, Services (logiciels…), Immobiliers et gros travaux</a:t>
            </a:r>
          </a:p>
          <a:p>
            <a:pPr marL="800100" lvl="1" indent="-342900">
              <a:buFont typeface="Wingdings" panose="05000000000000000000" pitchFamily="2" charset="2"/>
              <a:buChar char="ü"/>
            </a:pPr>
            <a:r>
              <a:rPr lang="fr-FR" sz="2000" dirty="0">
                <a:effectLst/>
              </a:rPr>
              <a:t>(éventuellement) 2 catégories spécifiques dépendant de la branche de l’entreprise à mesurer en euros.</a:t>
            </a:r>
          </a:p>
          <a:p>
            <a:pPr marL="800100" lvl="1" indent="-342900">
              <a:buFont typeface="Wingdings" panose="05000000000000000000" pitchFamily="2" charset="2"/>
              <a:buChar char="ü"/>
            </a:pPr>
            <a:r>
              <a:rPr lang="fr-FR" sz="2000" dirty="0">
                <a:effectLst/>
              </a:rPr>
              <a:t>1 catégorie « autres factures » pour toutes les factures d’achat ne rentrant pas dans les autres catégories</a:t>
            </a:r>
          </a:p>
          <a:p>
            <a:pPr>
              <a:buNone/>
            </a:pPr>
            <a:r>
              <a:rPr lang="fr-FR" sz="2000" dirty="0"/>
              <a:t>Vous devrez saisir dans le calculateur-traducteur certains paramètres propres à votre branche que vous trouverez en cliquant « paramétrage » ci-dessous :</a:t>
            </a:r>
          </a:p>
          <a:p>
            <a:pPr marL="800100" lvl="1" indent="-342900">
              <a:buFont typeface="Wingdings" panose="05000000000000000000" pitchFamily="2" charset="2"/>
              <a:buChar char="ü"/>
            </a:pPr>
            <a:r>
              <a:rPr lang="fr-FR" sz="2000" dirty="0">
                <a:effectLst/>
              </a:rPr>
              <a:t>L’entreprise a-t-elle des catégories spécifiques d’achat à suivre et lesquelles.</a:t>
            </a:r>
          </a:p>
          <a:p>
            <a:pPr marL="800100" lvl="1" indent="-342900">
              <a:buFont typeface="Wingdings" panose="05000000000000000000" pitchFamily="2" charset="2"/>
              <a:buChar char="ü"/>
            </a:pPr>
            <a:r>
              <a:rPr lang="fr-FR" sz="2000" dirty="0">
                <a:effectLst/>
              </a:rPr>
              <a:t>Quel facteur d’émission pour les « autres factures »</a:t>
            </a:r>
          </a:p>
        </p:txBody>
      </p:sp>
    </p:spTree>
    <p:extLst>
      <p:ext uri="{BB962C8B-B14F-4D97-AF65-F5344CB8AC3E}">
        <p14:creationId xmlns:p14="http://schemas.microsoft.com/office/powerpoint/2010/main" val="1703272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BE3C5B-39BA-1497-211F-5EDE370E269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D134E18-C314-3E88-59B1-FEF38A1E93B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20E53898-2A26-9B34-CFE1-FCF14BCB3762}"/>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AA290016-A42B-9795-CE7A-B0302C103848}"/>
              </a:ext>
            </a:extLst>
          </p:cNvPr>
          <p:cNvSpPr txBox="1"/>
          <p:nvPr/>
        </p:nvSpPr>
        <p:spPr>
          <a:xfrm>
            <a:off x="727036" y="381833"/>
            <a:ext cx="10466481" cy="5139869"/>
          </a:xfrm>
          <a:prstGeom prst="rect">
            <a:avLst/>
          </a:prstGeom>
          <a:noFill/>
        </p:spPr>
        <p:txBody>
          <a:bodyPr wrap="square">
            <a:spAutoFit/>
          </a:bodyPr>
          <a:lstStyle/>
          <a:p>
            <a:pPr>
              <a:buNone/>
            </a:pPr>
            <a:r>
              <a:rPr lang="fr-FR" sz="2400" b="1" dirty="0">
                <a:effectLst/>
              </a:rPr>
              <a:t>2.4 J’applique aux factures le calculateur-traducteur carbone </a:t>
            </a:r>
          </a:p>
          <a:p>
            <a:pPr>
              <a:buNone/>
            </a:pPr>
            <a:endParaRPr lang="fr-FR" sz="800" dirty="0">
              <a:effectLst/>
            </a:endParaRPr>
          </a:p>
          <a:p>
            <a:pPr>
              <a:buNone/>
            </a:pPr>
            <a:r>
              <a:rPr lang="fr-FR" sz="2000" dirty="0"/>
              <a:t>Le calculateur-traducteur peut maintenant être rempli avec les données collectées.</a:t>
            </a:r>
          </a:p>
          <a:p>
            <a:pPr>
              <a:buNone/>
            </a:pPr>
            <a:r>
              <a:rPr lang="fr-FR" sz="2000" dirty="0"/>
              <a:t>Il va associer à toutes les factures sans contenu carbone d’une même catégorie d’achat, un facteur d’émission tiré d’une base publique : préchargé ou complété pour le facteur des « autres factures sans contenu carbone » complété en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calculateur-traducteur est disponible en deux versions accessibles à tout moment par 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picto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en bas d’écran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 hors ligne à télécharger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est la plus souple.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version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en ligne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exige de préparer d’avance les données à saisir. Elle permet en fin de questionnaire d’envoyer par email les données saisies ou les résultats, à soi-même ou à un tiers de confiance pour vérification. Nous garantissons que les données saisies ne sont pas conservées, mais elles sont perdues en quittant le calculateur.</a:t>
            </a:r>
          </a:p>
          <a:p>
            <a:pPr>
              <a:buNone/>
            </a:pPr>
            <a:endParaRPr lang="fr-FR" sz="800" i="1" dirty="0"/>
          </a:p>
          <a:p>
            <a:pPr>
              <a:buNone/>
            </a:pPr>
            <a:r>
              <a:rPr lang="fr-FR" sz="2000" i="1" dirty="0"/>
              <a:t>Pour une activité commerciale, l’entreprise n’applique pas le calculateur-traducteur aux factures d’achat des biens revendus mais seulement aux factures d’achat de son activité propre. Elle obtient un facteur d’émission de sa marge de revente.</a:t>
            </a:r>
            <a:endParaRPr lang="fr-FR" sz="2000" dirty="0"/>
          </a:p>
        </p:txBody>
      </p:sp>
    </p:spTree>
    <p:extLst>
      <p:ext uri="{BB962C8B-B14F-4D97-AF65-F5344CB8AC3E}">
        <p14:creationId xmlns:p14="http://schemas.microsoft.com/office/powerpoint/2010/main" val="270085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B5BE45-013B-62B3-D20A-049E91E7B92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CE47DA7-B6A9-5807-C112-A9AD16111CF3}"/>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3C4521D6-965C-C1A9-A906-1F61A35A6D39}"/>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8EF655ED-A0FF-8BE1-3F90-7306A007BDC6}"/>
              </a:ext>
            </a:extLst>
          </p:cNvPr>
          <p:cNvSpPr txBox="1"/>
          <p:nvPr/>
        </p:nvSpPr>
        <p:spPr>
          <a:xfrm>
            <a:off x="716526" y="549999"/>
            <a:ext cx="10466481" cy="3293209"/>
          </a:xfrm>
          <a:prstGeom prst="rect">
            <a:avLst/>
          </a:prstGeom>
          <a:noFill/>
        </p:spPr>
        <p:txBody>
          <a:bodyPr wrap="square">
            <a:spAutoFit/>
          </a:bodyPr>
          <a:lstStyle/>
          <a:p>
            <a:pPr>
              <a:buNone/>
            </a:pPr>
            <a:r>
              <a:rPr lang="fr-FR" sz="2400" b="1" dirty="0">
                <a:effectLst/>
              </a:rPr>
              <a:t>2.5 Je répercute au client le contenu carbone correspondant à sa facture</a:t>
            </a:r>
          </a:p>
          <a:p>
            <a:pPr>
              <a:buNone/>
            </a:pPr>
            <a:endParaRPr lang="fr-FR" sz="2000" dirty="0">
              <a:effectLst/>
            </a:endParaRPr>
          </a:p>
          <a:p>
            <a:pPr>
              <a:buNone/>
            </a:pPr>
            <a:r>
              <a:rPr lang="fr-FR" sz="2000" dirty="0"/>
              <a:t>Le calculateur-traducteur a fait tous les calculs et donne notamment le facteur d’émission par euro de l’activité.</a:t>
            </a:r>
          </a:p>
          <a:p>
            <a:pPr>
              <a:buNone/>
            </a:pPr>
            <a:endParaRPr lang="fr-FR" sz="800" dirty="0"/>
          </a:p>
          <a:p>
            <a:pPr>
              <a:buNone/>
            </a:pPr>
            <a:r>
              <a:rPr lang="fr-FR" sz="2000" dirty="0"/>
              <a:t>C’est lui qu’il faut multiplier par le montant de la facture et transmettre au client avec la facture (jusqu’à clôture du compte carbone de l’exercice suivant).</a:t>
            </a:r>
          </a:p>
          <a:p>
            <a:pPr>
              <a:buNone/>
            </a:pPr>
            <a:endParaRPr lang="fr-FR" sz="800" dirty="0"/>
          </a:p>
          <a:p>
            <a:pPr>
              <a:buNone/>
            </a:pPr>
            <a:r>
              <a:rPr lang="fr-FR" sz="2000" dirty="0"/>
              <a:t>A partir du deuxième exercice saisi, le calculateur-traducteur reporte automatiquement l’année suivante le solde du compte carbone (les carbones transmis insuffisamment ou en trop aux clients).</a:t>
            </a:r>
          </a:p>
          <a:p>
            <a:pPr>
              <a:buNone/>
            </a:pPr>
            <a:endParaRPr lang="fr-FR" sz="800" dirty="0"/>
          </a:p>
          <a:p>
            <a:pPr>
              <a:buNone/>
            </a:pPr>
            <a:r>
              <a:rPr lang="fr-FR" sz="2000" dirty="0"/>
              <a:t>(L’entreprise peut faire le calcul sur son budget de l’année, elle perd ce report automatique.)</a:t>
            </a:r>
          </a:p>
        </p:txBody>
      </p:sp>
    </p:spTree>
    <p:extLst>
      <p:ext uri="{BB962C8B-B14F-4D97-AF65-F5344CB8AC3E}">
        <p14:creationId xmlns:p14="http://schemas.microsoft.com/office/powerpoint/2010/main" val="2831962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D856D-A3AC-6353-004F-6B032CC2B298}"/>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971F217-C10D-8351-70E1-2EA2BD75AFE9}"/>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800E6982-21A5-C0B7-31C4-557A023C1769}"/>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87428B7E-40AB-32E9-1CC9-67F0706B1555}"/>
              </a:ext>
            </a:extLst>
          </p:cNvPr>
          <p:cNvSpPr txBox="1"/>
          <p:nvPr/>
        </p:nvSpPr>
        <p:spPr>
          <a:xfrm>
            <a:off x="727035" y="1171699"/>
            <a:ext cx="10737929" cy="4093428"/>
          </a:xfrm>
          <a:prstGeom prst="rect">
            <a:avLst/>
          </a:prstGeom>
          <a:solidFill>
            <a:schemeClr val="bg1"/>
          </a:solidFill>
          <a:ln w="76200">
            <a:noFill/>
          </a:ln>
        </p:spPr>
        <p:txBody>
          <a:bodyPr wrap="square" rtlCol="0">
            <a:spAutoFit/>
          </a:bodyPr>
          <a:lstStyle/>
          <a:p>
            <a:pPr>
              <a:buNone/>
            </a:pPr>
            <a:r>
              <a:rPr lang="fr-FR" sz="2000" dirty="0">
                <a:latin typeface="Times New Roman" panose="02020603050405020304" pitchFamily="18" charset="0"/>
                <a:ea typeface="Times New Roman" panose="02020603050405020304" pitchFamily="18" charset="0"/>
              </a:rPr>
              <a:t>Ce tutoriel présente une façon simple et rigoureuse pour une organisation de mesurer le  contenu carbone de ses produits, de le transmettre à ses clients, et ainsi d'améliorer ou sécuriser son résultat, si l'organisation produit un service marchand, ou son budget si elle produit un service public.</a:t>
            </a:r>
          </a:p>
          <a:p>
            <a:pPr>
              <a:buNone/>
            </a:pPr>
            <a:endParaRPr lang="fr-FR" sz="2000" dirty="0">
              <a:latin typeface="Times New Roman" panose="02020603050405020304" pitchFamily="18" charset="0"/>
              <a:ea typeface="Times New Roman" panose="02020603050405020304" pitchFamily="18" charset="0"/>
            </a:endParaRPr>
          </a:p>
          <a:p>
            <a:pPr>
              <a:buNone/>
            </a:pPr>
            <a:r>
              <a:rPr lang="fr-FR" sz="2000" dirty="0">
                <a:latin typeface="Times New Roman" panose="02020603050405020304" pitchFamily="18" charset="0"/>
                <a:ea typeface="Times New Roman" panose="02020603050405020304" pitchFamily="18" charset="0"/>
              </a:rPr>
              <a:t>Il ne réclame pas de connaissance préalable en comptabilité ou en mesure des émissions de gaz à effet de serre.</a:t>
            </a:r>
          </a:p>
          <a:p>
            <a:pPr>
              <a:buNone/>
            </a:pPr>
            <a:endParaRPr lang="fr-FR" sz="2000" dirty="0">
              <a:latin typeface="Times New Roman" panose="02020603050405020304" pitchFamily="18" charset="0"/>
              <a:ea typeface="Times New Roman" panose="02020603050405020304" pitchFamily="18" charset="0"/>
            </a:endParaRPr>
          </a:p>
          <a:p>
            <a:pPr>
              <a:buNone/>
            </a:pPr>
            <a:r>
              <a:rPr lang="fr-FR" sz="2000" dirty="0">
                <a:latin typeface="Times New Roman" panose="02020603050405020304" pitchFamily="18" charset="0"/>
                <a:ea typeface="Times New Roman" panose="02020603050405020304" pitchFamily="18" charset="0"/>
              </a:rPr>
              <a:t>- L'introduction et la première partie exposent les principes de la mesure.</a:t>
            </a:r>
          </a:p>
          <a:p>
            <a:pPr>
              <a:buNone/>
            </a:pPr>
            <a:r>
              <a:rPr lang="fr-FR" sz="2000" dirty="0">
                <a:latin typeface="Times New Roman" panose="02020603050405020304" pitchFamily="18" charset="0"/>
                <a:ea typeface="Times New Roman" panose="02020603050405020304" pitchFamily="18" charset="0"/>
              </a:rPr>
              <a:t>- La seconde partie est un mode d'emploi pour conduire la mesure en s'appuyant sur un calculateur. Elle est plus facile en webinaire.</a:t>
            </a:r>
          </a:p>
          <a:p>
            <a:pPr>
              <a:buNone/>
            </a:pPr>
            <a:r>
              <a:rPr lang="fr-FR" sz="2000" dirty="0">
                <a:latin typeface="Times New Roman" panose="02020603050405020304" pitchFamily="18" charset="0"/>
                <a:ea typeface="Times New Roman" panose="02020603050405020304" pitchFamily="18" charset="0"/>
              </a:rPr>
              <a:t>- La troisième partie indique des pistes permettant à l'organisation de valoriser les contenus carbone de ses produits.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153068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EBE790-FE50-502F-FBF5-0960994A3C0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C2F7AD6-9351-659E-2260-0FA09A12236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5F1D8DE9-539F-FF7B-AC48-36DA2762EDEE}"/>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074FBADF-A7C6-7A45-5636-93B53E0409EF}"/>
              </a:ext>
            </a:extLst>
          </p:cNvPr>
          <p:cNvSpPr txBox="1"/>
          <p:nvPr/>
        </p:nvSpPr>
        <p:spPr>
          <a:xfrm>
            <a:off x="611423" y="782816"/>
            <a:ext cx="8001926"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a:ea typeface="Times New Roman" panose="02020603050405020304" pitchFamily="18" charset="0"/>
              </a:rPr>
              <a:t>3</a:t>
            </a:r>
            <a:r>
              <a:rPr kumimoji="0" lang="fr-FR"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Valoriser la mesure du contenu carbone des produits</a:t>
            </a:r>
          </a:p>
        </p:txBody>
      </p:sp>
    </p:spTree>
    <p:extLst>
      <p:ext uri="{BB962C8B-B14F-4D97-AF65-F5344CB8AC3E}">
        <p14:creationId xmlns:p14="http://schemas.microsoft.com/office/powerpoint/2010/main" val="167402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D1242D-52AC-702D-4A87-5354FCFAD70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592EA72-30D7-F354-6F3F-16F75858012A}"/>
              </a:ext>
            </a:extLst>
          </p:cNvPr>
          <p:cNvSpPr>
            <a:spLocks noGrp="1"/>
          </p:cNvSpPr>
          <p:nvPr>
            <p:ph type="sldNum" sz="quarter" idx="12"/>
          </p:nvPr>
        </p:nvSpPr>
        <p:spPr>
          <a:xfrm>
            <a:off x="8728961" y="6289781"/>
            <a:ext cx="2743200" cy="365125"/>
          </a:xfrm>
        </p:spPr>
        <p:txBody>
          <a:bodyPr/>
          <a:lstStyle/>
          <a:p>
            <a:fld id="{4DF7D97E-71B9-4DB7-9BC9-BF255CF45BEE}" type="slidenum">
              <a:rPr lang="fr-FR" smtClean="0"/>
              <a:t>21</a:t>
            </a:fld>
            <a:endParaRPr lang="fr-FR" dirty="0"/>
          </a:p>
        </p:txBody>
      </p:sp>
      <p:sp>
        <p:nvSpPr>
          <p:cNvPr id="35" name="ZoneTexte 34">
            <a:extLst>
              <a:ext uri="{FF2B5EF4-FFF2-40B4-BE49-F238E27FC236}">
                <a16:creationId xmlns:a16="http://schemas.microsoft.com/office/drawing/2014/main" id="{C9980E1C-A4DB-C74A-D566-5942CB095D32}"/>
              </a:ext>
            </a:extLst>
          </p:cNvPr>
          <p:cNvSpPr txBox="1"/>
          <p:nvPr/>
        </p:nvSpPr>
        <p:spPr>
          <a:xfrm>
            <a:off x="727036" y="381669"/>
            <a:ext cx="10737928" cy="461665"/>
          </a:xfrm>
          <a:prstGeom prst="rect">
            <a:avLst/>
          </a:prstGeom>
          <a:solidFill>
            <a:schemeClr val="bg1"/>
          </a:solidFill>
          <a:ln w="76200">
            <a:noFill/>
          </a:ln>
        </p:spPr>
        <p:txBody>
          <a:bodyPr wrap="square" rtlCol="0">
            <a:spAutoFit/>
          </a:bodyPr>
          <a:lstStyle/>
          <a:p>
            <a:r>
              <a:rPr lang="fr-FR" sz="2400" b="1" dirty="0"/>
              <a:t>L’outil présenté permet de piloter facilement le contenu carbone de ses produits</a:t>
            </a:r>
            <a:endParaRPr lang="fr-FR" sz="2400" dirty="0"/>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DD287E68-5DE6-936D-1772-D9A8750874CA}"/>
              </a:ext>
            </a:extLst>
          </p:cNvPr>
          <p:cNvPicPr>
            <a:picLocks noChangeAspect="1"/>
          </p:cNvPicPr>
          <p:nvPr/>
        </p:nvPicPr>
        <p:blipFill>
          <a:blip r:embed="rId3"/>
          <a:stretch>
            <a:fillRect/>
          </a:stretch>
        </p:blipFill>
        <p:spPr>
          <a:xfrm>
            <a:off x="279858" y="5459668"/>
            <a:ext cx="1926359" cy="1110998"/>
          </a:xfrm>
          <a:prstGeom prst="rect">
            <a:avLst/>
          </a:prstGeom>
        </p:spPr>
      </p:pic>
      <p:sp>
        <p:nvSpPr>
          <p:cNvPr id="3" name="ZoneTexte 2">
            <a:extLst>
              <a:ext uri="{FF2B5EF4-FFF2-40B4-BE49-F238E27FC236}">
                <a16:creationId xmlns:a16="http://schemas.microsoft.com/office/drawing/2014/main" id="{60B2CD76-AB5D-3C68-A8B4-332B6D04E562}"/>
              </a:ext>
            </a:extLst>
          </p:cNvPr>
          <p:cNvSpPr txBox="1"/>
          <p:nvPr/>
        </p:nvSpPr>
        <p:spPr>
          <a:xfrm>
            <a:off x="727036" y="1012454"/>
            <a:ext cx="10466481" cy="3354765"/>
          </a:xfrm>
          <a:prstGeom prst="rect">
            <a:avLst/>
          </a:prstGeom>
          <a:noFill/>
        </p:spPr>
        <p:txBody>
          <a:bodyPr wrap="square">
            <a:spAutoFit/>
          </a:bodyPr>
          <a:lstStyle/>
          <a:p>
            <a:endParaRPr lang="fr-FR" sz="800" dirty="0"/>
          </a:p>
          <a:p>
            <a:pPr marL="342900" indent="-342900">
              <a:buFont typeface="Wingdings" panose="05000000000000000000" pitchFamily="2" charset="2"/>
              <a:buChar char="ü"/>
            </a:pPr>
            <a:r>
              <a:rPr lang="fr-FR" sz="2000" dirty="0"/>
              <a:t>Une entreprise d’une certaine taille s’approprie facilement le calculateur et procède aux ajustements des outils informatiques de traitement des factures entrantes et sortantes </a:t>
            </a:r>
          </a:p>
          <a:p>
            <a:pPr marL="342900" indent="-342900">
              <a:buFont typeface="Wingdings" panose="05000000000000000000" pitchFamily="2" charset="2"/>
              <a:buChar char="ü"/>
            </a:pPr>
            <a:endParaRPr lang="fr-FR" sz="800" dirty="0"/>
          </a:p>
          <a:p>
            <a:pPr marL="342900" indent="-342900">
              <a:buFont typeface="Wingdings" panose="05000000000000000000" pitchFamily="2" charset="2"/>
              <a:buChar char="ü"/>
            </a:pPr>
            <a:r>
              <a:rPr lang="fr-FR" sz="2000" dirty="0"/>
              <a:t>Une TPE PME apprend en 1 heure à produire le compte carbone annuel de son activité</a:t>
            </a:r>
          </a:p>
          <a:p>
            <a:pPr marL="171450" indent="-171450">
              <a:buFont typeface="Wingdings" panose="05000000000000000000" pitchFamily="2" charset="2"/>
              <a:buChar char="ü"/>
            </a:pPr>
            <a:endParaRPr lang="fr-FR" sz="800" dirty="0"/>
          </a:p>
          <a:p>
            <a:pPr lvl="1"/>
            <a:r>
              <a:rPr lang="fr-FR" sz="2000" dirty="0"/>
              <a:t>Elle actualise le compte et le Facteur d’émission de ses ventes en une heure par an</a:t>
            </a:r>
          </a:p>
          <a:p>
            <a:pPr lvl="1"/>
            <a:r>
              <a:rPr lang="fr-FR" sz="2000" dirty="0">
                <a:solidFill>
                  <a:prstClr val="black"/>
                </a:solidFill>
              </a:rPr>
              <a:t>(La personne en charge n’a pas besoin ni d’expertise comptable, ni d’expertise carbone) </a:t>
            </a:r>
          </a:p>
          <a:p>
            <a:pPr lvl="1"/>
            <a:endParaRPr lang="fr-FR" sz="800" dirty="0">
              <a:solidFill>
                <a:prstClr val="black"/>
              </a:solidFill>
            </a:endParaRPr>
          </a:p>
          <a:p>
            <a:pPr lvl="1"/>
            <a:r>
              <a:rPr lang="fr-FR" sz="2000" dirty="0">
                <a:solidFill>
                  <a:prstClr val="black"/>
                </a:solidFill>
              </a:rPr>
              <a:t>Elle est donc largement autonome mais peut s’appuyer sur des experts</a:t>
            </a:r>
          </a:p>
          <a:p>
            <a:pPr lvl="1"/>
            <a:r>
              <a:rPr lang="fr-FR" sz="2000" dirty="0">
                <a:solidFill>
                  <a:prstClr val="black"/>
                </a:solidFill>
              </a:rPr>
              <a:t>-</a:t>
            </a:r>
            <a:r>
              <a:rPr lang="fr-FR" sz="2000" dirty="0"/>
              <a:t>Un expert en mesure carbone (chimie…)</a:t>
            </a:r>
          </a:p>
          <a:p>
            <a:pPr lvl="1"/>
            <a:r>
              <a:rPr lang="fr-FR" sz="2000" dirty="0"/>
              <a:t>-Un expert pour optimiser un plan de transition </a:t>
            </a:r>
          </a:p>
          <a:p>
            <a:pPr lvl="1"/>
            <a:r>
              <a:rPr lang="fr-FR" sz="2000" dirty="0">
                <a:solidFill>
                  <a:prstClr val="black"/>
                </a:solidFill>
              </a:rPr>
              <a:t>-Un expert comptable pour aider au démarrage</a:t>
            </a:r>
          </a:p>
        </p:txBody>
      </p:sp>
    </p:spTree>
    <p:extLst>
      <p:ext uri="{BB962C8B-B14F-4D97-AF65-F5344CB8AC3E}">
        <p14:creationId xmlns:p14="http://schemas.microsoft.com/office/powerpoint/2010/main" val="289293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3F6FDA-147C-2353-A6D6-D3DB279DAF7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600306A-A8AC-E221-CE61-DC9EF09330A5}"/>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D2E7A2A4-3758-2412-F82A-77862915D2BB}"/>
              </a:ext>
            </a:extLst>
          </p:cNvPr>
          <p:cNvSpPr txBox="1"/>
          <p:nvPr/>
        </p:nvSpPr>
        <p:spPr>
          <a:xfrm>
            <a:off x="727036" y="381669"/>
            <a:ext cx="10737928" cy="461665"/>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b="1" dirty="0">
                <a:solidFill>
                  <a:prstClr val="black"/>
                </a:solidFill>
                <a:latin typeface="Calibri" panose="020F0502020204030204" pitchFamily="34" charset="0"/>
                <a:ea typeface="Times New Roman" panose="02020603050405020304" pitchFamily="18" charset="0"/>
                <a:cs typeface="Aptos" panose="020B0004020202020204" pitchFamily="34" charset="0"/>
              </a:rPr>
              <a:t>L’outil permet de t</a:t>
            </a:r>
            <a:r>
              <a:rPr kumimoji="0" lang="fr-FR"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Aptos" panose="020B0004020202020204" pitchFamily="34" charset="0"/>
              </a:rPr>
              <a:t>ravailler</a:t>
            </a:r>
            <a:r>
              <a:rPr kumimoji="0" lang="fr-FR"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Aptos" panose="020B0004020202020204" pitchFamily="34" charset="0"/>
              </a:rPr>
              <a:t> le couple prix/contenu carbone du produit</a:t>
            </a:r>
            <a:endParaRPr kumimoji="0" lang="fr-FR" sz="24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sp>
        <p:nvSpPr>
          <p:cNvPr id="16" name="ZoneTexte 15">
            <a:extLst>
              <a:ext uri="{FF2B5EF4-FFF2-40B4-BE49-F238E27FC236}">
                <a16:creationId xmlns:a16="http://schemas.microsoft.com/office/drawing/2014/main" id="{1E7E6935-4425-DE27-6082-7616BA752162}"/>
              </a:ext>
            </a:extLst>
          </p:cNvPr>
          <p:cNvSpPr txBox="1"/>
          <p:nvPr/>
        </p:nvSpPr>
        <p:spPr>
          <a:xfrm>
            <a:off x="727036" y="1135564"/>
            <a:ext cx="10969245" cy="403187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C’est le même exercice que l’arbitrage prix/qualité de l’entreprise sur ses produits</a:t>
            </a:r>
          </a:p>
          <a:p>
            <a:pPr marL="0" marR="0" lvl="0" indent="0" algn="l" defTabSz="914400" rtl="0" eaLnBrk="1" fontAlgn="auto" latinLnBrk="0" hangingPunct="1">
              <a:spcBef>
                <a:spcPts val="0"/>
              </a:spcBef>
              <a:spcAft>
                <a:spcPts val="0"/>
              </a:spcAft>
              <a:buClrTx/>
              <a:buSzTx/>
              <a:buFontTx/>
              <a:buNone/>
              <a:tabLst/>
              <a:defRPr/>
            </a:pPr>
            <a:r>
              <a:rPr lang="fr-FR" sz="2000" dirty="0">
                <a:solidFill>
                  <a:prstClr val="black"/>
                </a:solidFill>
                <a:latin typeface="Calibri" panose="020F0502020204030204"/>
              </a:rPr>
              <a:t>A</a:t>
            </a:r>
            <a:r>
              <a:rPr kumimoji="0" lang="fr-FR" sz="2000" i="0" u="none" strike="noStrike" kern="1200" cap="none" spc="0" normalizeH="0" baseline="0" noProof="0" dirty="0" err="1">
                <a:ln>
                  <a:noFill/>
                </a:ln>
                <a:solidFill>
                  <a:prstClr val="black"/>
                </a:solidFill>
                <a:effectLst/>
                <a:uLnTx/>
                <a:uFillTx/>
                <a:latin typeface="Calibri" panose="020F0502020204030204"/>
                <a:ea typeface="+mn-ea"/>
                <a:cs typeface="+mn-cs"/>
              </a:rPr>
              <a:t>vec</a:t>
            </a:r>
            <a:r>
              <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rPr>
              <a:t> l’avantage d’une qualité mesurable</a:t>
            </a:r>
            <a:r>
              <a:rPr kumimoji="0" lang="fr-FR" sz="2000" i="0" u="none" strike="noStrike" kern="1200" cap="none" spc="0" normalizeH="0" noProof="0" dirty="0">
                <a:ln>
                  <a:noFill/>
                </a:ln>
                <a:solidFill>
                  <a:prstClr val="black"/>
                </a:solidFill>
                <a:effectLst/>
                <a:uLnTx/>
                <a:uFillTx/>
                <a:latin typeface="Calibri" panose="020F0502020204030204"/>
                <a:ea typeface="+mn-ea"/>
                <a:cs typeface="+mn-cs"/>
              </a:rPr>
              <a:t> et universelle</a:t>
            </a:r>
            <a:endParaRPr kumimoji="0" lang="fr-FR"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spcBef>
                <a:spcPts val="0"/>
              </a:spcBef>
              <a:spcAft>
                <a:spcPts val="0"/>
              </a:spcAft>
              <a:buClrTx/>
              <a:buSzTx/>
              <a:tabLst/>
              <a:defRPr/>
            </a:pPr>
            <a:r>
              <a:rPr lang="fr-FR" sz="2000" dirty="0">
                <a:solidFill>
                  <a:prstClr val="black"/>
                </a:solidFill>
                <a:latin typeface="Calibri" panose="020F0502020204030204"/>
              </a:rPr>
              <a:t>Comme pour la qualité, il faut éviter des améliorations du facteur d’émission coûteuses allant au-delà du retour à travers une hausse de la marge des ventes</a:t>
            </a:r>
          </a:p>
          <a:p>
            <a:pPr marR="0" lvl="0" algn="l" defTabSz="914400" rtl="0" eaLnBrk="1" fontAlgn="auto" latinLnBrk="0" hangingPunct="1">
              <a:spcBef>
                <a:spcPts val="0"/>
              </a:spcBef>
              <a:spcAft>
                <a:spcPts val="0"/>
              </a:spcAft>
              <a:buClrTx/>
              <a:buSzTx/>
              <a:tabLst/>
              <a:defRPr/>
            </a:pPr>
            <a:endParaRPr lang="fr-FR" sz="2000" dirty="0">
              <a:solidFill>
                <a:prstClr val="black"/>
              </a:solidFill>
              <a:latin typeface="Calibri" panose="020F0502020204030204"/>
            </a:endParaRPr>
          </a:p>
          <a:p>
            <a:pPr marR="0" lvl="0" algn="l" defTabSz="914400" rtl="0" eaLnBrk="1" fontAlgn="auto" latinLnBrk="0" hangingPunct="1">
              <a:spcBef>
                <a:spcPts val="0"/>
              </a:spcBef>
              <a:spcAft>
                <a:spcPts val="0"/>
              </a:spcAft>
              <a:buClrTx/>
              <a:buSzTx/>
              <a:tabLst/>
              <a:defRPr/>
            </a:pPr>
            <a:endParaRPr lang="fr-FR" sz="800" dirty="0">
              <a:solidFill>
                <a:prstClr val="black"/>
              </a:solidFill>
            </a:endParaRPr>
          </a:p>
          <a:p>
            <a:pPr lvl="0">
              <a:spcAft>
                <a:spcPts val="800"/>
              </a:spcAft>
              <a:tabLst>
                <a:tab pos="457200" algn="l"/>
              </a:tabLst>
            </a:pPr>
            <a:r>
              <a:rPr lang="fr-FR" sz="2000" dirty="0">
                <a:solidFill>
                  <a:prstClr val="black"/>
                </a:solidFill>
                <a:ea typeface="Aptos" panose="020B0004020202020204" pitchFamily="34" charset="0"/>
                <a:cs typeface="Aptos" panose="020B0004020202020204" pitchFamily="34" charset="0"/>
              </a:rPr>
              <a:t>Ce tutoriel a présenté les décisions d’achat et vente de biens et services</a:t>
            </a:r>
          </a:p>
          <a:p>
            <a:pPr lvl="0">
              <a:spcAft>
                <a:spcPts val="800"/>
              </a:spcAft>
              <a:tabLst>
                <a:tab pos="457200" algn="l"/>
              </a:tabLst>
            </a:pPr>
            <a:r>
              <a:rPr lang="fr-FR" sz="2000" dirty="0">
                <a:solidFill>
                  <a:prstClr val="black"/>
                </a:solidFill>
                <a:ea typeface="Aptos" panose="020B0004020202020204" pitchFamily="34" charset="0"/>
                <a:cs typeface="Aptos" panose="020B0004020202020204" pitchFamily="34" charset="0"/>
              </a:rPr>
              <a:t>Il peut être complété par le tuto : </a:t>
            </a:r>
            <a:r>
              <a:rPr lang="fr-FR" sz="2000" b="1" dirty="0">
                <a:solidFill>
                  <a:prstClr val="black"/>
                </a:solidFill>
                <a:ea typeface="Aptos" panose="020B0004020202020204" pitchFamily="34" charset="0"/>
                <a:cs typeface="Aptos" panose="020B0004020202020204" pitchFamily="34" charset="0"/>
              </a:rPr>
              <a:t>Réussir sa (et la) transition par ses financements</a:t>
            </a:r>
            <a:r>
              <a:rPr lang="fr-FR" sz="2000" dirty="0">
                <a:solidFill>
                  <a:prstClr val="black"/>
                </a:solidFill>
                <a:ea typeface="Aptos" panose="020B0004020202020204" pitchFamily="34" charset="0"/>
                <a:cs typeface="Aptos" panose="020B0004020202020204" pitchFamily="34" charset="0"/>
              </a:rPr>
              <a:t> qui applique l’Economie carbone aux décisions dans le temps </a:t>
            </a:r>
          </a:p>
          <a:p>
            <a:pPr marL="800100" lvl="1" indent="-342900">
              <a:spcAft>
                <a:spcPts val="800"/>
              </a:spcAft>
              <a:buFont typeface="Wingdings" panose="05000000000000000000" pitchFamily="2" charset="2"/>
              <a:buChar char="ü"/>
              <a:tabLst>
                <a:tab pos="457200" algn="l"/>
              </a:tabLst>
            </a:pPr>
            <a:r>
              <a:rPr lang="fr-FR" sz="2000" dirty="0">
                <a:solidFill>
                  <a:prstClr val="black"/>
                </a:solidFill>
                <a:ea typeface="Aptos" panose="020B0004020202020204" pitchFamily="34" charset="0"/>
                <a:cs typeface="Aptos" panose="020B0004020202020204" pitchFamily="34" charset="0"/>
              </a:rPr>
              <a:t>Résultat et valeur carbone actualisée des projets et des organisations financées par l’entreprise</a:t>
            </a:r>
          </a:p>
          <a:p>
            <a:pPr marL="800100" lvl="1" indent="-342900">
              <a:spcAft>
                <a:spcPts val="800"/>
              </a:spcAft>
              <a:buFont typeface="Wingdings" panose="05000000000000000000" pitchFamily="2" charset="2"/>
              <a:buChar char="ü"/>
              <a:tabLst>
                <a:tab pos="457200" algn="l"/>
              </a:tabLst>
            </a:pPr>
            <a:r>
              <a:rPr lang="fr-FR" sz="2000" dirty="0">
                <a:solidFill>
                  <a:prstClr val="black"/>
                </a:solidFill>
                <a:ea typeface="Aptos" panose="020B0004020202020204" pitchFamily="34" charset="0"/>
                <a:cs typeface="Aptos" panose="020B0004020202020204" pitchFamily="34" charset="0"/>
              </a:rPr>
              <a:t>Optimisation du résultat et de la valeur carbone de l’entreprise pour optimiser les financements qu’elle sollicite</a:t>
            </a:r>
            <a:endParaRPr lang="fr-FR" sz="2000" dirty="0">
              <a:solidFill>
                <a:prstClr val="black"/>
              </a:solidFill>
            </a:endParaRPr>
          </a:p>
        </p:txBody>
      </p:sp>
      <p:pic>
        <p:nvPicPr>
          <p:cNvPr id="5" name="Image 4" descr="Une image contenant Graphique, logo, clipart, graphisme&#10;&#10;Le contenu généré par l’IA peut être incorrect.">
            <a:extLst>
              <a:ext uri="{FF2B5EF4-FFF2-40B4-BE49-F238E27FC236}">
                <a16:creationId xmlns:a16="http://schemas.microsoft.com/office/drawing/2014/main" id="{68FD8E7E-F639-058C-56C3-8FDAB275EFA5}"/>
              </a:ext>
            </a:extLst>
          </p:cNvPr>
          <p:cNvPicPr>
            <a:picLocks noChangeAspect="1"/>
          </p:cNvPicPr>
          <p:nvPr/>
        </p:nvPicPr>
        <p:blipFill>
          <a:blip r:embed="rId3"/>
          <a:stretch>
            <a:fillRect/>
          </a:stretch>
        </p:blipFill>
        <p:spPr>
          <a:xfrm>
            <a:off x="279858" y="5459668"/>
            <a:ext cx="1926359" cy="1110998"/>
          </a:xfrm>
          <a:prstGeom prst="rect">
            <a:avLst/>
          </a:prstGeom>
        </p:spPr>
      </p:pic>
    </p:spTree>
    <p:extLst>
      <p:ext uri="{BB962C8B-B14F-4D97-AF65-F5344CB8AC3E}">
        <p14:creationId xmlns:p14="http://schemas.microsoft.com/office/powerpoint/2010/main" val="83752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10E47F-A030-7BC7-978A-04F52481BC32}"/>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DACA8D1-9CC1-6542-6718-4F13963C2945}"/>
              </a:ext>
            </a:extLst>
          </p:cNvPr>
          <p:cNvSpPr>
            <a:spLocks noGrp="1"/>
          </p:cNvSpPr>
          <p:nvPr>
            <p:ph type="sldNum" sz="quarter" idx="12"/>
          </p:nvPr>
        </p:nvSpPr>
        <p:spPr>
          <a:xfrm>
            <a:off x="8549640" y="653363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A0BC2598-2BDB-2524-2B83-008BE33A4A17}"/>
              </a:ext>
            </a:extLst>
          </p:cNvPr>
          <p:cNvSpPr txBox="1"/>
          <p:nvPr/>
        </p:nvSpPr>
        <p:spPr>
          <a:xfrm>
            <a:off x="796155" y="552549"/>
            <a:ext cx="10515610" cy="1077218"/>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Exemple de transmission du Contenu carbone produit au client </a:t>
            </a:r>
            <a:r>
              <a:rPr kumimoji="0" lang="fr-FR" sz="2400" i="0" u="none" strike="noStrike" kern="1200" cap="none" spc="0" normalizeH="0" baseline="0" noProof="0" dirty="0">
                <a:ln>
                  <a:noFill/>
                </a:ln>
                <a:solidFill>
                  <a:prstClr val="black"/>
                </a:solidFill>
                <a:effectLst/>
                <a:uLnTx/>
                <a:uFillTx/>
                <a:latin typeface="Calibri" panose="020F0502020204030204"/>
                <a:ea typeface="+mn-ea"/>
                <a:cs typeface="+mn-cs"/>
              </a:rPr>
              <a:t>(1/2)</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2000" b="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(extrait de facture)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 1" descr="Une image contenant Graphique, logo, clipart, graphisme&#10;&#10;Le contenu généré par l’IA peut être incorrect.">
            <a:extLst>
              <a:ext uri="{FF2B5EF4-FFF2-40B4-BE49-F238E27FC236}">
                <a16:creationId xmlns:a16="http://schemas.microsoft.com/office/drawing/2014/main" id="{1FBBEB9A-BBF0-7A01-E23E-2BE0903ADE4B}"/>
              </a:ext>
            </a:extLst>
          </p:cNvPr>
          <p:cNvPicPr>
            <a:picLocks noChangeAspect="1"/>
          </p:cNvPicPr>
          <p:nvPr/>
        </p:nvPicPr>
        <p:blipFill>
          <a:blip r:embed="rId2"/>
          <a:stretch>
            <a:fillRect/>
          </a:stretch>
        </p:blipFill>
        <p:spPr>
          <a:xfrm>
            <a:off x="279858" y="5459668"/>
            <a:ext cx="1926359" cy="1110998"/>
          </a:xfrm>
          <a:prstGeom prst="rect">
            <a:avLst/>
          </a:prstGeom>
        </p:spPr>
      </p:pic>
      <p:sp>
        <p:nvSpPr>
          <p:cNvPr id="8" name="ZoneTexte 7">
            <a:extLst>
              <a:ext uri="{FF2B5EF4-FFF2-40B4-BE49-F238E27FC236}">
                <a16:creationId xmlns:a16="http://schemas.microsoft.com/office/drawing/2014/main" id="{6D0D1445-F4A2-AE01-5794-8754B7B643E4}"/>
              </a:ext>
            </a:extLst>
          </p:cNvPr>
          <p:cNvSpPr txBox="1"/>
          <p:nvPr/>
        </p:nvSpPr>
        <p:spPr>
          <a:xfrm>
            <a:off x="1797205" y="1630470"/>
            <a:ext cx="8305027" cy="1477328"/>
          </a:xfrm>
          <a:prstGeom prst="rect">
            <a:avLst/>
          </a:prstGeom>
          <a:solidFill>
            <a:schemeClr val="bg1"/>
          </a:solidFill>
          <a:ln w="190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Prix TTC							 216,00 €</a:t>
            </a:r>
            <a:endParaRPr kumimoji="0" lang="fr-FR"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Prélèvement sécurisé par CB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Solde exigible 						  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Contenu carbone du service*		3,366 kg </a:t>
            </a:r>
            <a:r>
              <a:rPr kumimoji="0" lang="fr-FR" sz="1800" b="1" i="0" u="none" strike="noStrike" kern="1200" cap="none" spc="0" normalizeH="0" baseline="0" noProof="0" dirty="0" err="1">
                <a:ln>
                  <a:noFill/>
                </a:ln>
                <a:effectLst/>
                <a:uLnTx/>
                <a:uFillTx/>
                <a:latin typeface="Calibri" panose="020F0502020204030204" pitchFamily="34" charset="0"/>
                <a:ea typeface="Calibri" panose="020F0502020204030204" pitchFamily="34" charset="0"/>
                <a:cs typeface="Arial" panose="020B0604020202020204" pitchFamily="34" charset="0"/>
              </a:rPr>
              <a:t>éq</a:t>
            </a:r>
            <a:r>
              <a:rPr kumimoji="0" lang="fr-FR" sz="1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t>
            </a:r>
            <a:r>
              <a:rPr kumimoji="0" lang="fr-FR" sz="1800" b="1" i="0" u="none" strike="noStrike" kern="100" cap="none" spc="0" normalizeH="0" baseline="0" noProof="0" dirty="0">
                <a:ln>
                  <a:noFill/>
                </a:ln>
                <a:effectLst/>
                <a:uLnTx/>
                <a:uFillTx/>
                <a:latin typeface="Calibri" panose="020F0502020204030204" pitchFamily="34" charset="0"/>
                <a:ea typeface="Aptos" panose="020B0004020202020204" pitchFamily="34" charset="0"/>
                <a:cs typeface="Arial" panose="020B0604020202020204" pitchFamily="34" charset="0"/>
              </a:rPr>
              <a:t>CO</a:t>
            </a:r>
            <a:r>
              <a:rPr kumimoji="0" lang="fr-FR" sz="1800" b="1" i="0" u="none" strike="noStrike" kern="100" cap="none" spc="0" normalizeH="0" baseline="-25000" noProof="0" dirty="0">
                <a:ln>
                  <a:noFill/>
                </a:ln>
                <a:effectLst/>
                <a:uLnTx/>
                <a:uFillTx/>
                <a:latin typeface="Calibri" panose="020F0502020204030204" pitchFamily="34" charset="0"/>
                <a:ea typeface="Aptos" panose="020B0004020202020204" pitchFamily="34" charset="0"/>
                <a:cs typeface="Arial" panose="020B0604020202020204" pitchFamily="34" charset="0"/>
              </a:rPr>
              <a:t>2</a:t>
            </a:r>
            <a:endParaRPr kumimoji="0" lang="fr-FR" sz="1800" b="1" i="0" u="none" strike="noStrike" kern="100" cap="none" spc="0" normalizeH="0" baseline="0" noProof="0" dirty="0">
              <a:ln>
                <a:noFill/>
              </a:ln>
              <a:effectLst/>
              <a:uLnTx/>
              <a:uFillTx/>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6706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115977-50F4-451B-3746-516D0B895B07}"/>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A6321BD-8C1E-5D4B-7FD1-EA788377F6B7}"/>
              </a:ext>
            </a:extLst>
          </p:cNvPr>
          <p:cNvSpPr>
            <a:spLocks noGrp="1"/>
          </p:cNvSpPr>
          <p:nvPr>
            <p:ph type="sldNum" sz="quarter" idx="12"/>
          </p:nvPr>
        </p:nvSpPr>
        <p:spPr>
          <a:xfrm>
            <a:off x="8549640" y="653363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5" name="ZoneTexte 34">
            <a:extLst>
              <a:ext uri="{FF2B5EF4-FFF2-40B4-BE49-F238E27FC236}">
                <a16:creationId xmlns:a16="http://schemas.microsoft.com/office/drawing/2014/main" id="{FD8787BA-EEBB-56AA-5B38-CD29C9E31EC8}"/>
              </a:ext>
            </a:extLst>
          </p:cNvPr>
          <p:cNvSpPr txBox="1"/>
          <p:nvPr/>
        </p:nvSpPr>
        <p:spPr>
          <a:xfrm>
            <a:off x="796155" y="552549"/>
            <a:ext cx="10515610"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Exemple de transmission du Contenu carbone produit au client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(2/2)</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Image 1" descr="Une image contenant Graphique, logo, clipart, graphisme&#10;&#10;Le contenu généré par l’IA peut être incorrect.">
            <a:extLst>
              <a:ext uri="{FF2B5EF4-FFF2-40B4-BE49-F238E27FC236}">
                <a16:creationId xmlns:a16="http://schemas.microsoft.com/office/drawing/2014/main" id="{707B3776-85DA-D4E3-A253-EE9CB4B96F65}"/>
              </a:ext>
            </a:extLst>
          </p:cNvPr>
          <p:cNvPicPr>
            <a:picLocks noChangeAspect="1"/>
          </p:cNvPicPr>
          <p:nvPr/>
        </p:nvPicPr>
        <p:blipFill>
          <a:blip r:embed="rId2"/>
          <a:stretch>
            <a:fillRect/>
          </a:stretch>
        </p:blipFill>
        <p:spPr>
          <a:xfrm>
            <a:off x="279858" y="5459668"/>
            <a:ext cx="1926359" cy="1110998"/>
          </a:xfrm>
          <a:prstGeom prst="rect">
            <a:avLst/>
          </a:prstGeom>
        </p:spPr>
      </p:pic>
      <p:sp>
        <p:nvSpPr>
          <p:cNvPr id="6" name="ZoneTexte 5">
            <a:extLst>
              <a:ext uri="{FF2B5EF4-FFF2-40B4-BE49-F238E27FC236}">
                <a16:creationId xmlns:a16="http://schemas.microsoft.com/office/drawing/2014/main" id="{E9983AEF-FDC2-C4A3-F82E-2FFF290EC990}"/>
              </a:ext>
            </a:extLst>
          </p:cNvPr>
          <p:cNvSpPr txBox="1"/>
          <p:nvPr/>
        </p:nvSpPr>
        <p:spPr>
          <a:xfrm>
            <a:off x="1872938" y="1997462"/>
            <a:ext cx="9419902" cy="2062103"/>
          </a:xfrm>
          <a:prstGeom prst="rect">
            <a:avLst/>
          </a:prstGeom>
          <a:noFill/>
          <a:ln w="1905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Le contenu carbone du produit ou service </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est </a:t>
            </a:r>
            <a:r>
              <a:rPr kumimoji="0" lang="fr-FR" sz="20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Aptos" panose="020B0004020202020204" pitchFamily="34" charset="0"/>
              </a:rPr>
              <a:t>le cumul des émissions nettes qu’il a fallu ajouter au flux vers l’atmosphère jusqu’à l’achat par le client, mesuré de façon rigoureuse et comparable</a:t>
            </a:r>
            <a:endPar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Nous participons à l’initiative internationale </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hlinkClick r:id="rId3"/>
              </a:rPr>
              <a:t>label Transmission</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autour </a:t>
            </a:r>
            <a:r>
              <a:rPr kumimoji="0" lang="fr-FR" sz="2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de cette bonne pratique de transmission</a:t>
            </a:r>
            <a:r>
              <a:rPr kumimoji="0" lang="fr-FR" sz="20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Arial" panose="020B0604020202020204" pitchFamily="34" charset="0"/>
              </a:rPr>
              <a:t>. En rendant carbone-efficaces les organisations qui participent, label Transmission aide LEUR transition et LA transition. Vous pouvez participer aussi.</a:t>
            </a:r>
          </a:p>
        </p:txBody>
      </p:sp>
      <p:sp>
        <p:nvSpPr>
          <p:cNvPr id="5" name="ZoneTexte 4">
            <a:extLst>
              <a:ext uri="{FF2B5EF4-FFF2-40B4-BE49-F238E27FC236}">
                <a16:creationId xmlns:a16="http://schemas.microsoft.com/office/drawing/2014/main" id="{AEE7CE77-6346-78B0-5052-F33682DF11FF}"/>
              </a:ext>
            </a:extLst>
          </p:cNvPr>
          <p:cNvSpPr txBox="1"/>
          <p:nvPr/>
        </p:nvSpPr>
        <p:spPr>
          <a:xfrm>
            <a:off x="777230" y="1487544"/>
            <a:ext cx="10515610" cy="400110"/>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(explication sur la facture)</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a:extLst>
              <a:ext uri="{FF2B5EF4-FFF2-40B4-BE49-F238E27FC236}">
                <a16:creationId xmlns:a16="http://schemas.microsoft.com/office/drawing/2014/main" id="{B35AC632-C9A4-5428-462F-27FCFA0182D1}"/>
              </a:ext>
            </a:extLst>
          </p:cNvPr>
          <p:cNvSpPr txBox="1"/>
          <p:nvPr/>
        </p:nvSpPr>
        <p:spPr>
          <a:xfrm>
            <a:off x="9310807" y="5936119"/>
            <a:ext cx="798167" cy="369332"/>
          </a:xfrm>
          <a:prstGeom prst="rect">
            <a:avLst/>
          </a:prstGeom>
          <a:solidFill>
            <a:srgbClr val="F0CF34"/>
          </a:solidFill>
          <a:ln w="19050">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MERCI</a:t>
            </a:r>
          </a:p>
        </p:txBody>
      </p:sp>
    </p:spTree>
    <p:extLst>
      <p:ext uri="{BB962C8B-B14F-4D97-AF65-F5344CB8AC3E}">
        <p14:creationId xmlns:p14="http://schemas.microsoft.com/office/powerpoint/2010/main" val="54850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FA1CDD-5055-68F1-1CB3-C3CE378F4319}"/>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F8C5E06-5086-A420-16D7-46A6DB042E9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9014F09E-7BDD-A25E-A65F-56C2332C35B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C164EEFE-762D-2C68-3AE1-BDFB434312EC}"/>
              </a:ext>
            </a:extLst>
          </p:cNvPr>
          <p:cNvSpPr txBox="1"/>
          <p:nvPr/>
        </p:nvSpPr>
        <p:spPr>
          <a:xfrm>
            <a:off x="527869" y="956256"/>
            <a:ext cx="11007251" cy="4647426"/>
          </a:xfrm>
          <a:prstGeom prst="rect">
            <a:avLst/>
          </a:prstGeom>
          <a:solidFill>
            <a:schemeClr val="bg1"/>
          </a:solidFill>
          <a:ln w="762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Pas d’équilibre pour l’humanité sans ramener à zéro le flux de Gaz à Effet de Serre vers l’atmosphère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Le succès de cette transition nécessite d’avoir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pour chaque décision économique </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une mesure rigoureuse et comparable de </a:t>
            </a: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son impact carbone sur le flux de GES</a:t>
            </a:r>
            <a:r>
              <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 (en négatif pour une hausse)</a:t>
            </a:r>
            <a:endParaRPr kumimoji="0" lang="fr-FR"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endParaRP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rPr>
              <a:t>Po</a:t>
            </a: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ur une décision d’achat</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l’impact carbone est le </a:t>
            </a:r>
            <a:r>
              <a:rPr kumimoji="0" lang="fr-FR" sz="20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cumu</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 des GES nécessaires à la production du produit jusqu’à son transfert au client : </a:t>
            </a: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le contenu carbone </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du produit*</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Pour une décision de financement,</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l’impact carbone est le cumul des GES que le financement projette (ou a permis) de retirer ou d’ajouter au flux : </a:t>
            </a: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le résultat carbone </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du financement </a:t>
            </a:r>
          </a:p>
          <a:p>
            <a:pPr marL="800100" marR="0" lvl="1"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L’Économie carbone</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répond à ce besoin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Elle complète l’impact d’une décision en argent (prix de l’achat, résultat du financement) par son impact carbone sur la transition (mesuré en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kg équivalent CO</a:t>
            </a:r>
            <a:r>
              <a:rPr kumimoji="0" lang="fr-FR" sz="20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Elle transpose au carbone les outils de mesure de l’argent (comptables, avec les Comptabilité carbone cumulatives, économiques, financiers…) d’où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facilité à les maitriser et leur potentiel de déploiement universel</a:t>
            </a:r>
            <a:endParaRPr kumimoji="0" lang="fr-FR" sz="2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Aptos" panose="020B00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Des mesures d’impact carbone rigoureuses et comparables</a:t>
            </a:r>
          </a:p>
        </p:txBody>
      </p:sp>
      <p:sp>
        <p:nvSpPr>
          <p:cNvPr id="2" name="ZoneTexte 1">
            <a:extLst>
              <a:ext uri="{FF2B5EF4-FFF2-40B4-BE49-F238E27FC236}">
                <a16:creationId xmlns:a16="http://schemas.microsoft.com/office/drawing/2014/main" id="{4EDCDA71-852B-6D28-76BD-67D889E62F8E}"/>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INTRODUCTION - Réussir la transition avec </a:t>
            </a: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l’Économie carbone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(1/2)</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ZoneTexte 6">
            <a:extLst>
              <a:ext uri="{FF2B5EF4-FFF2-40B4-BE49-F238E27FC236}">
                <a16:creationId xmlns:a16="http://schemas.microsoft.com/office/drawing/2014/main" id="{B98F948B-4E9B-63ED-5CAE-2185A4D1931B}"/>
              </a:ext>
            </a:extLst>
          </p:cNvPr>
          <p:cNvSpPr txBox="1"/>
          <p:nvPr/>
        </p:nvSpPr>
        <p:spPr>
          <a:xfrm>
            <a:off x="3463040" y="5616677"/>
            <a:ext cx="788813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 ‘contenu carbone’ fédère des définitions équivalentes des émissions de GES associées à un produit, n</a:t>
            </a:r>
            <a:r>
              <a:rPr kumimoji="0" lang="fr-FR" sz="1900" b="0" i="0" u="none" strike="noStrike" kern="1200" cap="none" spc="0" normalizeH="0" baseline="0" noProof="0" dirty="0" err="1">
                <a:ln>
                  <a:noFill/>
                </a:ln>
                <a:solidFill>
                  <a:prstClr val="black"/>
                </a:solidFill>
                <a:effectLst/>
                <a:uLnTx/>
                <a:uFillTx/>
                <a:latin typeface="Calibri" panose="020F0502020204030204"/>
                <a:ea typeface="+mn-ea"/>
                <a:cs typeface="+mn-cs"/>
              </a:rPr>
              <a:t>otamment</a:t>
            </a:r>
            <a:r>
              <a:rPr kumimoji="0" lang="fr-FR" sz="1900" b="0" i="0" u="none" strike="noStrike" kern="1200" cap="none" spc="0" normalizeH="0" baseline="0" noProof="0" dirty="0">
                <a:ln>
                  <a:noFill/>
                </a:ln>
                <a:solidFill>
                  <a:prstClr val="black"/>
                </a:solidFill>
                <a:effectLst/>
                <a:uLnTx/>
                <a:uFillTx/>
                <a:latin typeface="Calibri" panose="020F0502020204030204"/>
                <a:ea typeface="+mn-ea"/>
                <a:cs typeface="+mn-cs"/>
              </a:rPr>
              <a:t> qualifiées ‘d’empreinte carbone’, voir (1)</a:t>
            </a:r>
          </a:p>
        </p:txBody>
      </p:sp>
    </p:spTree>
    <p:extLst>
      <p:ext uri="{BB962C8B-B14F-4D97-AF65-F5344CB8AC3E}">
        <p14:creationId xmlns:p14="http://schemas.microsoft.com/office/powerpoint/2010/main" val="30406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92E69F-FE39-6DFA-A6F2-9DB24E9BF86F}"/>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E14A56DA-8EC9-C60F-BBD4-585EE129147B}"/>
              </a:ext>
            </a:extLst>
          </p:cNvPr>
          <p:cNvSpPr txBox="1"/>
          <p:nvPr/>
        </p:nvSpPr>
        <p:spPr>
          <a:xfrm>
            <a:off x="527869" y="894700"/>
            <a:ext cx="11359331" cy="4770537"/>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transmission de l’impact carbone </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ajoute un ‘signal carbone’ à côté du ‘signal argent’ actuel et </a:t>
            </a: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déclenche une concurrence carbone </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qui améliore les décisions, stimule l’innovation, réduit les contenus carbone des produits et augmente les résultats carbone des financements </a:t>
            </a:r>
            <a:endPar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Elle améliore la satisfaction du particulier (comme consommateur, investisseur, citoyen) en l’aidant à arbitrer entre sa demande de transition (croissante avec les dérèglements) et ses autres demandes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Elle améliore la rémunération de l’entreprise en l’aidant à anticiper cette demande de transition dans son offre de produits et de financements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Cette libération de la transition par l’information pointe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bonne pratique </a:t>
            </a:r>
            <a:r>
              <a:rPr lang="fr-FR" sz="2000" b="1">
                <a:solidFill>
                  <a:prstClr val="black"/>
                </a:solidFill>
                <a:latin typeface="Calibri" panose="020F0502020204030204"/>
              </a:rPr>
              <a:t>pour</a:t>
            </a: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la transition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Transmettre l’impact carbone de ce qu’on propose</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mesuré de façon rigoureuse et comparable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et valoriser les partenaires qui le font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prstClr val="black"/>
                </a:solidFill>
                <a:effectLst/>
                <a:uLnTx/>
                <a:uFillTx/>
                <a:latin typeface="Calibri" panose="020F0502020204030204"/>
                <a:ea typeface="+mn-ea"/>
                <a:cs typeface="+mn-cs"/>
              </a:rPr>
              <a:t>Label Transmission</a:t>
            </a:r>
            <a:r>
              <a:rPr kumimoji="0" lang="fr-FR"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signale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l’engagement dans cette bonne pratique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Un engagement volontaire, utile pour soi</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et pour la transition,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qui préfigure le déploiement </a:t>
            </a:r>
            <a:r>
              <a:rPr kumimoji="0" lang="fr-FR" sz="2000" b="0" i="0" u="none" strike="noStrike" kern="1200" cap="none" spc="0" normalizeH="0" baseline="0" noProof="0" dirty="0">
                <a:ln>
                  <a:noFill/>
                </a:ln>
                <a:solidFill>
                  <a:srgbClr val="000000"/>
                </a:solidFill>
                <a:effectLst/>
                <a:uLnTx/>
                <a:uFill>
                  <a:solidFill>
                    <a:srgbClr val="000000"/>
                  </a:solidFill>
                </a:uFill>
                <a:latin typeface="Calibri" panose="020F0502020204030204" pitchFamily="34" charset="0"/>
                <a:ea typeface="+mn-ea"/>
                <a:cs typeface="Aptos" panose="020B0004020202020204" pitchFamily="34" charset="0"/>
              </a:rPr>
              <a:t>de labels nationaux ou internationaux coordonnés</a:t>
            </a:r>
            <a:endPar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p:txBody>
      </p:sp>
      <p:sp>
        <p:nvSpPr>
          <p:cNvPr id="4" name="Espace réservé du numéro de diapositive 3">
            <a:extLst>
              <a:ext uri="{FF2B5EF4-FFF2-40B4-BE49-F238E27FC236}">
                <a16:creationId xmlns:a16="http://schemas.microsoft.com/office/drawing/2014/main" id="{25445D78-AE9D-EED7-7C78-DF904C19F5CC}"/>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8FEBAB2-8EE5-AEDE-B6D4-C7FD70D59288}"/>
              </a:ext>
            </a:extLst>
          </p:cNvPr>
          <p:cNvPicPr>
            <a:picLocks noChangeAspect="1"/>
          </p:cNvPicPr>
          <p:nvPr/>
        </p:nvPicPr>
        <p:blipFill>
          <a:blip r:embed="rId3"/>
          <a:stretch>
            <a:fillRect/>
          </a:stretch>
        </p:blipFill>
        <p:spPr>
          <a:xfrm>
            <a:off x="527869" y="5696607"/>
            <a:ext cx="1892276" cy="759727"/>
          </a:xfrm>
          <a:prstGeom prst="rect">
            <a:avLst/>
          </a:prstGeom>
        </p:spPr>
      </p:pic>
      <p:sp>
        <p:nvSpPr>
          <p:cNvPr id="8" name="ZoneTexte 7">
            <a:extLst>
              <a:ext uri="{FF2B5EF4-FFF2-40B4-BE49-F238E27FC236}">
                <a16:creationId xmlns:a16="http://schemas.microsoft.com/office/drawing/2014/main" id="{9774A785-05BE-6219-D486-A5170F1FB5E0}"/>
              </a:ext>
            </a:extLst>
          </p:cNvPr>
          <p:cNvSpPr txBox="1"/>
          <p:nvPr/>
        </p:nvSpPr>
        <p:spPr>
          <a:xfrm>
            <a:off x="527869" y="401666"/>
            <a:ext cx="11030623"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Réussir la transition avec </a:t>
            </a:r>
            <a:r>
              <a:rPr kumimoji="0" lang="fr-FR"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l’Économie carbone</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(2/2)</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2">
            <a:extLst>
              <a:ext uri="{FF2B5EF4-FFF2-40B4-BE49-F238E27FC236}">
                <a16:creationId xmlns:a16="http://schemas.microsoft.com/office/drawing/2014/main" id="{47398BCF-BAAC-D0A2-6C6A-E28BB73AD9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23" r="5087"/>
          <a:stretch>
            <a:fillRect/>
          </a:stretch>
        </p:blipFill>
        <p:spPr bwMode="auto">
          <a:xfrm>
            <a:off x="9138307" y="4791970"/>
            <a:ext cx="1264672" cy="125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Une image contenant texte, cercle, Police, logo&#10;&#10;Le contenu généré par l’IA peut être incorrect.">
            <a:extLst>
              <a:ext uri="{FF2B5EF4-FFF2-40B4-BE49-F238E27FC236}">
                <a16:creationId xmlns:a16="http://schemas.microsoft.com/office/drawing/2014/main" id="{B2AED69E-6B5A-587D-AE80-1EA2F0AE3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4407" y="4799824"/>
            <a:ext cx="1136334" cy="1141793"/>
          </a:xfrm>
          <a:prstGeom prst="rect">
            <a:avLst/>
          </a:prstGeom>
        </p:spPr>
      </p:pic>
    </p:spTree>
    <p:extLst>
      <p:ext uri="{BB962C8B-B14F-4D97-AF65-F5344CB8AC3E}">
        <p14:creationId xmlns:p14="http://schemas.microsoft.com/office/powerpoint/2010/main" val="41516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EE15DF-99B9-D4FB-4484-2FDC1474E4D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DA70D59-810C-DCAE-F99A-C9EA030EEA42}"/>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DA75E5BF-14CC-F4BA-DF57-545DF502AD73}"/>
              </a:ext>
            </a:extLst>
          </p:cNvPr>
          <p:cNvPicPr>
            <a:picLocks noChangeAspect="1"/>
          </p:cNvPicPr>
          <p:nvPr/>
        </p:nvPicPr>
        <p:blipFill>
          <a:blip r:embed="rId3"/>
          <a:stretch>
            <a:fillRect/>
          </a:stretch>
        </p:blipFill>
        <p:spPr>
          <a:xfrm>
            <a:off x="527869" y="5696607"/>
            <a:ext cx="1892276" cy="759727"/>
          </a:xfrm>
          <a:prstGeom prst="rect">
            <a:avLst/>
          </a:prstGeom>
        </p:spPr>
      </p:pic>
      <p:sp>
        <p:nvSpPr>
          <p:cNvPr id="6" name="ZoneTexte 5">
            <a:extLst>
              <a:ext uri="{FF2B5EF4-FFF2-40B4-BE49-F238E27FC236}">
                <a16:creationId xmlns:a16="http://schemas.microsoft.com/office/drawing/2014/main" id="{614CA2D9-FF41-B179-2406-B21C1E4C7D97}"/>
              </a:ext>
            </a:extLst>
          </p:cNvPr>
          <p:cNvSpPr txBox="1"/>
          <p:nvPr/>
        </p:nvSpPr>
        <p:spPr>
          <a:xfrm>
            <a:off x="611423" y="782816"/>
            <a:ext cx="8001926"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ea typeface="Times New Roman" panose="02020603050405020304" pitchFamily="18" charset="0"/>
                <a:cs typeface="+mn-cs"/>
              </a:rPr>
              <a:t>1. Les principes de</a:t>
            </a:r>
            <a:r>
              <a:rPr kumimoji="0" lang="fr-FR" sz="2400" b="1" i="0" u="none" strike="noStrike" kern="1200" cap="none" spc="0" normalizeH="0" noProof="0" dirty="0">
                <a:ln>
                  <a:noFill/>
                </a:ln>
                <a:solidFill>
                  <a:prstClr val="black"/>
                </a:solidFill>
                <a:effectLst/>
                <a:uLnTx/>
                <a:uFillTx/>
                <a:ea typeface="Times New Roman" panose="02020603050405020304" pitchFamily="18" charset="0"/>
                <a:cs typeface="+mn-cs"/>
              </a:rPr>
              <a:t> mesure du contenu carbone des produits</a:t>
            </a:r>
            <a:endParaRPr kumimoji="0" lang="fr-FR" sz="2400" b="1"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spTree>
    <p:extLst>
      <p:ext uri="{BB962C8B-B14F-4D97-AF65-F5344CB8AC3E}">
        <p14:creationId xmlns:p14="http://schemas.microsoft.com/office/powerpoint/2010/main" val="326376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428FE7-7CAA-530D-CFB2-73AD88375CB1}"/>
            </a:ext>
          </a:extLst>
        </p:cNvPr>
        <p:cNvGrpSpPr/>
        <p:nvPr/>
      </p:nvGrpSpPr>
      <p:grpSpPr>
        <a:xfrm>
          <a:off x="0" y="0"/>
          <a:ext cx="0" cy="0"/>
          <a:chOff x="0" y="0"/>
          <a:chExt cx="0" cy="0"/>
        </a:xfrm>
      </p:grpSpPr>
      <p:sp>
        <p:nvSpPr>
          <p:cNvPr id="2" name="ZoneTexte 1">
            <a:extLst>
              <a:ext uri="{FF2B5EF4-FFF2-40B4-BE49-F238E27FC236}">
                <a16:creationId xmlns:a16="http://schemas.microsoft.com/office/drawing/2014/main" id="{6C7D382A-8A44-07F3-CF2A-89EBC50CFF08}"/>
              </a:ext>
            </a:extLst>
          </p:cNvPr>
          <p:cNvSpPr txBox="1"/>
          <p:nvPr/>
        </p:nvSpPr>
        <p:spPr>
          <a:xfrm>
            <a:off x="737196" y="1008838"/>
            <a:ext cx="10745125" cy="4737451"/>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L’Économie carbone mesure de façon rigoureuse et comparable l’impact carbone d’un achat : son C</a:t>
            </a:r>
            <a:r>
              <a:rPr kumimoji="0" lang="fr-FR" sz="20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ontenu</a:t>
            </a: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carbone produit</a:t>
            </a:r>
            <a:endParaRPr kumimoji="0" lang="fr-FR" sz="20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Aptos" panose="020B0004020202020204" pitchFamily="34" charset="0"/>
              </a:rPr>
              <a:t>Cette tonne d’acier affiche un contenu de 1,5 tonne de carbone (les émissions nettes ajoutées à l’atmosphère tout au long du cycle de production jusqu’à l’achat)</a:t>
            </a:r>
            <a:endParaRPr kumimoji="0" lang="fr-FR" sz="2000" b="0" i="0" u="none" strike="noStrike" kern="1200" cap="none" spc="0" normalizeH="0" baseline="0" noProof="0" dirty="0">
              <a:ln>
                <a:noFill/>
              </a:ln>
              <a:solidFill>
                <a:srgbClr val="0070C0"/>
              </a:solidFill>
              <a:effectLst/>
              <a:uLnTx/>
              <a:uFillTx/>
              <a:latin typeface="Calibri" panose="020F0502020204030204"/>
              <a:ea typeface="Aptos" panose="020B0004020202020204" pitchFamily="34" charset="0"/>
              <a:cs typeface="Aptos" panose="020B00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Quatre avantages à ce que cet indicateur circule</a:t>
            </a:r>
            <a:endParaRPr kumimoji="0" lang="fr-FR" sz="20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demande de transition se révèle au niveau de la demande finale, en permettant de choisir le moins carboné d’achats équivalents en qualité/prix </a:t>
            </a:r>
            <a:endParaRPr kumimoji="0" lang="fr-FR" sz="20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Cette demande remonte les chaines de production, de client en producteur</a:t>
            </a:r>
            <a:endParaRPr kumimoji="0" lang="fr-FR" sz="2000" b="0" i="0" u="none" strike="noStrike" kern="1200" cap="none" spc="0" normalizeH="0" baseline="0" noProof="0" dirty="0">
              <a:ln>
                <a:noFill/>
              </a:ln>
              <a:solidFill>
                <a:prstClr val="black"/>
              </a:solidFill>
              <a:effectLst/>
              <a:uLnTx/>
              <a:uFillTx/>
              <a:latin typeface="Calibri" panose="020F0502020204030204"/>
              <a:ea typeface="Aptos" panose="020B0004020202020204" pitchFamily="34" charset="0"/>
              <a:cs typeface="Aptos" panose="020B00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Elle déclenche à chaque étape une concurrence carbone car un producteur augmente sa marge argent en intégrant la demande de transition qu’il anticipe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La concurrence carbone tire vers le bas les contenus carbone à chaque étape (voitures, acier, </a:t>
            </a:r>
            <a:r>
              <a:rPr kumimoji="0" lang="fr-FR" sz="2000" b="0"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tachats</a:t>
            </a:r>
            <a:r>
              <a:rPr kumimoji="0" lang="fr-FR"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 du producteur d’acier …)</a:t>
            </a:r>
          </a:p>
          <a:p>
            <a:pPr marL="800100" marR="0" lvl="1"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kumimoji="0" lang="fr-FR" sz="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Satisfaire la demande de ‘qualité carbone’ est rentable</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Le producteur réconcilie rentabilité et RSE</a:t>
            </a:r>
          </a:p>
        </p:txBody>
      </p:sp>
      <p:sp>
        <p:nvSpPr>
          <p:cNvPr id="4" name="Espace réservé du numéro de diapositive 3">
            <a:extLst>
              <a:ext uri="{FF2B5EF4-FFF2-40B4-BE49-F238E27FC236}">
                <a16:creationId xmlns:a16="http://schemas.microsoft.com/office/drawing/2014/main" id="{82AD82B3-412F-4473-2AEC-A9A2C9725167}"/>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BAEED682-6728-81EA-5712-A856678D9772}"/>
              </a:ext>
            </a:extLst>
          </p:cNvPr>
          <p:cNvPicPr>
            <a:picLocks noChangeAspect="1"/>
          </p:cNvPicPr>
          <p:nvPr/>
        </p:nvPicPr>
        <p:blipFill>
          <a:blip r:embed="rId3"/>
          <a:stretch>
            <a:fillRect/>
          </a:stretch>
        </p:blipFill>
        <p:spPr>
          <a:xfrm>
            <a:off x="527869" y="5696607"/>
            <a:ext cx="1892276" cy="759727"/>
          </a:xfrm>
          <a:prstGeom prst="rect">
            <a:avLst/>
          </a:prstGeom>
        </p:spPr>
      </p:pic>
      <p:sp>
        <p:nvSpPr>
          <p:cNvPr id="35" name="ZoneTexte 34">
            <a:extLst>
              <a:ext uri="{FF2B5EF4-FFF2-40B4-BE49-F238E27FC236}">
                <a16:creationId xmlns:a16="http://schemas.microsoft.com/office/drawing/2014/main" id="{A58D0455-E111-048A-6073-5C7AE9447BE1}"/>
              </a:ext>
            </a:extLst>
          </p:cNvPr>
          <p:cNvSpPr txBox="1"/>
          <p:nvPr/>
        </p:nvSpPr>
        <p:spPr>
          <a:xfrm>
            <a:off x="737196" y="381669"/>
            <a:ext cx="10363601" cy="461665"/>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Aptos" panose="020B0004020202020204" pitchFamily="34" charset="0"/>
              </a:rPr>
              <a:t>1.1  La dynamique de la concurrence carbone sur les produits</a:t>
            </a:r>
          </a:p>
        </p:txBody>
      </p:sp>
    </p:spTree>
    <p:extLst>
      <p:ext uri="{BB962C8B-B14F-4D97-AF65-F5344CB8AC3E}">
        <p14:creationId xmlns:p14="http://schemas.microsoft.com/office/powerpoint/2010/main" val="4958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B63F24-CA08-1AE4-08BD-F02111BFD0C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F8F9820-FC04-CC29-F1CC-0C83F0969C40}"/>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0F9C18DC-9B0D-0A45-EE13-16214B6562A6}"/>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E123ABCE-B8C9-DADF-391E-8B1879777182}"/>
              </a:ext>
            </a:extLst>
          </p:cNvPr>
          <p:cNvSpPr txBox="1"/>
          <p:nvPr/>
        </p:nvSpPr>
        <p:spPr>
          <a:xfrm>
            <a:off x="737196" y="1314662"/>
            <a:ext cx="10745125" cy="2800767"/>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T</a:t>
            </a:r>
            <a:r>
              <a:rPr kumimoji="0" lang="fr-FR" sz="2000" b="1"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ransmettre</a:t>
            </a: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comme producteur le Contenu carbone produit des biens et services proposés, mesuré de façon rigoureuse et comparable, et </a:t>
            </a: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V</a:t>
            </a:r>
            <a:r>
              <a:rPr kumimoji="0" lang="fr-FR" sz="2000" b="1"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aloriser</a:t>
            </a: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comme client cette transmission par mes fournisseurs</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endParaRPr kumimoji="0" lang="fr-FR" sz="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Pour une entreprise, la transmission se fait au client sur tous les documents lui indiquant le prix (facture, devis, liste de prix, etc.)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Pour un producteur de service public, la transmission se fait sur tous les documents publics indiquant le coût des services rendus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Pour un particulier, seule la valorisation de la transmission s’applique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La mesure ‘rigoureuse et comparable’ est une Comptabilité carbone cumulative</a:t>
            </a:r>
            <a:endPar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35" name="ZoneTexte 34">
            <a:extLst>
              <a:ext uri="{FF2B5EF4-FFF2-40B4-BE49-F238E27FC236}">
                <a16:creationId xmlns:a16="http://schemas.microsoft.com/office/drawing/2014/main" id="{CE614664-34A2-ADC3-72B3-8D6B7A763328}"/>
              </a:ext>
            </a:extLst>
          </p:cNvPr>
          <p:cNvSpPr txBox="1"/>
          <p:nvPr/>
        </p:nvSpPr>
        <p:spPr>
          <a:xfrm>
            <a:off x="737196" y="381669"/>
            <a:ext cx="10363601"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La bonne pratique </a:t>
            </a:r>
            <a:r>
              <a:rPr kumimoji="0" lang="fr-FR" sz="2400" b="1" i="1" u="none" strike="noStrike" kern="1200" cap="none" spc="0" normalizeH="0" baseline="0" noProof="0" dirty="0">
                <a:ln>
                  <a:noFill/>
                </a:ln>
                <a:solidFill>
                  <a:prstClr val="black"/>
                </a:solidFill>
                <a:effectLst/>
                <a:uLnTx/>
                <a:uFillTx/>
                <a:latin typeface="Calibri" panose="020F0502020204030204"/>
                <a:ea typeface="+mn-ea"/>
                <a:cs typeface="+mn-cs"/>
              </a:rPr>
              <a:t>label Transmission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pour les produits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28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444650-BA41-85F6-8D81-AD3FC00B50E4}"/>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8DDB577-7402-DACF-998C-D242038232D6}"/>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170F3B24-0B28-10D4-C235-27B72DF68BAA}"/>
              </a:ext>
            </a:extLst>
          </p:cNvPr>
          <p:cNvPicPr>
            <a:picLocks noChangeAspect="1"/>
          </p:cNvPicPr>
          <p:nvPr/>
        </p:nvPicPr>
        <p:blipFill>
          <a:blip r:embed="rId3"/>
          <a:stretch>
            <a:fillRect/>
          </a:stretch>
        </p:blipFill>
        <p:spPr>
          <a:xfrm>
            <a:off x="527869" y="5696607"/>
            <a:ext cx="1892276" cy="759727"/>
          </a:xfrm>
          <a:prstGeom prst="rect">
            <a:avLst/>
          </a:prstGeom>
        </p:spPr>
      </p:pic>
      <p:sp>
        <p:nvSpPr>
          <p:cNvPr id="35" name="ZoneTexte 34">
            <a:extLst>
              <a:ext uri="{FF2B5EF4-FFF2-40B4-BE49-F238E27FC236}">
                <a16:creationId xmlns:a16="http://schemas.microsoft.com/office/drawing/2014/main" id="{01CB5445-4540-B237-0B3E-517328B0EFFC}"/>
              </a:ext>
            </a:extLst>
          </p:cNvPr>
          <p:cNvSpPr txBox="1"/>
          <p:nvPr/>
        </p:nvSpPr>
        <p:spPr>
          <a:xfrm>
            <a:off x="737196" y="381669"/>
            <a:ext cx="10363601"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1.2  Une définition fédératrice du Contenu carbone produit</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7DCDB53A-C7E9-41DD-EE17-8BD0636B739F}"/>
              </a:ext>
            </a:extLst>
          </p:cNvPr>
          <p:cNvSpPr txBox="1"/>
          <p:nvPr/>
        </p:nvSpPr>
        <p:spPr>
          <a:xfrm>
            <a:off x="737196" y="1044585"/>
            <a:ext cx="10926935" cy="3108543"/>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Le Contenu carbone produit </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fédère les mesures d’émissions produit actuelles*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Il repose sur une méthode rigoureuse et comparable : celle des </a:t>
            </a:r>
            <a:r>
              <a:rPr kumimoji="0" lang="fr-FR" sz="20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Comptabilités Carbone Cumulatives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Assises sur les quantités et les choix comptables des comptes en argent (évite une seconde expertise comptable)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Itératives : le contenu carbone d’un produit est la somme des émissions directes du producteur et du Contenu carbone de ses achats (sans Contenu du fournisseur, le producteur prend un proxy public augmenté d’une marge de prudence)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La terminologie (Product Carbon Content et Cumulative Carbon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Accountings</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est celle proposée par le professeur Ulf von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Kalckereut</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Bundesbank</a:t>
            </a:r>
          </a:p>
        </p:txBody>
      </p:sp>
      <p:sp>
        <p:nvSpPr>
          <p:cNvPr id="7" name="ZoneTexte 6">
            <a:extLst>
              <a:ext uri="{FF2B5EF4-FFF2-40B4-BE49-F238E27FC236}">
                <a16:creationId xmlns:a16="http://schemas.microsoft.com/office/drawing/2014/main" id="{8411A62E-D06C-29F6-3B5E-277A256A5E84}"/>
              </a:ext>
            </a:extLst>
          </p:cNvPr>
          <p:cNvSpPr txBox="1"/>
          <p:nvPr/>
        </p:nvSpPr>
        <p:spPr>
          <a:xfrm>
            <a:off x="737195" y="4323922"/>
            <a:ext cx="1073496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*Emissions intégrées du Mécanisme d’ajustement carbone aux frontières de l’UE, E-passifs produit de l’E-</a:t>
            </a:r>
            <a:r>
              <a:rPr kumimoji="0" lang="fr-FR" sz="18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liability</a:t>
            </a:r>
            <a:r>
              <a:rPr kumimoji="0" lang="fr-FR" sz="1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Institute, Empreinte carbone des matrices Entrées-Sorties des comptes nationaux carbone, Emissions produit de cycle de vie (ACV) « de la mine au client », Emissions produit scopes 1, 2 et 3 amont des protocoles carbone</a:t>
            </a:r>
          </a:p>
        </p:txBody>
      </p:sp>
    </p:spTree>
    <p:extLst>
      <p:ext uri="{BB962C8B-B14F-4D97-AF65-F5344CB8AC3E}">
        <p14:creationId xmlns:p14="http://schemas.microsoft.com/office/powerpoint/2010/main" val="149981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CD05BF-F133-2BC6-B250-06E577DA8093}"/>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A1C5F95-886E-3D17-F198-AA3B9ADD0C84}"/>
              </a:ext>
            </a:extLst>
          </p:cNvPr>
          <p:cNvSpPr>
            <a:spLocks noGrp="1"/>
          </p:cNvSpPr>
          <p:nvPr>
            <p:ph type="sldNum" sz="quarter" idx="12"/>
          </p:nvPr>
        </p:nvSpPr>
        <p:spPr>
          <a:xfrm>
            <a:off x="8728961" y="628978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F7D97E-71B9-4DB7-9BC9-BF255CF45BEE}"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Image 2" descr="Une image contenant texte, Graphique, graphisme, clipart&#10;&#10;Le contenu généré par l’IA peut être incorrect.">
            <a:extLst>
              <a:ext uri="{FF2B5EF4-FFF2-40B4-BE49-F238E27FC236}">
                <a16:creationId xmlns:a16="http://schemas.microsoft.com/office/drawing/2014/main" id="{4878D373-D0E0-6B09-59D9-35568A9CB1E2}"/>
              </a:ext>
            </a:extLst>
          </p:cNvPr>
          <p:cNvPicPr>
            <a:picLocks noChangeAspect="1"/>
          </p:cNvPicPr>
          <p:nvPr/>
        </p:nvPicPr>
        <p:blipFill>
          <a:blip r:embed="rId3"/>
          <a:stretch>
            <a:fillRect/>
          </a:stretch>
        </p:blipFill>
        <p:spPr>
          <a:xfrm>
            <a:off x="527869" y="5696607"/>
            <a:ext cx="1892276" cy="759727"/>
          </a:xfrm>
          <a:prstGeom prst="rect">
            <a:avLst/>
          </a:prstGeom>
        </p:spPr>
      </p:pic>
      <p:sp>
        <p:nvSpPr>
          <p:cNvPr id="2" name="ZoneTexte 1">
            <a:extLst>
              <a:ext uri="{FF2B5EF4-FFF2-40B4-BE49-F238E27FC236}">
                <a16:creationId xmlns:a16="http://schemas.microsoft.com/office/drawing/2014/main" id="{931EEBA4-A1D4-3B29-D791-6EB60F320AA0}"/>
              </a:ext>
            </a:extLst>
          </p:cNvPr>
          <p:cNvSpPr txBox="1"/>
          <p:nvPr/>
        </p:nvSpPr>
        <p:spPr>
          <a:xfrm>
            <a:off x="747356" y="1279521"/>
            <a:ext cx="10745125" cy="3395801"/>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 terme Comptabilité carbone cumulative (Cumulative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carbon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accountings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 été forgé par le </a:t>
            </a:r>
            <a:r>
              <a:rPr lang="fr-FR" sz="2000" dirty="0">
                <a:solidFill>
                  <a:prstClr val="black"/>
                </a:solidFill>
                <a:latin typeface="Calibri" panose="020F0502020204030204"/>
              </a:rPr>
              <a:t>d</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octeur</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Ulf von Kalckreuth après une conférence à Hambourg en février 2024 qui a permis aux différents spécialistes dans le monde de la mesure carbone de constater qu'ils suivaient des approches convergentes.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L’approche qu'il recouvre </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est développée depuis 2021 pour les comptabilités d’organisations</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La première comptabilité carbone cumulative (E-</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liability</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ledger</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est celle des professeurs Robert Kaplan (Harvard Business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school</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et Karthik Ramanna (Oxford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University</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t>
            </a:r>
          </a:p>
          <a:p>
            <a:pPr marL="800100" marR="0" lvl="1" indent="-342900" algn="l" defTabSz="914400" rtl="0" eaLnBrk="1" fontAlgn="auto" latinLnBrk="0" hangingPunct="1">
              <a:lnSpc>
                <a:spcPct val="100000"/>
              </a:lnSpc>
              <a:spcBef>
                <a:spcPts val="0"/>
              </a:spcBef>
              <a:spcAft>
                <a:spcPts val="800"/>
              </a:spcAft>
              <a:buClrTx/>
              <a:buSzTx/>
              <a:buFont typeface="Wingdings" panose="05000000000000000000" pitchFamily="2" charset="2"/>
              <a:buChar char="ü"/>
              <a:tabLst/>
              <a:defRPr/>
            </a:pP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D’autres comptabilités s’appuyant sur les mêmes principes se sont développées, et notamment en France la Comptabilité collaborative du groupe Comptabilité carbone des </a:t>
            </a:r>
            <a:r>
              <a:rPr kumimoji="0" lang="fr-FR" sz="2000" b="0" i="0" u="none" strike="noStrike" kern="100" cap="none" spc="0" normalizeH="0" baseline="0" noProof="0" dirty="0" err="1">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Shifters</a:t>
            </a:r>
            <a:r>
              <a:rPr kumimoji="0" lang="fr-FR"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 et les Comptes carbone Produit et Financement de Carbones sur factures</a:t>
            </a:r>
          </a:p>
        </p:txBody>
      </p:sp>
      <p:sp>
        <p:nvSpPr>
          <p:cNvPr id="35" name="ZoneTexte 34">
            <a:extLst>
              <a:ext uri="{FF2B5EF4-FFF2-40B4-BE49-F238E27FC236}">
                <a16:creationId xmlns:a16="http://schemas.microsoft.com/office/drawing/2014/main" id="{590A4CFA-8AAC-888B-F1CE-2B48F087FDD0}"/>
              </a:ext>
            </a:extLst>
          </p:cNvPr>
          <p:cNvSpPr txBox="1"/>
          <p:nvPr/>
        </p:nvSpPr>
        <p:spPr>
          <a:xfrm>
            <a:off x="747356" y="381669"/>
            <a:ext cx="10363601" cy="492122"/>
          </a:xfrm>
          <a:prstGeom prst="rect">
            <a:avLst/>
          </a:prstGeom>
          <a:solidFill>
            <a:schemeClr val="bg1"/>
          </a:solidFill>
          <a:ln w="76200">
            <a:noFill/>
          </a:ln>
        </p:spPr>
        <p:txBody>
          <a:bodyPr wrap="square" rtlCol="0">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1.3 Les Comptabilités carbone cumulatives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84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Personnalisé 2">
      <a:dk1>
        <a:sysClr val="windowText" lastClr="000000"/>
      </a:dk1>
      <a:lt1>
        <a:sysClr val="window" lastClr="FFFFFF"/>
      </a:lt1>
      <a:dk2>
        <a:srgbClr val="44546A"/>
      </a:dk2>
      <a:lt2>
        <a:srgbClr val="E7E6E6"/>
      </a:lt2>
      <a:accent1>
        <a:srgbClr val="008FB3"/>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3EFEC054CC034F8EDB76F1A360ED82" ma:contentTypeVersion="13" ma:contentTypeDescription="Crée un document." ma:contentTypeScope="" ma:versionID="4d1f7843dafbaf7060fbb41923145e75">
  <xsd:schema xmlns:xsd="http://www.w3.org/2001/XMLSchema" xmlns:xs="http://www.w3.org/2001/XMLSchema" xmlns:p="http://schemas.microsoft.com/office/2006/metadata/properties" xmlns:ns3="11b42e21-0980-4b78-a495-b69f5cacdeea" targetNamespace="http://schemas.microsoft.com/office/2006/metadata/properties" ma:root="true" ma:fieldsID="88687c60a19a4cb56067ce16b3b1454c" ns3:_="">
    <xsd:import namespace="11b42e21-0980-4b78-a495-b69f5cacdee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activity"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2e21-0980-4b78-a495-b69f5cacd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1b42e21-0980-4b78-a495-b69f5cacdee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7E3C8F-5B60-4E66-B17E-556AA263FE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2e21-0980-4b78-a495-b69f5cacd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634BB-7CB3-4A41-8390-05AA61720E8B}">
  <ds:schemaRefs>
    <ds:schemaRef ds:uri="http://purl.org/dc/dcmitype/"/>
    <ds:schemaRef ds:uri="http://schemas.microsoft.com/office/infopath/2007/PartnerControls"/>
    <ds:schemaRef ds:uri="http://purl.org/dc/terms/"/>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1b42e21-0980-4b78-a495-b69f5cacdeea"/>
  </ds:schemaRefs>
</ds:datastoreItem>
</file>

<file path=customXml/itemProps3.xml><?xml version="1.0" encoding="utf-8"?>
<ds:datastoreItem xmlns:ds="http://schemas.openxmlformats.org/officeDocument/2006/customXml" ds:itemID="{65149262-1E94-4753-9D6B-9371F5F510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474824</TotalTime>
  <Words>2845</Words>
  <Application>Microsoft Office PowerPoint</Application>
  <PresentationFormat>Grand écran</PresentationFormat>
  <Paragraphs>247</Paragraphs>
  <Slides>24</Slides>
  <Notes>22</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Aptos</vt: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jerome cazes</dc:creator>
  <cp:lastModifiedBy>jerome cazes</cp:lastModifiedBy>
  <cp:revision>119</cp:revision>
  <cp:lastPrinted>2023-04-26T08:42:08Z</cp:lastPrinted>
  <dcterms:created xsi:type="dcterms:W3CDTF">2022-02-11T16:14:50Z</dcterms:created>
  <dcterms:modified xsi:type="dcterms:W3CDTF">2025-07-29T14:36:27Z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0x010100E73EFEC054CC034F8EDB76F1A360ED82</vt:lpwstr>
  </property>
</Properties>
</file>