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346" r:id="rId5"/>
    <p:sldId id="632" r:id="rId6"/>
    <p:sldId id="602" r:id="rId7"/>
    <p:sldId id="635" r:id="rId8"/>
    <p:sldId id="601" r:id="rId9"/>
    <p:sldId id="616" r:id="rId10"/>
    <p:sldId id="630" r:id="rId11"/>
    <p:sldId id="618" r:id="rId12"/>
    <p:sldId id="620" r:id="rId13"/>
    <p:sldId id="631" r:id="rId14"/>
    <p:sldId id="621" r:id="rId15"/>
    <p:sldId id="634" r:id="rId16"/>
    <p:sldId id="637" r:id="rId17"/>
    <p:sldId id="636" r:id="rId18"/>
    <p:sldId id="622" r:id="rId19"/>
    <p:sldId id="624" r:id="rId20"/>
    <p:sldId id="569" r:id="rId21"/>
    <p:sldId id="599" r:id="rId22"/>
    <p:sldId id="626" r:id="rId23"/>
    <p:sldId id="625" r:id="rId24"/>
    <p:sldId id="619" r:id="rId25"/>
  </p:sldIdLst>
  <p:sldSz cx="12192000" cy="6858000"/>
  <p:notesSz cx="6858000" cy="994568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B9DD2F-5B8F-83D2-F465-CD50FAF371E9}" name="Valérie Vanwormhoudt" initials="VV" userId="S::valerie.vanwormhoudt@MyCercleSAS.onmicrosoft.com::27052b32-0483-4417-b39c-dddf7ab9136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0CF34"/>
    <a:srgbClr val="FF0000"/>
    <a:srgbClr val="FFFFFF"/>
    <a:srgbClr val="5B876B"/>
    <a:srgbClr val="F1C717"/>
    <a:srgbClr val="008F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75D0E3-45D7-411E-851B-B2EF98D9C32B}" v="52294" dt="2025-07-29T14:37:09.08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2941" autoAdjust="0"/>
  </p:normalViewPr>
  <p:slideViewPr>
    <p:cSldViewPr snapToGrid="0">
      <p:cViewPr varScale="1">
        <p:scale>
          <a:sx n="73" d="100"/>
          <a:sy n="73" d="100"/>
        </p:scale>
        <p:origin x="989" y="67"/>
      </p:cViewPr>
      <p:guideLst/>
    </p:cSldViewPr>
  </p:slideViewPr>
  <p:notesTextViewPr>
    <p:cViewPr>
      <p:scale>
        <a:sx n="400" d="100"/>
        <a:sy n="400" d="100"/>
      </p:scale>
      <p:origin x="0" y="0"/>
    </p:cViewPr>
  </p:notesTextViewPr>
  <p:notesViewPr>
    <p:cSldViewPr snapToGrid="0">
      <p:cViewPr varScale="1">
        <p:scale>
          <a:sx n="58" d="100"/>
          <a:sy n="58" d="100"/>
        </p:scale>
        <p:origin x="3317"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ome cazes" userId="baadb215-62e1-4b0d-9bfb-33d02299acac" providerId="ADAL" clId="{5675D0E3-45D7-411E-851B-B2EF98D9C32B}"/>
    <pc:docChg chg="undo custSel addSld delSld modSld sldOrd">
      <pc:chgData name="jerome cazes" userId="baadb215-62e1-4b0d-9bfb-33d02299acac" providerId="ADAL" clId="{5675D0E3-45D7-411E-851B-B2EF98D9C32B}" dt="2025-07-30T06:52:32.555" v="65699" actId="20577"/>
      <pc:docMkLst>
        <pc:docMk/>
      </pc:docMkLst>
      <pc:sldChg chg="addSp delSp modSp mod">
        <pc:chgData name="jerome cazes" userId="baadb215-62e1-4b0d-9bfb-33d02299acac" providerId="ADAL" clId="{5675D0E3-45D7-411E-851B-B2EF98D9C32B}" dt="2025-07-26T18:26:23.775" v="58762" actId="20577"/>
        <pc:sldMkLst>
          <pc:docMk/>
          <pc:sldMk cId="3163916481" sldId="346"/>
        </pc:sldMkLst>
        <pc:spChg chg="mod">
          <ac:chgData name="jerome cazes" userId="baadb215-62e1-4b0d-9bfb-33d02299acac" providerId="ADAL" clId="{5675D0E3-45D7-411E-851B-B2EF98D9C32B}" dt="2025-07-26T18:26:23.775" v="58762" actId="20577"/>
          <ac:spMkLst>
            <pc:docMk/>
            <pc:sldMk cId="3163916481" sldId="346"/>
            <ac:spMk id="3" creationId="{0775CF73-15C4-0889-DAA5-E6AE93A7EAA0}"/>
          </ac:spMkLst>
        </pc:spChg>
        <pc:spChg chg="mod">
          <ac:chgData name="jerome cazes" userId="baadb215-62e1-4b0d-9bfb-33d02299acac" providerId="ADAL" clId="{5675D0E3-45D7-411E-851B-B2EF98D9C32B}" dt="2025-06-25T08:52:04.447" v="4506" actId="20577"/>
          <ac:spMkLst>
            <pc:docMk/>
            <pc:sldMk cId="3163916481" sldId="346"/>
            <ac:spMk id="5" creationId="{F32D7FBE-DE9F-8483-65A7-C2043234757B}"/>
          </ac:spMkLst>
        </pc:spChg>
      </pc:sldChg>
      <pc:sldChg chg="addSp modSp del mod ord">
        <pc:chgData name="jerome cazes" userId="baadb215-62e1-4b0d-9bfb-33d02299acac" providerId="ADAL" clId="{5675D0E3-45D7-411E-851B-B2EF98D9C32B}" dt="2025-06-30T13:30:55.599" v="8388" actId="47"/>
        <pc:sldMkLst>
          <pc:docMk/>
          <pc:sldMk cId="3666752966" sldId="479"/>
        </pc:sldMkLst>
      </pc:sldChg>
      <pc:sldChg chg="addSp delSp modSp del mod ord delAnim modAnim">
        <pc:chgData name="jerome cazes" userId="baadb215-62e1-4b0d-9bfb-33d02299acac" providerId="ADAL" clId="{5675D0E3-45D7-411E-851B-B2EF98D9C32B}" dt="2025-06-30T13:30:52.072" v="8387" actId="47"/>
        <pc:sldMkLst>
          <pc:docMk/>
          <pc:sldMk cId="186945969" sldId="505"/>
        </pc:sldMkLst>
      </pc:sldChg>
      <pc:sldChg chg="delSp modSp del mod delAnim modAnim">
        <pc:chgData name="jerome cazes" userId="baadb215-62e1-4b0d-9bfb-33d02299acac" providerId="ADAL" clId="{5675D0E3-45D7-411E-851B-B2EF98D9C32B}" dt="2025-07-22T08:16:53.290" v="48766" actId="47"/>
        <pc:sldMkLst>
          <pc:docMk/>
          <pc:sldMk cId="1976653081" sldId="507"/>
        </pc:sldMkLst>
      </pc:sldChg>
      <pc:sldChg chg="addSp delSp modSp del mod ord delAnim modAnim">
        <pc:chgData name="jerome cazes" userId="baadb215-62e1-4b0d-9bfb-33d02299acac" providerId="ADAL" clId="{5675D0E3-45D7-411E-851B-B2EF98D9C32B}" dt="2025-06-30T13:30:50.915" v="8386" actId="47"/>
        <pc:sldMkLst>
          <pc:docMk/>
          <pc:sldMk cId="3234658177" sldId="508"/>
        </pc:sldMkLst>
      </pc:sldChg>
      <pc:sldChg chg="modSp add del mod">
        <pc:chgData name="jerome cazes" userId="baadb215-62e1-4b0d-9bfb-33d02299acac" providerId="ADAL" clId="{5675D0E3-45D7-411E-851B-B2EF98D9C32B}" dt="2025-07-20T12:37:01.006" v="27074" actId="47"/>
        <pc:sldMkLst>
          <pc:docMk/>
          <pc:sldMk cId="372344386" sldId="567"/>
        </pc:sldMkLst>
      </pc:sldChg>
      <pc:sldChg chg="addSp modSp mod ord modAnim">
        <pc:chgData name="jerome cazes" userId="baadb215-62e1-4b0d-9bfb-33d02299acac" providerId="ADAL" clId="{5675D0E3-45D7-411E-851B-B2EF98D9C32B}" dt="2025-07-28T09:00:18.481" v="63450" actId="20577"/>
        <pc:sldMkLst>
          <pc:docMk/>
          <pc:sldMk cId="1432401460" sldId="569"/>
        </pc:sldMkLst>
        <pc:spChg chg="mod">
          <ac:chgData name="jerome cazes" userId="baadb215-62e1-4b0d-9bfb-33d02299acac" providerId="ADAL" clId="{5675D0E3-45D7-411E-851B-B2EF98D9C32B}" dt="2025-07-28T08:08:25.861" v="60733" actId="20577"/>
          <ac:spMkLst>
            <pc:docMk/>
            <pc:sldMk cId="1432401460" sldId="569"/>
            <ac:spMk id="5" creationId="{7156EB35-6AE1-ACAC-5CBB-EAD8C23988DA}"/>
          </ac:spMkLst>
        </pc:spChg>
        <pc:spChg chg="mod">
          <ac:chgData name="jerome cazes" userId="baadb215-62e1-4b0d-9bfb-33d02299acac" providerId="ADAL" clId="{5675D0E3-45D7-411E-851B-B2EF98D9C32B}" dt="2025-07-28T09:00:18.481" v="63450" actId="20577"/>
          <ac:spMkLst>
            <pc:docMk/>
            <pc:sldMk cId="1432401460" sldId="569"/>
            <ac:spMk id="7" creationId="{4CDDF52C-AFC3-4F45-5A7F-2843E0FB336B}"/>
          </ac:spMkLst>
        </pc:spChg>
        <pc:graphicFrameChg chg="add mod modGraphic">
          <ac:chgData name="jerome cazes" userId="baadb215-62e1-4b0d-9bfb-33d02299acac" providerId="ADAL" clId="{5675D0E3-45D7-411E-851B-B2EF98D9C32B}" dt="2025-07-28T08:55:26.500" v="62971" actId="1036"/>
          <ac:graphicFrameMkLst>
            <pc:docMk/>
            <pc:sldMk cId="1432401460" sldId="569"/>
            <ac:graphicFrameMk id="2" creationId="{BDBB229C-A81F-149B-A22A-597D8840C215}"/>
          </ac:graphicFrameMkLst>
        </pc:graphicFrameChg>
      </pc:sldChg>
      <pc:sldChg chg="addSp delSp modSp add del mod ord modAnim">
        <pc:chgData name="jerome cazes" userId="baadb215-62e1-4b0d-9bfb-33d02299acac" providerId="ADAL" clId="{5675D0E3-45D7-411E-851B-B2EF98D9C32B}" dt="2025-07-26T18:26:30.891" v="58763" actId="47"/>
        <pc:sldMkLst>
          <pc:docMk/>
          <pc:sldMk cId="3071880473" sldId="577"/>
        </pc:sldMkLst>
      </pc:sldChg>
      <pc:sldChg chg="addSp delSp modSp del mod ord modAnim">
        <pc:chgData name="jerome cazes" userId="baadb215-62e1-4b0d-9bfb-33d02299acac" providerId="ADAL" clId="{5675D0E3-45D7-411E-851B-B2EF98D9C32B}" dt="2025-06-30T13:31:51.292" v="8391" actId="47"/>
        <pc:sldMkLst>
          <pc:docMk/>
          <pc:sldMk cId="3765508173" sldId="585"/>
        </pc:sldMkLst>
      </pc:sldChg>
      <pc:sldChg chg="modSp add del mod modAnim">
        <pc:chgData name="jerome cazes" userId="baadb215-62e1-4b0d-9bfb-33d02299acac" providerId="ADAL" clId="{5675D0E3-45D7-411E-851B-B2EF98D9C32B}" dt="2025-07-10T12:49:35.207" v="16828" actId="47"/>
        <pc:sldMkLst>
          <pc:docMk/>
          <pc:sldMk cId="1354090609" sldId="586"/>
        </pc:sldMkLst>
      </pc:sldChg>
      <pc:sldChg chg="modSp add del mod modAnim">
        <pc:chgData name="jerome cazes" userId="baadb215-62e1-4b0d-9bfb-33d02299acac" providerId="ADAL" clId="{5675D0E3-45D7-411E-851B-B2EF98D9C32B}" dt="2025-07-20T14:24:27.549" v="27182" actId="47"/>
        <pc:sldMkLst>
          <pc:docMk/>
          <pc:sldMk cId="1761422890" sldId="587"/>
        </pc:sldMkLst>
      </pc:sldChg>
      <pc:sldChg chg="addSp delSp modSp del mod ord modAnim">
        <pc:chgData name="jerome cazes" userId="baadb215-62e1-4b0d-9bfb-33d02299acac" providerId="ADAL" clId="{5675D0E3-45D7-411E-851B-B2EF98D9C32B}" dt="2025-06-25T06:49:42.069" v="2363" actId="47"/>
        <pc:sldMkLst>
          <pc:docMk/>
          <pc:sldMk cId="1780695377" sldId="588"/>
        </pc:sldMkLst>
      </pc:sldChg>
      <pc:sldChg chg="addSp delSp modSp add del mod delAnim modAnim">
        <pc:chgData name="jerome cazes" userId="baadb215-62e1-4b0d-9bfb-33d02299acac" providerId="ADAL" clId="{5675D0E3-45D7-411E-851B-B2EF98D9C32B}" dt="2025-06-25T07:05:32.144" v="3344" actId="47"/>
        <pc:sldMkLst>
          <pc:docMk/>
          <pc:sldMk cId="2527559968" sldId="589"/>
        </pc:sldMkLst>
      </pc:sldChg>
      <pc:sldChg chg="addSp delSp modSp del mod modAnim">
        <pc:chgData name="jerome cazes" userId="baadb215-62e1-4b0d-9bfb-33d02299acac" providerId="ADAL" clId="{5675D0E3-45D7-411E-851B-B2EF98D9C32B}" dt="2025-07-09T16:53:42.544" v="13911" actId="47"/>
        <pc:sldMkLst>
          <pc:docMk/>
          <pc:sldMk cId="1360538649" sldId="591"/>
        </pc:sldMkLst>
      </pc:sldChg>
      <pc:sldChg chg="modSp del mod ord modAnim">
        <pc:chgData name="jerome cazes" userId="baadb215-62e1-4b0d-9bfb-33d02299acac" providerId="ADAL" clId="{5675D0E3-45D7-411E-851B-B2EF98D9C32B}" dt="2025-07-17T12:19:45.392" v="26930" actId="47"/>
        <pc:sldMkLst>
          <pc:docMk/>
          <pc:sldMk cId="1594100624" sldId="592"/>
        </pc:sldMkLst>
      </pc:sldChg>
      <pc:sldChg chg="addSp delSp modSp add del mod modAnim">
        <pc:chgData name="jerome cazes" userId="baadb215-62e1-4b0d-9bfb-33d02299acac" providerId="ADAL" clId="{5675D0E3-45D7-411E-851B-B2EF98D9C32B}" dt="2025-07-09T16:07:21.744" v="12637" actId="47"/>
        <pc:sldMkLst>
          <pc:docMk/>
          <pc:sldMk cId="3354776636" sldId="593"/>
        </pc:sldMkLst>
      </pc:sldChg>
      <pc:sldChg chg="modSp add del mod modAnim">
        <pc:chgData name="jerome cazes" userId="baadb215-62e1-4b0d-9bfb-33d02299acac" providerId="ADAL" clId="{5675D0E3-45D7-411E-851B-B2EF98D9C32B}" dt="2025-07-09T16:07:16.356" v="12632" actId="47"/>
        <pc:sldMkLst>
          <pc:docMk/>
          <pc:sldMk cId="2930033572" sldId="594"/>
        </pc:sldMkLst>
      </pc:sldChg>
      <pc:sldChg chg="del">
        <pc:chgData name="jerome cazes" userId="baadb215-62e1-4b0d-9bfb-33d02299acac" providerId="ADAL" clId="{5675D0E3-45D7-411E-851B-B2EF98D9C32B}" dt="2025-06-25T06:23:11.860" v="962" actId="47"/>
        <pc:sldMkLst>
          <pc:docMk/>
          <pc:sldMk cId="1287743808" sldId="595"/>
        </pc:sldMkLst>
      </pc:sldChg>
      <pc:sldChg chg="addSp modSp add del mod modAnim">
        <pc:chgData name="jerome cazes" userId="baadb215-62e1-4b0d-9bfb-33d02299acac" providerId="ADAL" clId="{5675D0E3-45D7-411E-851B-B2EF98D9C32B}" dt="2025-07-20T12:39:52.889" v="27080" actId="47"/>
        <pc:sldMkLst>
          <pc:docMk/>
          <pc:sldMk cId="2387731772" sldId="595"/>
        </pc:sldMkLst>
      </pc:sldChg>
      <pc:sldChg chg="addSp delSp modSp del mod modAnim">
        <pc:chgData name="jerome cazes" userId="baadb215-62e1-4b0d-9bfb-33d02299acac" providerId="ADAL" clId="{5675D0E3-45D7-411E-851B-B2EF98D9C32B}" dt="2025-06-30T13:36:40.625" v="8601" actId="47"/>
        <pc:sldMkLst>
          <pc:docMk/>
          <pc:sldMk cId="3514282459" sldId="597"/>
        </pc:sldMkLst>
      </pc:sldChg>
      <pc:sldChg chg="addSp delSp modSp add del mod delAnim modAnim">
        <pc:chgData name="jerome cazes" userId="baadb215-62e1-4b0d-9bfb-33d02299acac" providerId="ADAL" clId="{5675D0E3-45D7-411E-851B-B2EF98D9C32B}" dt="2025-07-21T11:23:05.332" v="34281" actId="47"/>
        <pc:sldMkLst>
          <pc:docMk/>
          <pc:sldMk cId="2785811049" sldId="598"/>
        </pc:sldMkLst>
      </pc:sldChg>
      <pc:sldChg chg="addSp delSp modSp add mod ord setBg delAnim modAnim">
        <pc:chgData name="jerome cazes" userId="baadb215-62e1-4b0d-9bfb-33d02299acac" providerId="ADAL" clId="{5675D0E3-45D7-411E-851B-B2EF98D9C32B}" dt="2025-07-28T09:12:35.780" v="63804"/>
        <pc:sldMkLst>
          <pc:docMk/>
          <pc:sldMk cId="3672794461" sldId="599"/>
        </pc:sldMkLst>
        <pc:spChg chg="mod">
          <ac:chgData name="jerome cazes" userId="baadb215-62e1-4b0d-9bfb-33d02299acac" providerId="ADAL" clId="{5675D0E3-45D7-411E-851B-B2EF98D9C32B}" dt="2025-07-28T08:08:32.587" v="60735" actId="20577"/>
          <ac:spMkLst>
            <pc:docMk/>
            <pc:sldMk cId="3672794461" sldId="599"/>
            <ac:spMk id="2" creationId="{DC7C2E40-412D-6C56-0790-8A6C3E0EE414}"/>
          </ac:spMkLst>
        </pc:spChg>
        <pc:spChg chg="add mod">
          <ac:chgData name="jerome cazes" userId="baadb215-62e1-4b0d-9bfb-33d02299acac" providerId="ADAL" clId="{5675D0E3-45D7-411E-851B-B2EF98D9C32B}" dt="2025-07-28T09:12:35.780" v="63804"/>
          <ac:spMkLst>
            <pc:docMk/>
            <pc:sldMk cId="3672794461" sldId="599"/>
            <ac:spMk id="6" creationId="{2D62D4ED-6BE5-3605-1E7D-95ADAC228F55}"/>
          </ac:spMkLst>
        </pc:spChg>
      </pc:sldChg>
      <pc:sldChg chg="modSp add del setBg modAnim">
        <pc:chgData name="jerome cazes" userId="baadb215-62e1-4b0d-9bfb-33d02299acac" providerId="ADAL" clId="{5675D0E3-45D7-411E-851B-B2EF98D9C32B}" dt="2025-06-30T13:43:12.299" v="8733" actId="47"/>
        <pc:sldMkLst>
          <pc:docMk/>
          <pc:sldMk cId="561635296" sldId="600"/>
        </pc:sldMkLst>
      </pc:sldChg>
      <pc:sldChg chg="addSp delSp modSp add mod ord delAnim">
        <pc:chgData name="jerome cazes" userId="baadb215-62e1-4b0d-9bfb-33d02299acac" providerId="ADAL" clId="{5675D0E3-45D7-411E-851B-B2EF98D9C32B}" dt="2025-07-30T06:52:04.878" v="65695"/>
        <pc:sldMkLst>
          <pc:docMk/>
          <pc:sldMk cId="1601332563" sldId="601"/>
        </pc:sldMkLst>
        <pc:spChg chg="add mod">
          <ac:chgData name="jerome cazes" userId="baadb215-62e1-4b0d-9bfb-33d02299acac" providerId="ADAL" clId="{5675D0E3-45D7-411E-851B-B2EF98D9C32B}" dt="2025-07-21T10:43:22.929" v="32551" actId="20577"/>
          <ac:spMkLst>
            <pc:docMk/>
            <pc:sldMk cId="1601332563" sldId="601"/>
            <ac:spMk id="2" creationId="{7C4A85A8-E5C7-B955-8823-DF009D4683B9}"/>
          </ac:spMkLst>
        </pc:spChg>
        <pc:spChg chg="mod">
          <ac:chgData name="jerome cazes" userId="baadb215-62e1-4b0d-9bfb-33d02299acac" providerId="ADAL" clId="{5675D0E3-45D7-411E-851B-B2EF98D9C32B}" dt="2025-07-29T07:19:59.371" v="63889" actId="20577"/>
          <ac:spMkLst>
            <pc:docMk/>
            <pc:sldMk cId="1601332563" sldId="601"/>
            <ac:spMk id="35" creationId="{A58D0455-E111-048A-6073-5C7AE9447BE1}"/>
          </ac:spMkLst>
        </pc:spChg>
      </pc:sldChg>
      <pc:sldChg chg="modSp add del mod modAnim">
        <pc:chgData name="jerome cazes" userId="baadb215-62e1-4b0d-9bfb-33d02299acac" providerId="ADAL" clId="{5675D0E3-45D7-411E-851B-B2EF98D9C32B}" dt="2025-07-29T14:37:09.089" v="65693" actId="20577"/>
        <pc:sldMkLst>
          <pc:docMk/>
          <pc:sldMk cId="415161564" sldId="602"/>
        </pc:sldMkLst>
        <pc:spChg chg="mod">
          <ac:chgData name="jerome cazes" userId="baadb215-62e1-4b0d-9bfb-33d02299acac" providerId="ADAL" clId="{5675D0E3-45D7-411E-851B-B2EF98D9C32B}" dt="2025-07-29T14:37:09.089" v="65693" actId="20577"/>
          <ac:spMkLst>
            <pc:docMk/>
            <pc:sldMk cId="415161564" sldId="602"/>
            <ac:spMk id="2" creationId="{E14A56DA-8EC9-C60F-BBD4-585EE129147B}"/>
          </ac:spMkLst>
        </pc:spChg>
      </pc:sldChg>
      <pc:sldChg chg="modSp add del mod">
        <pc:chgData name="jerome cazes" userId="baadb215-62e1-4b0d-9bfb-33d02299acac" providerId="ADAL" clId="{5675D0E3-45D7-411E-851B-B2EF98D9C32B}" dt="2025-07-09T16:07:17.746" v="12633" actId="47"/>
        <pc:sldMkLst>
          <pc:docMk/>
          <pc:sldMk cId="3676181778" sldId="602"/>
        </pc:sldMkLst>
      </pc:sldChg>
      <pc:sldChg chg="modSp add del mod ord modAnim">
        <pc:chgData name="jerome cazes" userId="baadb215-62e1-4b0d-9bfb-33d02299acac" providerId="ADAL" clId="{5675D0E3-45D7-411E-851B-B2EF98D9C32B}" dt="2025-07-28T07:53:42.572" v="59493" actId="47"/>
        <pc:sldMkLst>
          <pc:docMk/>
          <pc:sldMk cId="2016881757" sldId="603"/>
        </pc:sldMkLst>
      </pc:sldChg>
      <pc:sldChg chg="modSp add del mod modAnim">
        <pc:chgData name="jerome cazes" userId="baadb215-62e1-4b0d-9bfb-33d02299acac" providerId="ADAL" clId="{5675D0E3-45D7-411E-851B-B2EF98D9C32B}" dt="2025-07-09T16:07:18.402" v="12634" actId="47"/>
        <pc:sldMkLst>
          <pc:docMk/>
          <pc:sldMk cId="2417779414" sldId="603"/>
        </pc:sldMkLst>
      </pc:sldChg>
      <pc:sldChg chg="add del">
        <pc:chgData name="jerome cazes" userId="baadb215-62e1-4b0d-9bfb-33d02299acac" providerId="ADAL" clId="{5675D0E3-45D7-411E-851B-B2EF98D9C32B}" dt="2025-06-30T13:17:39.633" v="8172" actId="47"/>
        <pc:sldMkLst>
          <pc:docMk/>
          <pc:sldMk cId="1602300860" sldId="604"/>
        </pc:sldMkLst>
      </pc:sldChg>
      <pc:sldChg chg="modSp add del mod ord modAnim">
        <pc:chgData name="jerome cazes" userId="baadb215-62e1-4b0d-9bfb-33d02299acac" providerId="ADAL" clId="{5675D0E3-45D7-411E-851B-B2EF98D9C32B}" dt="2025-07-09T16:07:20.278" v="12636" actId="47"/>
        <pc:sldMkLst>
          <pc:docMk/>
          <pc:sldMk cId="3355384767" sldId="604"/>
        </pc:sldMkLst>
      </pc:sldChg>
      <pc:sldChg chg="modSp add del">
        <pc:chgData name="jerome cazes" userId="baadb215-62e1-4b0d-9bfb-33d02299acac" providerId="ADAL" clId="{5675D0E3-45D7-411E-851B-B2EF98D9C32B}" dt="2025-06-30T13:19:27.851" v="8348" actId="47"/>
        <pc:sldMkLst>
          <pc:docMk/>
          <pc:sldMk cId="2836317495" sldId="605"/>
        </pc:sldMkLst>
      </pc:sldChg>
      <pc:sldChg chg="modSp add del modAnim">
        <pc:chgData name="jerome cazes" userId="baadb215-62e1-4b0d-9bfb-33d02299acac" providerId="ADAL" clId="{5675D0E3-45D7-411E-851B-B2EF98D9C32B}" dt="2025-06-30T15:09:09.443" v="9965" actId="47"/>
        <pc:sldMkLst>
          <pc:docMk/>
          <pc:sldMk cId="3433151834" sldId="605"/>
        </pc:sldMkLst>
      </pc:sldChg>
      <pc:sldChg chg="modSp add del mod ord modAnim">
        <pc:chgData name="jerome cazes" userId="baadb215-62e1-4b0d-9bfb-33d02299acac" providerId="ADAL" clId="{5675D0E3-45D7-411E-851B-B2EF98D9C32B}" dt="2025-07-20T14:48:08.869" v="27188" actId="47"/>
        <pc:sldMkLst>
          <pc:docMk/>
          <pc:sldMk cId="3298074119" sldId="606"/>
        </pc:sldMkLst>
      </pc:sldChg>
      <pc:sldChg chg="modSp add del mod">
        <pc:chgData name="jerome cazes" userId="baadb215-62e1-4b0d-9bfb-33d02299acac" providerId="ADAL" clId="{5675D0E3-45D7-411E-851B-B2EF98D9C32B}" dt="2025-06-30T15:10:24.895" v="9973" actId="47"/>
        <pc:sldMkLst>
          <pc:docMk/>
          <pc:sldMk cId="1982060273" sldId="607"/>
        </pc:sldMkLst>
      </pc:sldChg>
      <pc:sldChg chg="modSp add del mod modAnim">
        <pc:chgData name="jerome cazes" userId="baadb215-62e1-4b0d-9bfb-33d02299acac" providerId="ADAL" clId="{5675D0E3-45D7-411E-851B-B2EF98D9C32B}" dt="2025-07-01T17:20:38.762" v="12067" actId="47"/>
        <pc:sldMkLst>
          <pc:docMk/>
          <pc:sldMk cId="3693391749" sldId="608"/>
        </pc:sldMkLst>
      </pc:sldChg>
      <pc:sldChg chg="modSp add del mod modAnim">
        <pc:chgData name="jerome cazes" userId="baadb215-62e1-4b0d-9bfb-33d02299acac" providerId="ADAL" clId="{5675D0E3-45D7-411E-851B-B2EF98D9C32B}" dt="2025-07-09T16:07:19.192" v="12635" actId="47"/>
        <pc:sldMkLst>
          <pc:docMk/>
          <pc:sldMk cId="536583769" sldId="609"/>
        </pc:sldMkLst>
      </pc:sldChg>
      <pc:sldChg chg="modSp add del mod modAnim">
        <pc:chgData name="jerome cazes" userId="baadb215-62e1-4b0d-9bfb-33d02299acac" providerId="ADAL" clId="{5675D0E3-45D7-411E-851B-B2EF98D9C32B}" dt="2025-07-20T14:25:09.876" v="27184" actId="47"/>
        <pc:sldMkLst>
          <pc:docMk/>
          <pc:sldMk cId="687081029" sldId="611"/>
        </pc:sldMkLst>
      </pc:sldChg>
      <pc:sldChg chg="modSp add del mod">
        <pc:chgData name="jerome cazes" userId="baadb215-62e1-4b0d-9bfb-33d02299acac" providerId="ADAL" clId="{5675D0E3-45D7-411E-851B-B2EF98D9C32B}" dt="2025-07-20T14:24:47.153" v="27183" actId="47"/>
        <pc:sldMkLst>
          <pc:docMk/>
          <pc:sldMk cId="2842450369" sldId="612"/>
        </pc:sldMkLst>
      </pc:sldChg>
      <pc:sldChg chg="modSp add del mod modAnim">
        <pc:chgData name="jerome cazes" userId="baadb215-62e1-4b0d-9bfb-33d02299acac" providerId="ADAL" clId="{5675D0E3-45D7-411E-851B-B2EF98D9C32B}" dt="2025-07-20T12:38:00.920" v="27076" actId="47"/>
        <pc:sldMkLst>
          <pc:docMk/>
          <pc:sldMk cId="3676181778" sldId="613"/>
        </pc:sldMkLst>
      </pc:sldChg>
      <pc:sldChg chg="modSp add del mod modAnim">
        <pc:chgData name="jerome cazes" userId="baadb215-62e1-4b0d-9bfb-33d02299acac" providerId="ADAL" clId="{5675D0E3-45D7-411E-851B-B2EF98D9C32B}" dt="2025-07-20T12:38:57.047" v="27078" actId="47"/>
        <pc:sldMkLst>
          <pc:docMk/>
          <pc:sldMk cId="2637736782" sldId="614"/>
        </pc:sldMkLst>
      </pc:sldChg>
      <pc:sldChg chg="new del">
        <pc:chgData name="jerome cazes" userId="baadb215-62e1-4b0d-9bfb-33d02299acac" providerId="ADAL" clId="{5675D0E3-45D7-411E-851B-B2EF98D9C32B}" dt="2025-07-17T10:45:47.386" v="25912" actId="47"/>
        <pc:sldMkLst>
          <pc:docMk/>
          <pc:sldMk cId="469158968" sldId="615"/>
        </pc:sldMkLst>
      </pc:sldChg>
      <pc:sldChg chg="add del">
        <pc:chgData name="jerome cazes" userId="baadb215-62e1-4b0d-9bfb-33d02299acac" providerId="ADAL" clId="{5675D0E3-45D7-411E-851B-B2EF98D9C32B}" dt="2025-07-15T18:00:12.892" v="24994" actId="47"/>
        <pc:sldMkLst>
          <pc:docMk/>
          <pc:sldMk cId="1562477215" sldId="615"/>
        </pc:sldMkLst>
      </pc:sldChg>
      <pc:sldChg chg="modSp add del mod modAnim">
        <pc:chgData name="jerome cazes" userId="baadb215-62e1-4b0d-9bfb-33d02299acac" providerId="ADAL" clId="{5675D0E3-45D7-411E-851B-B2EF98D9C32B}" dt="2025-07-28T08:09:42.562" v="60740" actId="47"/>
        <pc:sldMkLst>
          <pc:docMk/>
          <pc:sldMk cId="2376505783" sldId="615"/>
        </pc:sldMkLst>
      </pc:sldChg>
      <pc:sldChg chg="modSp add mod modAnim">
        <pc:chgData name="jerome cazes" userId="baadb215-62e1-4b0d-9bfb-33d02299acac" providerId="ADAL" clId="{5675D0E3-45D7-411E-851B-B2EF98D9C32B}" dt="2025-07-23T09:32:28.625" v="55930"/>
        <pc:sldMkLst>
          <pc:docMk/>
          <pc:sldMk cId="49587600" sldId="616"/>
        </pc:sldMkLst>
        <pc:spChg chg="mod">
          <ac:chgData name="jerome cazes" userId="baadb215-62e1-4b0d-9bfb-33d02299acac" providerId="ADAL" clId="{5675D0E3-45D7-411E-851B-B2EF98D9C32B}" dt="2025-07-23T09:32:04.598" v="55927" actId="207"/>
          <ac:spMkLst>
            <pc:docMk/>
            <pc:sldMk cId="49587600" sldId="616"/>
            <ac:spMk id="2" creationId="{6C7D382A-8A44-07F3-CF2A-89EBC50CFF08}"/>
          </ac:spMkLst>
        </pc:spChg>
        <pc:spChg chg="mod">
          <ac:chgData name="jerome cazes" userId="baadb215-62e1-4b0d-9bfb-33d02299acac" providerId="ADAL" clId="{5675D0E3-45D7-411E-851B-B2EF98D9C32B}" dt="2025-07-21T13:02:23.833" v="34921" actId="20577"/>
          <ac:spMkLst>
            <pc:docMk/>
            <pc:sldMk cId="49587600" sldId="616"/>
            <ac:spMk id="35" creationId="{A58D0455-E111-048A-6073-5C7AE9447BE1}"/>
          </ac:spMkLst>
        </pc:spChg>
      </pc:sldChg>
      <pc:sldChg chg="modSp add del mod modAnim">
        <pc:chgData name="jerome cazes" userId="baadb215-62e1-4b0d-9bfb-33d02299acac" providerId="ADAL" clId="{5675D0E3-45D7-411E-851B-B2EF98D9C32B}" dt="2025-07-23T16:40:37.936" v="57481" actId="47"/>
        <pc:sldMkLst>
          <pc:docMk/>
          <pc:sldMk cId="3884952217" sldId="617"/>
        </pc:sldMkLst>
      </pc:sldChg>
      <pc:sldChg chg="addSp delSp modSp add mod delAnim modAnim">
        <pc:chgData name="jerome cazes" userId="baadb215-62e1-4b0d-9bfb-33d02299acac" providerId="ADAL" clId="{5675D0E3-45D7-411E-851B-B2EF98D9C32B}" dt="2025-07-23T16:40:53.268" v="57482" actId="478"/>
        <pc:sldMkLst>
          <pc:docMk/>
          <pc:sldMk cId="1499819440" sldId="618"/>
        </pc:sldMkLst>
        <pc:spChg chg="mod">
          <ac:chgData name="jerome cazes" userId="baadb215-62e1-4b0d-9bfb-33d02299acac" providerId="ADAL" clId="{5675D0E3-45D7-411E-851B-B2EF98D9C32B}" dt="2025-07-23T09:38:25.886" v="56046" actId="20577"/>
          <ac:spMkLst>
            <pc:docMk/>
            <pc:sldMk cId="1499819440" sldId="618"/>
            <ac:spMk id="5" creationId="{7DCDB53A-C7E9-41DD-EE17-8BD0636B739F}"/>
          </ac:spMkLst>
        </pc:spChg>
        <pc:spChg chg="add mod">
          <ac:chgData name="jerome cazes" userId="baadb215-62e1-4b0d-9bfb-33d02299acac" providerId="ADAL" clId="{5675D0E3-45D7-411E-851B-B2EF98D9C32B}" dt="2025-07-21T17:44:22.006" v="38794" actId="1036"/>
          <ac:spMkLst>
            <pc:docMk/>
            <pc:sldMk cId="1499819440" sldId="618"/>
            <ac:spMk id="7" creationId="{8411A62E-D06C-29F6-3B5E-277A256A5E84}"/>
          </ac:spMkLst>
        </pc:spChg>
      </pc:sldChg>
      <pc:sldChg chg="modSp add mod ord modAnim">
        <pc:chgData name="jerome cazes" userId="baadb215-62e1-4b0d-9bfb-33d02299acac" providerId="ADAL" clId="{5675D0E3-45D7-411E-851B-B2EF98D9C32B}" dt="2025-07-23T09:14:47.022" v="55779" actId="20577"/>
        <pc:sldMkLst>
          <pc:docMk/>
          <pc:sldMk cId="1791847348" sldId="619"/>
        </pc:sldMkLst>
        <pc:spChg chg="mod">
          <ac:chgData name="jerome cazes" userId="baadb215-62e1-4b0d-9bfb-33d02299acac" providerId="ADAL" clId="{5675D0E3-45D7-411E-851B-B2EF98D9C32B}" dt="2025-07-23T09:14:47.022" v="55779" actId="20577"/>
          <ac:spMkLst>
            <pc:docMk/>
            <pc:sldMk cId="1791847348" sldId="619"/>
            <ac:spMk id="2" creationId="{931EEBA4-A1D4-3B29-D791-6EB60F320AA0}"/>
          </ac:spMkLst>
        </pc:spChg>
        <pc:spChg chg="mod">
          <ac:chgData name="jerome cazes" userId="baadb215-62e1-4b0d-9bfb-33d02299acac" providerId="ADAL" clId="{5675D0E3-45D7-411E-851B-B2EF98D9C32B}" dt="2025-07-22T08:17:00.576" v="48775" actId="20577"/>
          <ac:spMkLst>
            <pc:docMk/>
            <pc:sldMk cId="1791847348" sldId="619"/>
            <ac:spMk id="35" creationId="{590A4CFA-8AAC-888B-F1CE-2B48F087FDD0}"/>
          </ac:spMkLst>
        </pc:spChg>
      </pc:sldChg>
      <pc:sldChg chg="modSp add mod modAnim">
        <pc:chgData name="jerome cazes" userId="baadb215-62e1-4b0d-9bfb-33d02299acac" providerId="ADAL" clId="{5675D0E3-45D7-411E-851B-B2EF98D9C32B}" dt="2025-07-23T09:42:22.426" v="56092" actId="20577"/>
        <pc:sldMkLst>
          <pc:docMk/>
          <pc:sldMk cId="2691590616" sldId="620"/>
        </pc:sldMkLst>
        <pc:spChg chg="mod">
          <ac:chgData name="jerome cazes" userId="baadb215-62e1-4b0d-9bfb-33d02299acac" providerId="ADAL" clId="{5675D0E3-45D7-411E-851B-B2EF98D9C32B}" dt="2025-07-23T09:42:22.426" v="56092" actId="20577"/>
          <ac:spMkLst>
            <pc:docMk/>
            <pc:sldMk cId="2691590616" sldId="620"/>
            <ac:spMk id="2" creationId="{FCF62D57-D0F9-25BC-81C4-F58C7343B7D8}"/>
          </ac:spMkLst>
        </pc:spChg>
        <pc:spChg chg="mod">
          <ac:chgData name="jerome cazes" userId="baadb215-62e1-4b0d-9bfb-33d02299acac" providerId="ADAL" clId="{5675D0E3-45D7-411E-851B-B2EF98D9C32B}" dt="2025-07-21T11:07:38.776" v="33280" actId="20577"/>
          <ac:spMkLst>
            <pc:docMk/>
            <pc:sldMk cId="2691590616" sldId="620"/>
            <ac:spMk id="5" creationId="{36CA35E9-C7B7-919D-15AE-0A53FE565B1F}"/>
          </ac:spMkLst>
        </pc:spChg>
      </pc:sldChg>
      <pc:sldChg chg="delSp modSp add mod delAnim">
        <pc:chgData name="jerome cazes" userId="baadb215-62e1-4b0d-9bfb-33d02299acac" providerId="ADAL" clId="{5675D0E3-45D7-411E-851B-B2EF98D9C32B}" dt="2025-07-23T16:44:22.780" v="57485" actId="478"/>
        <pc:sldMkLst>
          <pc:docMk/>
          <pc:sldMk cId="3379128098" sldId="621"/>
        </pc:sldMkLst>
        <pc:spChg chg="mod">
          <ac:chgData name="jerome cazes" userId="baadb215-62e1-4b0d-9bfb-33d02299acac" providerId="ADAL" clId="{5675D0E3-45D7-411E-851B-B2EF98D9C32B}" dt="2025-07-21T13:20:12.227" v="35489" actId="20577"/>
          <ac:spMkLst>
            <pc:docMk/>
            <pc:sldMk cId="3379128098" sldId="621"/>
            <ac:spMk id="2" creationId="{5066406D-5CE7-92BB-9E46-F834D5909851}"/>
          </ac:spMkLst>
        </pc:spChg>
        <pc:spChg chg="mod">
          <ac:chgData name="jerome cazes" userId="baadb215-62e1-4b0d-9bfb-33d02299acac" providerId="ADAL" clId="{5675D0E3-45D7-411E-851B-B2EF98D9C32B}" dt="2025-07-21T17:28:16.534" v="38431" actId="114"/>
          <ac:spMkLst>
            <pc:docMk/>
            <pc:sldMk cId="3379128098" sldId="621"/>
            <ac:spMk id="6" creationId="{FE87FB03-F8EC-0C58-4261-D96C1AAB6B54}"/>
          </ac:spMkLst>
        </pc:spChg>
      </pc:sldChg>
      <pc:sldChg chg="add del">
        <pc:chgData name="jerome cazes" userId="baadb215-62e1-4b0d-9bfb-33d02299acac" providerId="ADAL" clId="{5675D0E3-45D7-411E-851B-B2EF98D9C32B}" dt="2025-07-20T14:25:51.825" v="27186" actId="47"/>
        <pc:sldMkLst>
          <pc:docMk/>
          <pc:sldMk cId="710359417" sldId="622"/>
        </pc:sldMkLst>
      </pc:sldChg>
      <pc:sldChg chg="modSp add mod modAnim">
        <pc:chgData name="jerome cazes" userId="baadb215-62e1-4b0d-9bfb-33d02299acac" providerId="ADAL" clId="{5675D0E3-45D7-411E-851B-B2EF98D9C32B}" dt="2025-07-29T08:47:14.935" v="65686" actId="20577"/>
        <pc:sldMkLst>
          <pc:docMk/>
          <pc:sldMk cId="2243579742" sldId="622"/>
        </pc:sldMkLst>
        <pc:spChg chg="mod">
          <ac:chgData name="jerome cazes" userId="baadb215-62e1-4b0d-9bfb-33d02299acac" providerId="ADAL" clId="{5675D0E3-45D7-411E-851B-B2EF98D9C32B}" dt="2025-07-29T08:47:14.935" v="65686" actId="20577"/>
          <ac:spMkLst>
            <pc:docMk/>
            <pc:sldMk cId="2243579742" sldId="622"/>
            <ac:spMk id="2" creationId="{DC7C2E40-412D-6C56-0790-8A6C3E0EE414}"/>
          </ac:spMkLst>
        </pc:spChg>
        <pc:spChg chg="mod">
          <ac:chgData name="jerome cazes" userId="baadb215-62e1-4b0d-9bfb-33d02299acac" providerId="ADAL" clId="{5675D0E3-45D7-411E-851B-B2EF98D9C32B}" dt="2025-07-28T08:36:05.360" v="62253" actId="1076"/>
          <ac:spMkLst>
            <pc:docMk/>
            <pc:sldMk cId="2243579742" sldId="622"/>
            <ac:spMk id="11" creationId="{76C0121D-6D0F-F3FC-62AB-308205D34CB8}"/>
          </ac:spMkLst>
        </pc:spChg>
      </pc:sldChg>
      <pc:sldChg chg="addSp delSp modSp add del mod ord modAnim">
        <pc:chgData name="jerome cazes" userId="baadb215-62e1-4b0d-9bfb-33d02299acac" providerId="ADAL" clId="{5675D0E3-45D7-411E-851B-B2EF98D9C32B}" dt="2025-07-23T16:44:12.734" v="57484" actId="47"/>
        <pc:sldMkLst>
          <pc:docMk/>
          <pc:sldMk cId="1024410033" sldId="623"/>
        </pc:sldMkLst>
      </pc:sldChg>
      <pc:sldChg chg="modSp add mod modAnim">
        <pc:chgData name="jerome cazes" userId="baadb215-62e1-4b0d-9bfb-33d02299acac" providerId="ADAL" clId="{5675D0E3-45D7-411E-851B-B2EF98D9C32B}" dt="2025-07-29T07:45:37.957" v="63895" actId="1076"/>
        <pc:sldMkLst>
          <pc:docMk/>
          <pc:sldMk cId="1435915887" sldId="624"/>
        </pc:sldMkLst>
        <pc:spChg chg="mod">
          <ac:chgData name="jerome cazes" userId="baadb215-62e1-4b0d-9bfb-33d02299acac" providerId="ADAL" clId="{5675D0E3-45D7-411E-851B-B2EF98D9C32B}" dt="2025-07-28T08:40:32.820" v="62470" actId="20577"/>
          <ac:spMkLst>
            <pc:docMk/>
            <pc:sldMk cId="1435915887" sldId="624"/>
            <ac:spMk id="2" creationId="{DA106BE7-3D4C-E5A7-E0AD-979BBA8082A2}"/>
          </ac:spMkLst>
        </pc:spChg>
        <pc:spChg chg="mod">
          <ac:chgData name="jerome cazes" userId="baadb215-62e1-4b0d-9bfb-33d02299acac" providerId="ADAL" clId="{5675D0E3-45D7-411E-851B-B2EF98D9C32B}" dt="2025-07-29T07:45:37.957" v="63895" actId="1076"/>
          <ac:spMkLst>
            <pc:docMk/>
            <pc:sldMk cId="1435915887" sldId="624"/>
            <ac:spMk id="11" creationId="{ED6E7B73-BE82-AF5A-8354-A445FA9C6574}"/>
          </ac:spMkLst>
        </pc:spChg>
      </pc:sldChg>
      <pc:sldChg chg="addSp modSp add mod modAnim">
        <pc:chgData name="jerome cazes" userId="baadb215-62e1-4b0d-9bfb-33d02299acac" providerId="ADAL" clId="{5675D0E3-45D7-411E-851B-B2EF98D9C32B}" dt="2025-07-22T17:01:37.080" v="55734"/>
        <pc:sldMkLst>
          <pc:docMk/>
          <pc:sldMk cId="35341193" sldId="625"/>
        </pc:sldMkLst>
        <pc:spChg chg="mod">
          <ac:chgData name="jerome cazes" userId="baadb215-62e1-4b0d-9bfb-33d02299acac" providerId="ADAL" clId="{5675D0E3-45D7-411E-851B-B2EF98D9C32B}" dt="2025-07-22T16:41:10.384" v="55496" actId="20577"/>
          <ac:spMkLst>
            <pc:docMk/>
            <pc:sldMk cId="35341193" sldId="625"/>
            <ac:spMk id="2" creationId="{79413926-F66E-0965-F069-67D5E6E2BC8E}"/>
          </ac:spMkLst>
        </pc:spChg>
        <pc:spChg chg="add mod">
          <ac:chgData name="jerome cazes" userId="baadb215-62e1-4b0d-9bfb-33d02299acac" providerId="ADAL" clId="{5675D0E3-45D7-411E-851B-B2EF98D9C32B}" dt="2025-07-22T08:16:24.813" v="48765" actId="1076"/>
          <ac:spMkLst>
            <pc:docMk/>
            <pc:sldMk cId="35341193" sldId="625"/>
            <ac:spMk id="5" creationId="{BC150E54-F952-12FB-EF11-1B38BD225C1C}"/>
          </ac:spMkLst>
        </pc:spChg>
        <pc:spChg chg="mod">
          <ac:chgData name="jerome cazes" userId="baadb215-62e1-4b0d-9bfb-33d02299acac" providerId="ADAL" clId="{5675D0E3-45D7-411E-851B-B2EF98D9C32B}" dt="2025-07-22T06:38:43.562" v="42540" actId="20577"/>
          <ac:spMkLst>
            <pc:docMk/>
            <pc:sldMk cId="35341193" sldId="625"/>
            <ac:spMk id="35" creationId="{49A54110-02FB-2D74-97C4-4F73D0312B45}"/>
          </ac:spMkLst>
        </pc:spChg>
      </pc:sldChg>
      <pc:sldChg chg="modSp add mod modAnim">
        <pc:chgData name="jerome cazes" userId="baadb215-62e1-4b0d-9bfb-33d02299acac" providerId="ADAL" clId="{5675D0E3-45D7-411E-851B-B2EF98D9C32B}" dt="2025-07-28T08:31:07.151" v="62109" actId="20577"/>
        <pc:sldMkLst>
          <pc:docMk/>
          <pc:sldMk cId="2614108237" sldId="626"/>
        </pc:sldMkLst>
        <pc:spChg chg="mod">
          <ac:chgData name="jerome cazes" userId="baadb215-62e1-4b0d-9bfb-33d02299acac" providerId="ADAL" clId="{5675D0E3-45D7-411E-851B-B2EF98D9C32B}" dt="2025-07-28T08:31:07.151" v="62109" actId="20577"/>
          <ac:spMkLst>
            <pc:docMk/>
            <pc:sldMk cId="2614108237" sldId="626"/>
            <ac:spMk id="2" creationId="{222D08AC-6C49-5519-674A-1EF79FEE29A0}"/>
          </ac:spMkLst>
        </pc:spChg>
        <pc:spChg chg="mod">
          <ac:chgData name="jerome cazes" userId="baadb215-62e1-4b0d-9bfb-33d02299acac" providerId="ADAL" clId="{5675D0E3-45D7-411E-851B-B2EF98D9C32B}" dt="2025-07-23T10:17:21.083" v="56365" actId="20577"/>
          <ac:spMkLst>
            <pc:docMk/>
            <pc:sldMk cId="2614108237" sldId="626"/>
            <ac:spMk id="6" creationId="{F769EB8C-9877-B557-2987-1189EE1208E6}"/>
          </ac:spMkLst>
        </pc:spChg>
      </pc:sldChg>
      <pc:sldChg chg="addSp delSp modSp add del mod ord modAnim">
        <pc:chgData name="jerome cazes" userId="baadb215-62e1-4b0d-9bfb-33d02299acac" providerId="ADAL" clId="{5675D0E3-45D7-411E-851B-B2EF98D9C32B}" dt="2025-07-29T08:25:21.552" v="64496" actId="47"/>
        <pc:sldMkLst>
          <pc:docMk/>
          <pc:sldMk cId="405722573" sldId="627"/>
        </pc:sldMkLst>
        <pc:spChg chg="mod ord">
          <ac:chgData name="jerome cazes" userId="baadb215-62e1-4b0d-9bfb-33d02299acac" providerId="ADAL" clId="{5675D0E3-45D7-411E-851B-B2EF98D9C32B}" dt="2025-07-29T08:24:59.742" v="64492" actId="21"/>
          <ac:spMkLst>
            <pc:docMk/>
            <pc:sldMk cId="405722573" sldId="627"/>
            <ac:spMk id="2" creationId="{811DFB57-E7A0-B5A7-D2A1-CE29FB2DB879}"/>
          </ac:spMkLst>
        </pc:spChg>
      </pc:sldChg>
      <pc:sldChg chg="delSp modSp add del mod modAnim">
        <pc:chgData name="jerome cazes" userId="baadb215-62e1-4b0d-9bfb-33d02299acac" providerId="ADAL" clId="{5675D0E3-45D7-411E-851B-B2EF98D9C32B}" dt="2025-07-29T08:47:45.072" v="65687" actId="47"/>
        <pc:sldMkLst>
          <pc:docMk/>
          <pc:sldMk cId="4179476149" sldId="628"/>
        </pc:sldMkLst>
      </pc:sldChg>
      <pc:sldChg chg="delSp modSp add del mod delAnim modAnim">
        <pc:chgData name="jerome cazes" userId="baadb215-62e1-4b0d-9bfb-33d02299acac" providerId="ADAL" clId="{5675D0E3-45D7-411E-851B-B2EF98D9C32B}" dt="2025-07-26T18:27:00.544" v="58765" actId="47"/>
        <pc:sldMkLst>
          <pc:docMk/>
          <pc:sldMk cId="3395850097" sldId="629"/>
        </pc:sldMkLst>
      </pc:sldChg>
      <pc:sldChg chg="add del">
        <pc:chgData name="jerome cazes" userId="baadb215-62e1-4b0d-9bfb-33d02299acac" providerId="ADAL" clId="{5675D0E3-45D7-411E-851B-B2EF98D9C32B}" dt="2025-07-23T14:41:59.766" v="57477"/>
        <pc:sldMkLst>
          <pc:docMk/>
          <pc:sldMk cId="349683128" sldId="630"/>
        </pc:sldMkLst>
      </pc:sldChg>
      <pc:sldChg chg="modSp add">
        <pc:chgData name="jerome cazes" userId="baadb215-62e1-4b0d-9bfb-33d02299acac" providerId="ADAL" clId="{5675D0E3-45D7-411E-851B-B2EF98D9C32B}" dt="2025-07-23T16:47:24.445" v="57495" actId="20577"/>
        <pc:sldMkLst>
          <pc:docMk/>
          <pc:sldMk cId="2836267164" sldId="630"/>
        </pc:sldMkLst>
        <pc:spChg chg="mod">
          <ac:chgData name="jerome cazes" userId="baadb215-62e1-4b0d-9bfb-33d02299acac" providerId="ADAL" clId="{5675D0E3-45D7-411E-851B-B2EF98D9C32B}" dt="2025-07-23T16:47:24.445" v="57495" actId="20577"/>
          <ac:spMkLst>
            <pc:docMk/>
            <pc:sldMk cId="2836267164" sldId="630"/>
            <ac:spMk id="2" creationId="{E123ABCE-B8C9-DADF-391E-8B1879777182}"/>
          </ac:spMkLst>
        </pc:spChg>
      </pc:sldChg>
      <pc:sldChg chg="add">
        <pc:chgData name="jerome cazes" userId="baadb215-62e1-4b0d-9bfb-33d02299acac" providerId="ADAL" clId="{5675D0E3-45D7-411E-851B-B2EF98D9C32B}" dt="2025-07-23T16:44:08.022" v="57483"/>
        <pc:sldMkLst>
          <pc:docMk/>
          <pc:sldMk cId="2370683293" sldId="631"/>
        </pc:sldMkLst>
      </pc:sldChg>
      <pc:sldChg chg="add del">
        <pc:chgData name="jerome cazes" userId="baadb215-62e1-4b0d-9bfb-33d02299acac" providerId="ADAL" clId="{5675D0E3-45D7-411E-851B-B2EF98D9C32B}" dt="2025-07-29T07:20:23.902" v="63890"/>
        <pc:sldMkLst>
          <pc:docMk/>
          <pc:sldMk cId="3040607614" sldId="632"/>
        </pc:sldMkLst>
      </pc:sldChg>
      <pc:sldChg chg="modSp add del mod">
        <pc:chgData name="jerome cazes" userId="baadb215-62e1-4b0d-9bfb-33d02299acac" providerId="ADAL" clId="{5675D0E3-45D7-411E-851B-B2EF98D9C32B}" dt="2025-07-28T08:09:15.373" v="60739" actId="47"/>
        <pc:sldMkLst>
          <pc:docMk/>
          <pc:sldMk cId="2346029423" sldId="633"/>
        </pc:sldMkLst>
      </pc:sldChg>
      <pc:sldChg chg="modSp add mod modAnim">
        <pc:chgData name="jerome cazes" userId="baadb215-62e1-4b0d-9bfb-33d02299acac" providerId="ADAL" clId="{5675D0E3-45D7-411E-851B-B2EF98D9C32B}" dt="2025-07-29T08:36:00.856" v="65267" actId="20577"/>
        <pc:sldMkLst>
          <pc:docMk/>
          <pc:sldMk cId="3062287788" sldId="634"/>
        </pc:sldMkLst>
        <pc:spChg chg="mod">
          <ac:chgData name="jerome cazes" userId="baadb215-62e1-4b0d-9bfb-33d02299acac" providerId="ADAL" clId="{5675D0E3-45D7-411E-851B-B2EF98D9C32B}" dt="2025-07-29T08:27:03.793" v="64680" actId="20577"/>
          <ac:spMkLst>
            <pc:docMk/>
            <pc:sldMk cId="3062287788" sldId="634"/>
            <ac:spMk id="5" creationId="{B7B4C5B9-C37E-29D7-CDF0-5F9872C522EC}"/>
          </ac:spMkLst>
        </pc:spChg>
        <pc:spChg chg="mod">
          <ac:chgData name="jerome cazes" userId="baadb215-62e1-4b0d-9bfb-33d02299acac" providerId="ADAL" clId="{5675D0E3-45D7-411E-851B-B2EF98D9C32B}" dt="2025-07-29T08:36:00.856" v="65267" actId="20577"/>
          <ac:spMkLst>
            <pc:docMk/>
            <pc:sldMk cId="3062287788" sldId="634"/>
            <ac:spMk id="7" creationId="{89F382F7-FBE2-6B2F-9506-B8A6FB84594E}"/>
          </ac:spMkLst>
        </pc:spChg>
      </pc:sldChg>
      <pc:sldChg chg="modSp add del mod">
        <pc:chgData name="jerome cazes" userId="baadb215-62e1-4b0d-9bfb-33d02299acac" providerId="ADAL" clId="{5675D0E3-45D7-411E-851B-B2EF98D9C32B}" dt="2025-07-28T08:08:15.359" v="60729" actId="47"/>
        <pc:sldMkLst>
          <pc:docMk/>
          <pc:sldMk cId="2031057767" sldId="635"/>
        </pc:sldMkLst>
      </pc:sldChg>
      <pc:sldChg chg="modSp add mod">
        <pc:chgData name="jerome cazes" userId="baadb215-62e1-4b0d-9bfb-33d02299acac" providerId="ADAL" clId="{5675D0E3-45D7-411E-851B-B2EF98D9C32B}" dt="2025-07-30T06:52:32.555" v="65699" actId="20577"/>
        <pc:sldMkLst>
          <pc:docMk/>
          <pc:sldMk cId="2079230413" sldId="635"/>
        </pc:sldMkLst>
        <pc:spChg chg="mod">
          <ac:chgData name="jerome cazes" userId="baadb215-62e1-4b0d-9bfb-33d02299acac" providerId="ADAL" clId="{5675D0E3-45D7-411E-851B-B2EF98D9C32B}" dt="2025-07-30T06:52:32.555" v="65699" actId="20577"/>
          <ac:spMkLst>
            <pc:docMk/>
            <pc:sldMk cId="2079230413" sldId="635"/>
            <ac:spMk id="8" creationId="{C6EF7096-803B-8884-5C0A-06655C2A5803}"/>
          </ac:spMkLst>
        </pc:spChg>
      </pc:sldChg>
      <pc:sldChg chg="modSp add mod modAnim">
        <pc:chgData name="jerome cazes" userId="baadb215-62e1-4b0d-9bfb-33d02299acac" providerId="ADAL" clId="{5675D0E3-45D7-411E-851B-B2EF98D9C32B}" dt="2025-07-29T08:46:33.394" v="65678" actId="14100"/>
        <pc:sldMkLst>
          <pc:docMk/>
          <pc:sldMk cId="3215071275" sldId="636"/>
        </pc:sldMkLst>
        <pc:spChg chg="mod">
          <ac:chgData name="jerome cazes" userId="baadb215-62e1-4b0d-9bfb-33d02299acac" providerId="ADAL" clId="{5675D0E3-45D7-411E-851B-B2EF98D9C32B}" dt="2025-07-28T08:29:31.227" v="62024" actId="20577"/>
          <ac:spMkLst>
            <pc:docMk/>
            <pc:sldMk cId="3215071275" sldId="636"/>
            <ac:spMk id="2" creationId="{1C0FB663-F80A-59E6-C241-87FE41605B48}"/>
          </ac:spMkLst>
        </pc:spChg>
        <pc:spChg chg="mod">
          <ac:chgData name="jerome cazes" userId="baadb215-62e1-4b0d-9bfb-33d02299acac" providerId="ADAL" clId="{5675D0E3-45D7-411E-851B-B2EF98D9C32B}" dt="2025-07-29T08:46:33.394" v="65678" actId="14100"/>
          <ac:spMkLst>
            <pc:docMk/>
            <pc:sldMk cId="3215071275" sldId="636"/>
            <ac:spMk id="11" creationId="{332F7C4C-4914-ACC2-2BA5-7F0EA6592EBE}"/>
          </ac:spMkLst>
        </pc:spChg>
      </pc:sldChg>
      <pc:sldChg chg="modSp add mod modAnim">
        <pc:chgData name="jerome cazes" userId="baadb215-62e1-4b0d-9bfb-33d02299acac" providerId="ADAL" clId="{5675D0E3-45D7-411E-851B-B2EF98D9C32B}" dt="2025-07-29T08:43:29.609" v="65568"/>
        <pc:sldMkLst>
          <pc:docMk/>
          <pc:sldMk cId="455015457" sldId="637"/>
        </pc:sldMkLst>
        <pc:spChg chg="mod">
          <ac:chgData name="jerome cazes" userId="baadb215-62e1-4b0d-9bfb-33d02299acac" providerId="ADAL" clId="{5675D0E3-45D7-411E-851B-B2EF98D9C32B}" dt="2025-07-29T08:26:49.207" v="64664" actId="20577"/>
          <ac:spMkLst>
            <pc:docMk/>
            <pc:sldMk cId="455015457" sldId="637"/>
            <ac:spMk id="5" creationId="{3F6F1098-E3E1-22B3-D030-1FEE6A79475F}"/>
          </ac:spMkLst>
        </pc:spChg>
        <pc:spChg chg="mod">
          <ac:chgData name="jerome cazes" userId="baadb215-62e1-4b0d-9bfb-33d02299acac" providerId="ADAL" clId="{5675D0E3-45D7-411E-851B-B2EF98D9C32B}" dt="2025-07-29T08:42:30.421" v="65561" actId="20577"/>
          <ac:spMkLst>
            <pc:docMk/>
            <pc:sldMk cId="455015457" sldId="637"/>
            <ac:spMk id="7" creationId="{45053997-1EA4-A4E0-C37E-BA11DB65C13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2E70C8A2-606E-4D0F-91FA-AD097BAFC76D}" type="datetimeFigureOut">
              <a:rPr lang="fr-FR" smtClean="0"/>
              <a:t>30/07/2025</a:t>
            </a:fld>
            <a:endParaRPr lang="fr-FR" dirty="0"/>
          </a:p>
        </p:txBody>
      </p:sp>
      <p:sp>
        <p:nvSpPr>
          <p:cNvPr id="4" name="Espace réservé de l'image des diapositives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6679"/>
            <a:ext cx="2971800" cy="499011"/>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9446679"/>
            <a:ext cx="2971800" cy="499011"/>
          </a:xfrm>
          <a:prstGeom prst="rect">
            <a:avLst/>
          </a:prstGeom>
        </p:spPr>
        <p:txBody>
          <a:bodyPr vert="horz" lIns="91440" tIns="45720" rIns="91440" bIns="45720" rtlCol="0" anchor="b"/>
          <a:lstStyle>
            <a:lvl1pPr algn="r">
              <a:defRPr sz="1200"/>
            </a:lvl1pPr>
          </a:lstStyle>
          <a:p>
            <a:fld id="{211E4FA2-2A4B-4FC2-8859-7A03DDA177EC}" type="slidenum">
              <a:rPr lang="fr-FR" smtClean="0"/>
              <a:t>‹N°›</a:t>
            </a:fld>
            <a:endParaRPr lang="fr-FR" dirty="0"/>
          </a:p>
        </p:txBody>
      </p:sp>
    </p:spTree>
    <p:extLst>
      <p:ext uri="{BB962C8B-B14F-4D97-AF65-F5344CB8AC3E}">
        <p14:creationId xmlns:p14="http://schemas.microsoft.com/office/powerpoint/2010/main" val="1518388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11E4FA2-2A4B-4FC2-8859-7A03DDA177EC}" type="slidenum">
              <a:rPr lang="fr-FR" smtClean="0"/>
              <a:t>1</a:t>
            </a:fld>
            <a:endParaRPr lang="fr-FR" dirty="0"/>
          </a:p>
        </p:txBody>
      </p:sp>
    </p:spTree>
    <p:extLst>
      <p:ext uri="{BB962C8B-B14F-4D97-AF65-F5344CB8AC3E}">
        <p14:creationId xmlns:p14="http://schemas.microsoft.com/office/powerpoint/2010/main" val="3451086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B709B-574E-5052-5713-B4E4F3CB24A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62FC3E5-B6CB-9546-FF67-DFFC1FF7D49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1F0105C-FC64-D689-CB18-D70EF4964909}"/>
              </a:ext>
            </a:extLst>
          </p:cNvPr>
          <p:cNvSpPr>
            <a:spLocks noGrp="1"/>
          </p:cNvSpPr>
          <p:nvPr>
            <p:ph type="body" idx="1"/>
          </p:nvPr>
        </p:nvSpPr>
        <p:spPr/>
        <p:txBody>
          <a:bodyPr/>
          <a:lstStyle/>
          <a:p>
            <a:endParaRPr lang="fr-FR" dirty="0"/>
          </a:p>
          <a:p>
            <a:endParaRPr lang="fr-FR" dirty="0"/>
          </a:p>
        </p:txBody>
      </p:sp>
      <p:sp>
        <p:nvSpPr>
          <p:cNvPr id="4" name="Espace réservé du numéro de diapositive 3">
            <a:extLst>
              <a:ext uri="{FF2B5EF4-FFF2-40B4-BE49-F238E27FC236}">
                <a16:creationId xmlns:a16="http://schemas.microsoft.com/office/drawing/2014/main" id="{053912BE-1C75-823C-5734-3735F686E0F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E4FA2-2A4B-4FC2-8859-7A03DDA177E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6400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85633-92E0-F6BB-A0C7-ADE0FD3F772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AAFE93A-FC44-A0D2-01BE-4C62C1F2B27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F2079C2-0197-23D5-B6DA-EDDB3C834A6D}"/>
              </a:ext>
            </a:extLst>
          </p:cNvPr>
          <p:cNvSpPr>
            <a:spLocks noGrp="1"/>
          </p:cNvSpPr>
          <p:nvPr>
            <p:ph type="body" idx="1"/>
          </p:nvPr>
        </p:nvSpPr>
        <p:spPr/>
        <p:txBody>
          <a:bodyPr/>
          <a:lstStyle/>
          <a:p>
            <a:endParaRPr lang="fr-FR" dirty="0"/>
          </a:p>
          <a:p>
            <a:endParaRPr lang="fr-FR" dirty="0"/>
          </a:p>
        </p:txBody>
      </p:sp>
      <p:sp>
        <p:nvSpPr>
          <p:cNvPr id="4" name="Espace réservé du numéro de diapositive 3">
            <a:extLst>
              <a:ext uri="{FF2B5EF4-FFF2-40B4-BE49-F238E27FC236}">
                <a16:creationId xmlns:a16="http://schemas.microsoft.com/office/drawing/2014/main" id="{BC097FA2-9F98-CABA-04B3-A83C83F2497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E4FA2-2A4B-4FC2-8859-7A03DDA177E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7195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8A1EB-AB74-9CE9-A145-24D78881448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E152B59-6AF7-4CBB-A1FA-F7E68D7FAC0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E3AD2A2-7FE0-3F4A-360B-B1F0BFD2FCEC}"/>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8F008EC1-F4DB-47A0-D381-F47C9CA80E2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E4FA2-2A4B-4FC2-8859-7A03DDA177E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6249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DAC87-6353-0715-D436-F5D496AE230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1B4E932-0208-9298-DE88-14E993E54BA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725BF35-DC6C-2073-1466-4F9DB94E3D8D}"/>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679F0DE9-2807-FF7D-32CB-236EC933B9B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E4FA2-2A4B-4FC2-8859-7A03DDA177E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7990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92748-CFCE-2027-132C-78C2D124499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31F7630-B136-840F-1B3F-11BEA7F7FBD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D11EC42-651D-9656-4A06-2F176925FC6F}"/>
              </a:ext>
            </a:extLst>
          </p:cNvPr>
          <p:cNvSpPr>
            <a:spLocks noGrp="1"/>
          </p:cNvSpPr>
          <p:nvPr>
            <p:ph type="body" idx="1"/>
          </p:nvPr>
        </p:nvSpPr>
        <p:spPr/>
        <p:txBody>
          <a:bodyPr/>
          <a:lstStyle/>
          <a:p>
            <a:endParaRPr lang="fr-FR" dirty="0"/>
          </a:p>
          <a:p>
            <a:endParaRPr lang="fr-FR" dirty="0"/>
          </a:p>
        </p:txBody>
      </p:sp>
      <p:sp>
        <p:nvSpPr>
          <p:cNvPr id="4" name="Espace réservé du numéro de diapositive 3">
            <a:extLst>
              <a:ext uri="{FF2B5EF4-FFF2-40B4-BE49-F238E27FC236}">
                <a16:creationId xmlns:a16="http://schemas.microsoft.com/office/drawing/2014/main" id="{D78B208B-961A-097A-0B5D-631B9E9CC72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E4FA2-2A4B-4FC2-8859-7A03DDA177E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1946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38AFA-E18C-CF06-A744-8F030E78906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FB31609-0964-B68D-5FCC-B126B948DE7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D73466E-3BC0-90A3-1BCE-FE1CB54A044D}"/>
              </a:ext>
            </a:extLst>
          </p:cNvPr>
          <p:cNvSpPr>
            <a:spLocks noGrp="1"/>
          </p:cNvSpPr>
          <p:nvPr>
            <p:ph type="body" idx="1"/>
          </p:nvPr>
        </p:nvSpPr>
        <p:spPr/>
        <p:txBody>
          <a:bodyPr/>
          <a:lstStyle/>
          <a:p>
            <a:endParaRPr lang="fr-FR" dirty="0"/>
          </a:p>
          <a:p>
            <a:endParaRPr lang="fr-FR" dirty="0"/>
          </a:p>
        </p:txBody>
      </p:sp>
      <p:sp>
        <p:nvSpPr>
          <p:cNvPr id="4" name="Espace réservé du numéro de diapositive 3">
            <a:extLst>
              <a:ext uri="{FF2B5EF4-FFF2-40B4-BE49-F238E27FC236}">
                <a16:creationId xmlns:a16="http://schemas.microsoft.com/office/drawing/2014/main" id="{BA021BE7-E139-488A-6074-5C594845157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E4FA2-2A4B-4FC2-8859-7A03DDA177E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3098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DE7B6-8AF6-B1EF-B380-597812416EE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5FF1ACC-7BA1-C430-BA97-96775775BE7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DAD96BC-07D9-4E79-ECF8-299907E1A129}"/>
              </a:ext>
            </a:extLst>
          </p:cNvPr>
          <p:cNvSpPr>
            <a:spLocks noGrp="1"/>
          </p:cNvSpPr>
          <p:nvPr>
            <p:ph type="body" idx="1"/>
          </p:nvPr>
        </p:nvSpPr>
        <p:spPr/>
        <p:txBody>
          <a:bodyPr/>
          <a:lstStyle/>
          <a:p>
            <a:endParaRPr lang="fr-FR" dirty="0"/>
          </a:p>
          <a:p>
            <a:endParaRPr lang="fr-FR" dirty="0"/>
          </a:p>
        </p:txBody>
      </p:sp>
      <p:sp>
        <p:nvSpPr>
          <p:cNvPr id="4" name="Espace réservé du numéro de diapositive 3">
            <a:extLst>
              <a:ext uri="{FF2B5EF4-FFF2-40B4-BE49-F238E27FC236}">
                <a16:creationId xmlns:a16="http://schemas.microsoft.com/office/drawing/2014/main" id="{62F8E15C-BA05-5BB5-6DCC-E7C9464C55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E4FA2-2A4B-4FC2-8859-7A03DDA177E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3523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123C8-FA5B-7837-33C9-06E66E71EB8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5F8761A-447A-0376-BF46-D0AB23B819E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ED83089-3961-7CD6-1779-D83D42902AF7}"/>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68F11CC3-FBAA-B87D-E8CB-F5711C830401}"/>
              </a:ext>
            </a:extLst>
          </p:cNvPr>
          <p:cNvSpPr>
            <a:spLocks noGrp="1"/>
          </p:cNvSpPr>
          <p:nvPr>
            <p:ph type="sldNum" sz="quarter" idx="5"/>
          </p:nvPr>
        </p:nvSpPr>
        <p:spPr/>
        <p:txBody>
          <a:bodyPr/>
          <a:lstStyle/>
          <a:p>
            <a:fld id="{211E4FA2-2A4B-4FC2-8859-7A03DDA177EC}" type="slidenum">
              <a:rPr lang="fr-FR" smtClean="0"/>
              <a:t>17</a:t>
            </a:fld>
            <a:endParaRPr lang="fr-FR" dirty="0"/>
          </a:p>
        </p:txBody>
      </p:sp>
    </p:spTree>
    <p:extLst>
      <p:ext uri="{BB962C8B-B14F-4D97-AF65-F5344CB8AC3E}">
        <p14:creationId xmlns:p14="http://schemas.microsoft.com/office/powerpoint/2010/main" val="8740327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38AFA-E18C-CF06-A744-8F030E78906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FB31609-0964-B68D-5FCC-B126B948DE7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D73466E-3BC0-90A3-1BCE-FE1CB54A044D}"/>
              </a:ext>
            </a:extLst>
          </p:cNvPr>
          <p:cNvSpPr>
            <a:spLocks noGrp="1"/>
          </p:cNvSpPr>
          <p:nvPr>
            <p:ph type="body" idx="1"/>
          </p:nvPr>
        </p:nvSpPr>
        <p:spPr/>
        <p:txBody>
          <a:bodyPr/>
          <a:lstStyle/>
          <a:p>
            <a:endParaRPr lang="fr-FR" dirty="0"/>
          </a:p>
          <a:p>
            <a:endParaRPr lang="fr-FR" dirty="0"/>
          </a:p>
        </p:txBody>
      </p:sp>
      <p:sp>
        <p:nvSpPr>
          <p:cNvPr id="4" name="Espace réservé du numéro de diapositive 3">
            <a:extLst>
              <a:ext uri="{FF2B5EF4-FFF2-40B4-BE49-F238E27FC236}">
                <a16:creationId xmlns:a16="http://schemas.microsoft.com/office/drawing/2014/main" id="{BA021BE7-E139-488A-6074-5C5948451575}"/>
              </a:ext>
            </a:extLst>
          </p:cNvPr>
          <p:cNvSpPr>
            <a:spLocks noGrp="1"/>
          </p:cNvSpPr>
          <p:nvPr>
            <p:ph type="sldNum" sz="quarter" idx="5"/>
          </p:nvPr>
        </p:nvSpPr>
        <p:spPr/>
        <p:txBody>
          <a:bodyPr/>
          <a:lstStyle/>
          <a:p>
            <a:fld id="{211E4FA2-2A4B-4FC2-8859-7A03DDA177EC}" type="slidenum">
              <a:rPr lang="fr-FR" smtClean="0"/>
              <a:t>18</a:t>
            </a:fld>
            <a:endParaRPr lang="fr-FR" dirty="0"/>
          </a:p>
        </p:txBody>
      </p:sp>
    </p:spTree>
    <p:extLst>
      <p:ext uri="{BB962C8B-B14F-4D97-AF65-F5344CB8AC3E}">
        <p14:creationId xmlns:p14="http://schemas.microsoft.com/office/powerpoint/2010/main" val="42830984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0F722-4391-59BA-BAAD-82307368F92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CC2084C-7AEE-E556-B7B0-A54D80CD96E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7F5CFFC-599D-889B-777F-ACC3581AEC24}"/>
              </a:ext>
            </a:extLst>
          </p:cNvPr>
          <p:cNvSpPr>
            <a:spLocks noGrp="1"/>
          </p:cNvSpPr>
          <p:nvPr>
            <p:ph type="body" idx="1"/>
          </p:nvPr>
        </p:nvSpPr>
        <p:spPr/>
        <p:txBody>
          <a:bodyPr/>
          <a:lstStyle/>
          <a:p>
            <a:endParaRPr lang="fr-FR" dirty="0"/>
          </a:p>
          <a:p>
            <a:endParaRPr lang="fr-FR" dirty="0"/>
          </a:p>
        </p:txBody>
      </p:sp>
      <p:sp>
        <p:nvSpPr>
          <p:cNvPr id="4" name="Espace réservé du numéro de diapositive 3">
            <a:extLst>
              <a:ext uri="{FF2B5EF4-FFF2-40B4-BE49-F238E27FC236}">
                <a16:creationId xmlns:a16="http://schemas.microsoft.com/office/drawing/2014/main" id="{379BE718-7855-AC2B-A51F-5E53192D92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E4FA2-2A4B-4FC2-8859-7A03DDA177E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8424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E9E59-30A5-A284-C550-4F56187694E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AEAA3DE-7A82-6F43-A929-D981F3F1FBD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ACC9E56-2AC8-AF56-0B97-AAA9EAC16716}"/>
              </a:ext>
            </a:extLst>
          </p:cNvPr>
          <p:cNvSpPr>
            <a:spLocks noGrp="1"/>
          </p:cNvSpPr>
          <p:nvPr>
            <p:ph type="body" idx="1"/>
          </p:nvPr>
        </p:nvSpPr>
        <p:spPr/>
        <p:txBody>
          <a:bodyPr/>
          <a:lstStyle/>
          <a:p>
            <a:endParaRPr lang="fr-FR" dirty="0"/>
          </a:p>
          <a:p>
            <a:endParaRPr lang="fr-FR" dirty="0"/>
          </a:p>
        </p:txBody>
      </p:sp>
      <p:sp>
        <p:nvSpPr>
          <p:cNvPr id="4" name="Espace réservé du numéro de diapositive 3">
            <a:extLst>
              <a:ext uri="{FF2B5EF4-FFF2-40B4-BE49-F238E27FC236}">
                <a16:creationId xmlns:a16="http://schemas.microsoft.com/office/drawing/2014/main" id="{A61547CC-AAA7-7143-0C30-A6A8C086660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E4FA2-2A4B-4FC2-8859-7A03DDA177E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357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DFBC2-0EF3-2CEC-304C-04AF8249315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9812C14-49BE-A95F-DD34-A9912AECDA8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4FA0633-CA03-A7C3-9D5D-5B5DEAB48CBD}"/>
              </a:ext>
            </a:extLst>
          </p:cNvPr>
          <p:cNvSpPr>
            <a:spLocks noGrp="1"/>
          </p:cNvSpPr>
          <p:nvPr>
            <p:ph type="body" idx="1"/>
          </p:nvPr>
        </p:nvSpPr>
        <p:spPr/>
        <p:txBody>
          <a:bodyPr/>
          <a:lstStyle/>
          <a:p>
            <a:endParaRPr lang="fr-FR" dirty="0"/>
          </a:p>
          <a:p>
            <a:endParaRPr lang="fr-FR" dirty="0"/>
          </a:p>
        </p:txBody>
      </p:sp>
      <p:sp>
        <p:nvSpPr>
          <p:cNvPr id="4" name="Espace réservé du numéro de diapositive 3">
            <a:extLst>
              <a:ext uri="{FF2B5EF4-FFF2-40B4-BE49-F238E27FC236}">
                <a16:creationId xmlns:a16="http://schemas.microsoft.com/office/drawing/2014/main" id="{C6A33EC5-5552-84DF-ACA8-476F0318F24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E4FA2-2A4B-4FC2-8859-7A03DDA177E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59126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2E60D-AB63-C4F4-F9C2-2310447583D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52072DA-ACA0-26F2-3386-5657481B56E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55D8A0F-DCDF-0E9F-2B30-3AEDBAEEF809}"/>
              </a:ext>
            </a:extLst>
          </p:cNvPr>
          <p:cNvSpPr>
            <a:spLocks noGrp="1"/>
          </p:cNvSpPr>
          <p:nvPr>
            <p:ph type="body" idx="1"/>
          </p:nvPr>
        </p:nvSpPr>
        <p:spPr/>
        <p:txBody>
          <a:bodyPr/>
          <a:lstStyle/>
          <a:p>
            <a:endParaRPr lang="fr-FR" dirty="0"/>
          </a:p>
          <a:p>
            <a:endParaRPr lang="fr-FR" dirty="0"/>
          </a:p>
        </p:txBody>
      </p:sp>
      <p:sp>
        <p:nvSpPr>
          <p:cNvPr id="4" name="Espace réservé du numéro de diapositive 3">
            <a:extLst>
              <a:ext uri="{FF2B5EF4-FFF2-40B4-BE49-F238E27FC236}">
                <a16:creationId xmlns:a16="http://schemas.microsoft.com/office/drawing/2014/main" id="{342BE4B1-B90E-1300-6FA1-C7847C9B2F9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E4FA2-2A4B-4FC2-8859-7A03DDA177E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3419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C4DF1-ACB4-48E6-EBCB-E0C7C7570F2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09F7650-0FF4-CDE6-0DCD-1AD44952B10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B9FF524-821D-D95E-AE89-33E6A4711F1F}"/>
              </a:ext>
            </a:extLst>
          </p:cNvPr>
          <p:cNvSpPr>
            <a:spLocks noGrp="1"/>
          </p:cNvSpPr>
          <p:nvPr>
            <p:ph type="body" idx="1"/>
          </p:nvPr>
        </p:nvSpPr>
        <p:spPr/>
        <p:txBody>
          <a:bodyPr/>
          <a:lstStyle/>
          <a:p>
            <a:endParaRPr lang="fr-FR" dirty="0"/>
          </a:p>
          <a:p>
            <a:endParaRPr lang="fr-FR" dirty="0"/>
          </a:p>
        </p:txBody>
      </p:sp>
      <p:sp>
        <p:nvSpPr>
          <p:cNvPr id="4" name="Espace réservé du numéro de diapositive 3">
            <a:extLst>
              <a:ext uri="{FF2B5EF4-FFF2-40B4-BE49-F238E27FC236}">
                <a16:creationId xmlns:a16="http://schemas.microsoft.com/office/drawing/2014/main" id="{35B5E365-0451-1B5F-508B-48E13C88B74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E4FA2-2A4B-4FC2-8859-7A03DDA177E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0508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1238D-0F6F-6CF0-CF73-233F25C51FA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16EA53A-FE14-BED7-5FE0-4C549ACEB4A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BEDC612-C2F1-FE35-6C25-6A2AA7A81F1A}"/>
              </a:ext>
            </a:extLst>
          </p:cNvPr>
          <p:cNvSpPr>
            <a:spLocks noGrp="1"/>
          </p:cNvSpPr>
          <p:nvPr>
            <p:ph type="body" idx="1"/>
          </p:nvPr>
        </p:nvSpPr>
        <p:spPr/>
        <p:txBody>
          <a:bodyPr/>
          <a:lstStyle/>
          <a:p>
            <a:endParaRPr lang="fr-FR" dirty="0"/>
          </a:p>
          <a:p>
            <a:endParaRPr lang="fr-FR" dirty="0"/>
          </a:p>
        </p:txBody>
      </p:sp>
      <p:sp>
        <p:nvSpPr>
          <p:cNvPr id="4" name="Espace réservé du numéro de diapositive 3">
            <a:extLst>
              <a:ext uri="{FF2B5EF4-FFF2-40B4-BE49-F238E27FC236}">
                <a16:creationId xmlns:a16="http://schemas.microsoft.com/office/drawing/2014/main" id="{70D57784-1E62-E550-0237-21437BF8F9D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E4FA2-2A4B-4FC2-8859-7A03DDA177E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3544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80C6F-CAFD-70E6-D3D4-C48A1A18471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20DC37E-8F3C-0A5F-BEE7-AA792738112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8CC552C-9FAC-21AB-55E6-1A8065F20E2C}"/>
              </a:ext>
            </a:extLst>
          </p:cNvPr>
          <p:cNvSpPr>
            <a:spLocks noGrp="1"/>
          </p:cNvSpPr>
          <p:nvPr>
            <p:ph type="body" idx="1"/>
          </p:nvPr>
        </p:nvSpPr>
        <p:spPr/>
        <p:txBody>
          <a:bodyPr/>
          <a:lstStyle/>
          <a:p>
            <a:endParaRPr lang="fr-FR" dirty="0"/>
          </a:p>
          <a:p>
            <a:endParaRPr lang="fr-FR" dirty="0"/>
          </a:p>
        </p:txBody>
      </p:sp>
      <p:sp>
        <p:nvSpPr>
          <p:cNvPr id="4" name="Espace réservé du numéro de diapositive 3">
            <a:extLst>
              <a:ext uri="{FF2B5EF4-FFF2-40B4-BE49-F238E27FC236}">
                <a16:creationId xmlns:a16="http://schemas.microsoft.com/office/drawing/2014/main" id="{7A574E9C-64A7-39F3-C237-0E5553A49E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E4FA2-2A4B-4FC2-8859-7A03DDA177E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3411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80C6F-CAFD-70E6-D3D4-C48A1A18471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20DC37E-8F3C-0A5F-BEE7-AA792738112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8CC552C-9FAC-21AB-55E6-1A8065F20E2C}"/>
              </a:ext>
            </a:extLst>
          </p:cNvPr>
          <p:cNvSpPr>
            <a:spLocks noGrp="1"/>
          </p:cNvSpPr>
          <p:nvPr>
            <p:ph type="body" idx="1"/>
          </p:nvPr>
        </p:nvSpPr>
        <p:spPr/>
        <p:txBody>
          <a:bodyPr/>
          <a:lstStyle/>
          <a:p>
            <a:endParaRPr lang="fr-FR" dirty="0"/>
          </a:p>
          <a:p>
            <a:endParaRPr lang="fr-FR" dirty="0"/>
          </a:p>
        </p:txBody>
      </p:sp>
      <p:sp>
        <p:nvSpPr>
          <p:cNvPr id="4" name="Espace réservé du numéro de diapositive 3">
            <a:extLst>
              <a:ext uri="{FF2B5EF4-FFF2-40B4-BE49-F238E27FC236}">
                <a16:creationId xmlns:a16="http://schemas.microsoft.com/office/drawing/2014/main" id="{7A574E9C-64A7-39F3-C237-0E5553A49E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E4FA2-2A4B-4FC2-8859-7A03DDA177E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3411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033C4-319B-6500-97E9-D927019A14C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0254FDF-71A3-B0E1-EC92-75BCD2BFC20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67F10A9-FFBA-A9F6-89F0-573A45436781}"/>
              </a:ext>
            </a:extLst>
          </p:cNvPr>
          <p:cNvSpPr>
            <a:spLocks noGrp="1"/>
          </p:cNvSpPr>
          <p:nvPr>
            <p:ph type="body" idx="1"/>
          </p:nvPr>
        </p:nvSpPr>
        <p:spPr/>
        <p:txBody>
          <a:bodyPr/>
          <a:lstStyle/>
          <a:p>
            <a:endParaRPr lang="fr-FR" dirty="0"/>
          </a:p>
          <a:p>
            <a:endParaRPr lang="fr-FR" dirty="0"/>
          </a:p>
        </p:txBody>
      </p:sp>
      <p:sp>
        <p:nvSpPr>
          <p:cNvPr id="4" name="Espace réservé du numéro de diapositive 3">
            <a:extLst>
              <a:ext uri="{FF2B5EF4-FFF2-40B4-BE49-F238E27FC236}">
                <a16:creationId xmlns:a16="http://schemas.microsoft.com/office/drawing/2014/main" id="{A97A4CE2-7745-6DFD-C2CE-54C5D2A8912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E4FA2-2A4B-4FC2-8859-7A03DDA177E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6600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97992-81EB-C1F9-4F39-B1EABB1D895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30B1E80-9391-795C-F251-960C7E45CA1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1C3007C-0CA2-2D31-F4FF-3882B14DF860}"/>
              </a:ext>
            </a:extLst>
          </p:cNvPr>
          <p:cNvSpPr>
            <a:spLocks noGrp="1"/>
          </p:cNvSpPr>
          <p:nvPr>
            <p:ph type="body" idx="1"/>
          </p:nvPr>
        </p:nvSpPr>
        <p:spPr/>
        <p:txBody>
          <a:bodyPr/>
          <a:lstStyle/>
          <a:p>
            <a:endParaRPr lang="fr-FR" dirty="0"/>
          </a:p>
          <a:p>
            <a:endParaRPr lang="fr-FR" dirty="0"/>
          </a:p>
        </p:txBody>
      </p:sp>
      <p:sp>
        <p:nvSpPr>
          <p:cNvPr id="4" name="Espace réservé du numéro de diapositive 3">
            <a:extLst>
              <a:ext uri="{FF2B5EF4-FFF2-40B4-BE49-F238E27FC236}">
                <a16:creationId xmlns:a16="http://schemas.microsoft.com/office/drawing/2014/main" id="{7C0E4711-BA3B-1E04-ED78-46EA46590D0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E4FA2-2A4B-4FC2-8859-7A03DDA177E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519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844B9-7C52-2344-C010-0BA6F84345F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54D5826-69D0-B25E-249C-EB4463BEF14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E468571-D37F-0410-D2B9-B12C66960C42}"/>
              </a:ext>
            </a:extLst>
          </p:cNvPr>
          <p:cNvSpPr>
            <a:spLocks noGrp="1"/>
          </p:cNvSpPr>
          <p:nvPr>
            <p:ph type="body" idx="1"/>
          </p:nvPr>
        </p:nvSpPr>
        <p:spPr/>
        <p:txBody>
          <a:bodyPr/>
          <a:lstStyle/>
          <a:p>
            <a:endParaRPr lang="fr-FR" dirty="0"/>
          </a:p>
          <a:p>
            <a:endParaRPr lang="fr-FR" dirty="0"/>
          </a:p>
        </p:txBody>
      </p:sp>
      <p:sp>
        <p:nvSpPr>
          <p:cNvPr id="4" name="Espace réservé du numéro de diapositive 3">
            <a:extLst>
              <a:ext uri="{FF2B5EF4-FFF2-40B4-BE49-F238E27FC236}">
                <a16:creationId xmlns:a16="http://schemas.microsoft.com/office/drawing/2014/main" id="{79ACCBCF-3EFB-BCD4-DCFC-11120A2A9F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E4FA2-2A4B-4FC2-8859-7A03DDA177E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6284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723C32-9411-4D89-B479-1422F396A9E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7A85DF5-FC0B-4AB9-A8EE-CA17A04A88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8019AC0-34A7-4929-B1E8-F155595CD1DB}"/>
              </a:ext>
            </a:extLst>
          </p:cNvPr>
          <p:cNvSpPr>
            <a:spLocks noGrp="1"/>
          </p:cNvSpPr>
          <p:nvPr>
            <p:ph type="dt" sz="half" idx="10"/>
          </p:nvPr>
        </p:nvSpPr>
        <p:spPr/>
        <p:txBody>
          <a:bodyPr/>
          <a:lstStyle/>
          <a:p>
            <a:fld id="{5DBCDE1C-52F2-40DD-9448-DF7D6B392807}" type="datetime1">
              <a:rPr lang="fr-FR" smtClean="0"/>
              <a:t>30/07/2025</a:t>
            </a:fld>
            <a:endParaRPr lang="fr-FR" dirty="0"/>
          </a:p>
        </p:txBody>
      </p:sp>
      <p:sp>
        <p:nvSpPr>
          <p:cNvPr id="5" name="Espace réservé du pied de page 4">
            <a:extLst>
              <a:ext uri="{FF2B5EF4-FFF2-40B4-BE49-F238E27FC236}">
                <a16:creationId xmlns:a16="http://schemas.microsoft.com/office/drawing/2014/main" id="{D1902486-63B5-44C3-BAE8-28FC3CCFBDB0}"/>
              </a:ext>
            </a:extLst>
          </p:cNvPr>
          <p:cNvSpPr>
            <a:spLocks noGrp="1"/>
          </p:cNvSpPr>
          <p:nvPr>
            <p:ph type="ftr" sz="quarter" idx="11"/>
          </p:nvPr>
        </p:nvSpPr>
        <p:spPr/>
        <p:txBody>
          <a:bodyPr/>
          <a:lstStyle/>
          <a:p>
            <a:r>
              <a:rPr lang="fr-FR" dirty="0"/>
              <a:t>Libre de droits</a:t>
            </a:r>
          </a:p>
        </p:txBody>
      </p:sp>
      <p:sp>
        <p:nvSpPr>
          <p:cNvPr id="6" name="Espace réservé du numéro de diapositive 5">
            <a:extLst>
              <a:ext uri="{FF2B5EF4-FFF2-40B4-BE49-F238E27FC236}">
                <a16:creationId xmlns:a16="http://schemas.microsoft.com/office/drawing/2014/main" id="{C93E115F-E443-4937-AE2E-B6F0FF0A0900}"/>
              </a:ext>
            </a:extLst>
          </p:cNvPr>
          <p:cNvSpPr>
            <a:spLocks noGrp="1"/>
          </p:cNvSpPr>
          <p:nvPr>
            <p:ph type="sldNum" sz="quarter" idx="12"/>
          </p:nvPr>
        </p:nvSpPr>
        <p:spPr/>
        <p:txBody>
          <a:bodyPr/>
          <a:lstStyle/>
          <a:p>
            <a:fld id="{4DF7D97E-71B9-4DB7-9BC9-BF255CF45BEE}" type="slidenum">
              <a:rPr lang="fr-FR" smtClean="0"/>
              <a:t>‹N°›</a:t>
            </a:fld>
            <a:endParaRPr lang="fr-FR" dirty="0"/>
          </a:p>
        </p:txBody>
      </p:sp>
    </p:spTree>
    <p:extLst>
      <p:ext uri="{BB962C8B-B14F-4D97-AF65-F5344CB8AC3E}">
        <p14:creationId xmlns:p14="http://schemas.microsoft.com/office/powerpoint/2010/main" val="214799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83AB01-2DE8-4E6A-B27C-B1AE5ACCE1E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C72AF9D-6885-4D22-8782-8A0D02FE674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4994B64-EF13-49EA-A09D-6CA623CD1F53}"/>
              </a:ext>
            </a:extLst>
          </p:cNvPr>
          <p:cNvSpPr>
            <a:spLocks noGrp="1"/>
          </p:cNvSpPr>
          <p:nvPr>
            <p:ph type="dt" sz="half" idx="10"/>
          </p:nvPr>
        </p:nvSpPr>
        <p:spPr/>
        <p:txBody>
          <a:bodyPr/>
          <a:lstStyle/>
          <a:p>
            <a:fld id="{3E6DB506-DC14-4021-9044-340B97488E29}" type="datetime1">
              <a:rPr lang="fr-FR" smtClean="0"/>
              <a:t>30/07/2025</a:t>
            </a:fld>
            <a:endParaRPr lang="fr-FR" dirty="0"/>
          </a:p>
        </p:txBody>
      </p:sp>
      <p:sp>
        <p:nvSpPr>
          <p:cNvPr id="5" name="Espace réservé du pied de page 4">
            <a:extLst>
              <a:ext uri="{FF2B5EF4-FFF2-40B4-BE49-F238E27FC236}">
                <a16:creationId xmlns:a16="http://schemas.microsoft.com/office/drawing/2014/main" id="{DAA0DDA1-4934-4CDC-A8A9-0B85126820A7}"/>
              </a:ext>
            </a:extLst>
          </p:cNvPr>
          <p:cNvSpPr>
            <a:spLocks noGrp="1"/>
          </p:cNvSpPr>
          <p:nvPr>
            <p:ph type="ftr" sz="quarter" idx="11"/>
          </p:nvPr>
        </p:nvSpPr>
        <p:spPr/>
        <p:txBody>
          <a:bodyPr/>
          <a:lstStyle/>
          <a:p>
            <a:r>
              <a:rPr lang="fr-FR" dirty="0"/>
              <a:t>Libre de droits</a:t>
            </a:r>
          </a:p>
        </p:txBody>
      </p:sp>
      <p:sp>
        <p:nvSpPr>
          <p:cNvPr id="6" name="Espace réservé du numéro de diapositive 5">
            <a:extLst>
              <a:ext uri="{FF2B5EF4-FFF2-40B4-BE49-F238E27FC236}">
                <a16:creationId xmlns:a16="http://schemas.microsoft.com/office/drawing/2014/main" id="{EFEF93B7-444A-433B-AA85-C5869607999C}"/>
              </a:ext>
            </a:extLst>
          </p:cNvPr>
          <p:cNvSpPr>
            <a:spLocks noGrp="1"/>
          </p:cNvSpPr>
          <p:nvPr>
            <p:ph type="sldNum" sz="quarter" idx="12"/>
          </p:nvPr>
        </p:nvSpPr>
        <p:spPr/>
        <p:txBody>
          <a:bodyPr/>
          <a:lstStyle/>
          <a:p>
            <a:fld id="{4DF7D97E-71B9-4DB7-9BC9-BF255CF45BEE}" type="slidenum">
              <a:rPr lang="fr-FR" smtClean="0"/>
              <a:t>‹N°›</a:t>
            </a:fld>
            <a:endParaRPr lang="fr-FR" dirty="0"/>
          </a:p>
        </p:txBody>
      </p:sp>
    </p:spTree>
    <p:extLst>
      <p:ext uri="{BB962C8B-B14F-4D97-AF65-F5344CB8AC3E}">
        <p14:creationId xmlns:p14="http://schemas.microsoft.com/office/powerpoint/2010/main" val="510629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F83C7AF-2B80-4DA7-B2D9-4D96A293F8B9}"/>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61B7944-38CC-43B9-A9F6-063137C0043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5237942-1A0F-4AF7-A7D9-041015479361}"/>
              </a:ext>
            </a:extLst>
          </p:cNvPr>
          <p:cNvSpPr>
            <a:spLocks noGrp="1"/>
          </p:cNvSpPr>
          <p:nvPr>
            <p:ph type="dt" sz="half" idx="10"/>
          </p:nvPr>
        </p:nvSpPr>
        <p:spPr/>
        <p:txBody>
          <a:bodyPr/>
          <a:lstStyle/>
          <a:p>
            <a:fld id="{41C1E139-7F08-4FBD-B3EA-8BA434EB2F22}" type="datetime1">
              <a:rPr lang="fr-FR" smtClean="0"/>
              <a:t>30/07/2025</a:t>
            </a:fld>
            <a:endParaRPr lang="fr-FR" dirty="0"/>
          </a:p>
        </p:txBody>
      </p:sp>
      <p:sp>
        <p:nvSpPr>
          <p:cNvPr id="5" name="Espace réservé du pied de page 4">
            <a:extLst>
              <a:ext uri="{FF2B5EF4-FFF2-40B4-BE49-F238E27FC236}">
                <a16:creationId xmlns:a16="http://schemas.microsoft.com/office/drawing/2014/main" id="{2F212996-26E3-4989-B209-D4F3611326D5}"/>
              </a:ext>
            </a:extLst>
          </p:cNvPr>
          <p:cNvSpPr>
            <a:spLocks noGrp="1"/>
          </p:cNvSpPr>
          <p:nvPr>
            <p:ph type="ftr" sz="quarter" idx="11"/>
          </p:nvPr>
        </p:nvSpPr>
        <p:spPr/>
        <p:txBody>
          <a:bodyPr/>
          <a:lstStyle/>
          <a:p>
            <a:r>
              <a:rPr lang="fr-FR" dirty="0"/>
              <a:t>Libre de droits</a:t>
            </a:r>
          </a:p>
        </p:txBody>
      </p:sp>
      <p:sp>
        <p:nvSpPr>
          <p:cNvPr id="6" name="Espace réservé du numéro de diapositive 5">
            <a:extLst>
              <a:ext uri="{FF2B5EF4-FFF2-40B4-BE49-F238E27FC236}">
                <a16:creationId xmlns:a16="http://schemas.microsoft.com/office/drawing/2014/main" id="{2856E13B-9C1F-4B9C-AEEF-1CA777C11617}"/>
              </a:ext>
            </a:extLst>
          </p:cNvPr>
          <p:cNvSpPr>
            <a:spLocks noGrp="1"/>
          </p:cNvSpPr>
          <p:nvPr>
            <p:ph type="sldNum" sz="quarter" idx="12"/>
          </p:nvPr>
        </p:nvSpPr>
        <p:spPr/>
        <p:txBody>
          <a:bodyPr/>
          <a:lstStyle/>
          <a:p>
            <a:fld id="{4DF7D97E-71B9-4DB7-9BC9-BF255CF45BEE}" type="slidenum">
              <a:rPr lang="fr-FR" smtClean="0"/>
              <a:t>‹N°›</a:t>
            </a:fld>
            <a:endParaRPr lang="fr-FR" dirty="0"/>
          </a:p>
        </p:txBody>
      </p:sp>
    </p:spTree>
    <p:extLst>
      <p:ext uri="{BB962C8B-B14F-4D97-AF65-F5344CB8AC3E}">
        <p14:creationId xmlns:p14="http://schemas.microsoft.com/office/powerpoint/2010/main" val="561137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DA2911-01F7-43AC-BD9B-F854BE2B6AF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E8AD944-0B0E-4E74-80C0-3409E7112BB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68F63BE-2762-4062-AAFC-3F9F06C6F051}"/>
              </a:ext>
            </a:extLst>
          </p:cNvPr>
          <p:cNvSpPr>
            <a:spLocks noGrp="1"/>
          </p:cNvSpPr>
          <p:nvPr>
            <p:ph type="dt" sz="half" idx="10"/>
          </p:nvPr>
        </p:nvSpPr>
        <p:spPr/>
        <p:txBody>
          <a:bodyPr/>
          <a:lstStyle/>
          <a:p>
            <a:fld id="{540D6844-A2FD-4037-BC54-BC3BEA0E0ADE}" type="datetime1">
              <a:rPr lang="fr-FR" smtClean="0"/>
              <a:t>30/07/2025</a:t>
            </a:fld>
            <a:endParaRPr lang="fr-FR" dirty="0"/>
          </a:p>
        </p:txBody>
      </p:sp>
      <p:sp>
        <p:nvSpPr>
          <p:cNvPr id="5" name="Espace réservé du pied de page 4">
            <a:extLst>
              <a:ext uri="{FF2B5EF4-FFF2-40B4-BE49-F238E27FC236}">
                <a16:creationId xmlns:a16="http://schemas.microsoft.com/office/drawing/2014/main" id="{FFE68A13-0CCD-4A44-AAEF-A78A700E913A}"/>
              </a:ext>
            </a:extLst>
          </p:cNvPr>
          <p:cNvSpPr>
            <a:spLocks noGrp="1"/>
          </p:cNvSpPr>
          <p:nvPr>
            <p:ph type="ftr" sz="quarter" idx="11"/>
          </p:nvPr>
        </p:nvSpPr>
        <p:spPr/>
        <p:txBody>
          <a:bodyPr/>
          <a:lstStyle/>
          <a:p>
            <a:r>
              <a:rPr lang="fr-FR" dirty="0"/>
              <a:t>Libre de droits</a:t>
            </a:r>
          </a:p>
        </p:txBody>
      </p:sp>
      <p:sp>
        <p:nvSpPr>
          <p:cNvPr id="6" name="Espace réservé du numéro de diapositive 5">
            <a:extLst>
              <a:ext uri="{FF2B5EF4-FFF2-40B4-BE49-F238E27FC236}">
                <a16:creationId xmlns:a16="http://schemas.microsoft.com/office/drawing/2014/main" id="{753B70B5-A0A9-4E5D-B1E5-387854E2A8D8}"/>
              </a:ext>
            </a:extLst>
          </p:cNvPr>
          <p:cNvSpPr>
            <a:spLocks noGrp="1"/>
          </p:cNvSpPr>
          <p:nvPr>
            <p:ph type="sldNum" sz="quarter" idx="12"/>
          </p:nvPr>
        </p:nvSpPr>
        <p:spPr/>
        <p:txBody>
          <a:bodyPr/>
          <a:lstStyle/>
          <a:p>
            <a:fld id="{4DF7D97E-71B9-4DB7-9BC9-BF255CF45BEE}" type="slidenum">
              <a:rPr lang="fr-FR" smtClean="0"/>
              <a:t>‹N°›</a:t>
            </a:fld>
            <a:endParaRPr lang="fr-FR" dirty="0"/>
          </a:p>
        </p:txBody>
      </p:sp>
    </p:spTree>
    <p:extLst>
      <p:ext uri="{BB962C8B-B14F-4D97-AF65-F5344CB8AC3E}">
        <p14:creationId xmlns:p14="http://schemas.microsoft.com/office/powerpoint/2010/main" val="679936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1EE2D1-4A34-426B-A217-25B18F96094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6D5F6AF-56DB-4674-B175-66287F1717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AAD4865-0B2B-4046-8253-2F42A2230CA7}"/>
              </a:ext>
            </a:extLst>
          </p:cNvPr>
          <p:cNvSpPr>
            <a:spLocks noGrp="1"/>
          </p:cNvSpPr>
          <p:nvPr>
            <p:ph type="dt" sz="half" idx="10"/>
          </p:nvPr>
        </p:nvSpPr>
        <p:spPr/>
        <p:txBody>
          <a:bodyPr/>
          <a:lstStyle/>
          <a:p>
            <a:fld id="{C9C12CC7-43C4-488C-9FD0-07302704C5A2}" type="datetime1">
              <a:rPr lang="fr-FR" smtClean="0"/>
              <a:t>30/07/2025</a:t>
            </a:fld>
            <a:endParaRPr lang="fr-FR" dirty="0"/>
          </a:p>
        </p:txBody>
      </p:sp>
      <p:sp>
        <p:nvSpPr>
          <p:cNvPr id="5" name="Espace réservé du pied de page 4">
            <a:extLst>
              <a:ext uri="{FF2B5EF4-FFF2-40B4-BE49-F238E27FC236}">
                <a16:creationId xmlns:a16="http://schemas.microsoft.com/office/drawing/2014/main" id="{48D8A742-00E8-45AC-844D-5B55AC2088E5}"/>
              </a:ext>
            </a:extLst>
          </p:cNvPr>
          <p:cNvSpPr>
            <a:spLocks noGrp="1"/>
          </p:cNvSpPr>
          <p:nvPr>
            <p:ph type="ftr" sz="quarter" idx="11"/>
          </p:nvPr>
        </p:nvSpPr>
        <p:spPr/>
        <p:txBody>
          <a:bodyPr/>
          <a:lstStyle/>
          <a:p>
            <a:r>
              <a:rPr lang="fr-FR" dirty="0"/>
              <a:t>Libre de droits</a:t>
            </a:r>
          </a:p>
        </p:txBody>
      </p:sp>
      <p:sp>
        <p:nvSpPr>
          <p:cNvPr id="6" name="Espace réservé du numéro de diapositive 5">
            <a:extLst>
              <a:ext uri="{FF2B5EF4-FFF2-40B4-BE49-F238E27FC236}">
                <a16:creationId xmlns:a16="http://schemas.microsoft.com/office/drawing/2014/main" id="{D159E82D-64C5-4AB9-92B7-A12EB5C69701}"/>
              </a:ext>
            </a:extLst>
          </p:cNvPr>
          <p:cNvSpPr>
            <a:spLocks noGrp="1"/>
          </p:cNvSpPr>
          <p:nvPr>
            <p:ph type="sldNum" sz="quarter" idx="12"/>
          </p:nvPr>
        </p:nvSpPr>
        <p:spPr/>
        <p:txBody>
          <a:bodyPr/>
          <a:lstStyle/>
          <a:p>
            <a:fld id="{4DF7D97E-71B9-4DB7-9BC9-BF255CF45BEE}" type="slidenum">
              <a:rPr lang="fr-FR" smtClean="0"/>
              <a:t>‹N°›</a:t>
            </a:fld>
            <a:endParaRPr lang="fr-FR" dirty="0"/>
          </a:p>
        </p:txBody>
      </p:sp>
    </p:spTree>
    <p:extLst>
      <p:ext uri="{BB962C8B-B14F-4D97-AF65-F5344CB8AC3E}">
        <p14:creationId xmlns:p14="http://schemas.microsoft.com/office/powerpoint/2010/main" val="744543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CF4668-67E2-4836-A33A-C7865812845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53D29DB-3B88-4A5D-BF9A-0214508D0FF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732FC6A8-36AF-4745-9E4F-A00AE322ABC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183D983-5293-4F8B-B346-597C5A583B32}"/>
              </a:ext>
            </a:extLst>
          </p:cNvPr>
          <p:cNvSpPr>
            <a:spLocks noGrp="1"/>
          </p:cNvSpPr>
          <p:nvPr>
            <p:ph type="dt" sz="half" idx="10"/>
          </p:nvPr>
        </p:nvSpPr>
        <p:spPr/>
        <p:txBody>
          <a:bodyPr/>
          <a:lstStyle/>
          <a:p>
            <a:fld id="{30A5696B-6E9B-40CA-B96F-C4B1D16628BB}" type="datetime1">
              <a:rPr lang="fr-FR" smtClean="0"/>
              <a:t>30/07/2025</a:t>
            </a:fld>
            <a:endParaRPr lang="fr-FR" dirty="0"/>
          </a:p>
        </p:txBody>
      </p:sp>
      <p:sp>
        <p:nvSpPr>
          <p:cNvPr id="6" name="Espace réservé du pied de page 5">
            <a:extLst>
              <a:ext uri="{FF2B5EF4-FFF2-40B4-BE49-F238E27FC236}">
                <a16:creationId xmlns:a16="http://schemas.microsoft.com/office/drawing/2014/main" id="{81C5E59B-69E9-4F86-B7F0-9C5970112356}"/>
              </a:ext>
            </a:extLst>
          </p:cNvPr>
          <p:cNvSpPr>
            <a:spLocks noGrp="1"/>
          </p:cNvSpPr>
          <p:nvPr>
            <p:ph type="ftr" sz="quarter" idx="11"/>
          </p:nvPr>
        </p:nvSpPr>
        <p:spPr/>
        <p:txBody>
          <a:bodyPr/>
          <a:lstStyle/>
          <a:p>
            <a:r>
              <a:rPr lang="fr-FR" dirty="0"/>
              <a:t>Libre de droits</a:t>
            </a:r>
          </a:p>
        </p:txBody>
      </p:sp>
      <p:sp>
        <p:nvSpPr>
          <p:cNvPr id="7" name="Espace réservé du numéro de diapositive 6">
            <a:extLst>
              <a:ext uri="{FF2B5EF4-FFF2-40B4-BE49-F238E27FC236}">
                <a16:creationId xmlns:a16="http://schemas.microsoft.com/office/drawing/2014/main" id="{CDEC24C8-9AC6-4247-A51F-D3DABDE0DB73}"/>
              </a:ext>
            </a:extLst>
          </p:cNvPr>
          <p:cNvSpPr>
            <a:spLocks noGrp="1"/>
          </p:cNvSpPr>
          <p:nvPr>
            <p:ph type="sldNum" sz="quarter" idx="12"/>
          </p:nvPr>
        </p:nvSpPr>
        <p:spPr/>
        <p:txBody>
          <a:bodyPr/>
          <a:lstStyle/>
          <a:p>
            <a:fld id="{4DF7D97E-71B9-4DB7-9BC9-BF255CF45BEE}" type="slidenum">
              <a:rPr lang="fr-FR" smtClean="0"/>
              <a:t>‹N°›</a:t>
            </a:fld>
            <a:endParaRPr lang="fr-FR" dirty="0"/>
          </a:p>
        </p:txBody>
      </p:sp>
    </p:spTree>
    <p:extLst>
      <p:ext uri="{BB962C8B-B14F-4D97-AF65-F5344CB8AC3E}">
        <p14:creationId xmlns:p14="http://schemas.microsoft.com/office/powerpoint/2010/main" val="3971121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03079B-88B6-4BE4-BBE9-97C42C88A0F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89042C0-572E-4DA2-B1DB-5C023B9670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D436812-8300-44FC-84E1-082BE7884C0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FC1EDF78-AAE4-4DE9-9608-89BD528D0D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05F8C1F-6DA0-4432-8E10-47B4638AF77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85524C6-83CD-431D-A107-68D00AF7AA9E}"/>
              </a:ext>
            </a:extLst>
          </p:cNvPr>
          <p:cNvSpPr>
            <a:spLocks noGrp="1"/>
          </p:cNvSpPr>
          <p:nvPr>
            <p:ph type="dt" sz="half" idx="10"/>
          </p:nvPr>
        </p:nvSpPr>
        <p:spPr/>
        <p:txBody>
          <a:bodyPr/>
          <a:lstStyle/>
          <a:p>
            <a:fld id="{F8141974-D0CE-4C01-A82E-AB60533AB66A}" type="datetime1">
              <a:rPr lang="fr-FR" smtClean="0"/>
              <a:t>30/07/2025</a:t>
            </a:fld>
            <a:endParaRPr lang="fr-FR" dirty="0"/>
          </a:p>
        </p:txBody>
      </p:sp>
      <p:sp>
        <p:nvSpPr>
          <p:cNvPr id="8" name="Espace réservé du pied de page 7">
            <a:extLst>
              <a:ext uri="{FF2B5EF4-FFF2-40B4-BE49-F238E27FC236}">
                <a16:creationId xmlns:a16="http://schemas.microsoft.com/office/drawing/2014/main" id="{F784FC64-464A-40DF-A18E-06C100742C39}"/>
              </a:ext>
            </a:extLst>
          </p:cNvPr>
          <p:cNvSpPr>
            <a:spLocks noGrp="1"/>
          </p:cNvSpPr>
          <p:nvPr>
            <p:ph type="ftr" sz="quarter" idx="11"/>
          </p:nvPr>
        </p:nvSpPr>
        <p:spPr/>
        <p:txBody>
          <a:bodyPr/>
          <a:lstStyle/>
          <a:p>
            <a:r>
              <a:rPr lang="fr-FR" dirty="0"/>
              <a:t>Libre de droits</a:t>
            </a:r>
          </a:p>
        </p:txBody>
      </p:sp>
      <p:sp>
        <p:nvSpPr>
          <p:cNvPr id="9" name="Espace réservé du numéro de diapositive 8">
            <a:extLst>
              <a:ext uri="{FF2B5EF4-FFF2-40B4-BE49-F238E27FC236}">
                <a16:creationId xmlns:a16="http://schemas.microsoft.com/office/drawing/2014/main" id="{273B1D5C-17C0-452C-BD3B-5FAA560AB6B0}"/>
              </a:ext>
            </a:extLst>
          </p:cNvPr>
          <p:cNvSpPr>
            <a:spLocks noGrp="1"/>
          </p:cNvSpPr>
          <p:nvPr>
            <p:ph type="sldNum" sz="quarter" idx="12"/>
          </p:nvPr>
        </p:nvSpPr>
        <p:spPr/>
        <p:txBody>
          <a:bodyPr/>
          <a:lstStyle/>
          <a:p>
            <a:fld id="{4DF7D97E-71B9-4DB7-9BC9-BF255CF45BEE}" type="slidenum">
              <a:rPr lang="fr-FR" smtClean="0"/>
              <a:t>‹N°›</a:t>
            </a:fld>
            <a:endParaRPr lang="fr-FR" dirty="0"/>
          </a:p>
        </p:txBody>
      </p:sp>
    </p:spTree>
    <p:extLst>
      <p:ext uri="{BB962C8B-B14F-4D97-AF65-F5344CB8AC3E}">
        <p14:creationId xmlns:p14="http://schemas.microsoft.com/office/powerpoint/2010/main" val="2689400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094F26-B5D4-4CE7-8A85-CD57723A3E1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E17748B-F52F-496C-BD11-3394822C5881}"/>
              </a:ext>
            </a:extLst>
          </p:cNvPr>
          <p:cNvSpPr>
            <a:spLocks noGrp="1"/>
          </p:cNvSpPr>
          <p:nvPr>
            <p:ph type="dt" sz="half" idx="10"/>
          </p:nvPr>
        </p:nvSpPr>
        <p:spPr/>
        <p:txBody>
          <a:bodyPr/>
          <a:lstStyle/>
          <a:p>
            <a:fld id="{57061D21-A788-4B8D-9CD0-78CC583B12AB}" type="datetime1">
              <a:rPr lang="fr-FR" smtClean="0"/>
              <a:t>30/07/2025</a:t>
            </a:fld>
            <a:endParaRPr lang="fr-FR" dirty="0"/>
          </a:p>
        </p:txBody>
      </p:sp>
      <p:sp>
        <p:nvSpPr>
          <p:cNvPr id="4" name="Espace réservé du pied de page 3">
            <a:extLst>
              <a:ext uri="{FF2B5EF4-FFF2-40B4-BE49-F238E27FC236}">
                <a16:creationId xmlns:a16="http://schemas.microsoft.com/office/drawing/2014/main" id="{5DCD1313-09E9-41BE-AB16-5FA664C65C42}"/>
              </a:ext>
            </a:extLst>
          </p:cNvPr>
          <p:cNvSpPr>
            <a:spLocks noGrp="1"/>
          </p:cNvSpPr>
          <p:nvPr>
            <p:ph type="ftr" sz="quarter" idx="11"/>
          </p:nvPr>
        </p:nvSpPr>
        <p:spPr/>
        <p:txBody>
          <a:bodyPr/>
          <a:lstStyle/>
          <a:p>
            <a:r>
              <a:rPr lang="fr-FR" dirty="0"/>
              <a:t>Libre de droits</a:t>
            </a:r>
          </a:p>
        </p:txBody>
      </p:sp>
      <p:sp>
        <p:nvSpPr>
          <p:cNvPr id="5" name="Espace réservé du numéro de diapositive 4">
            <a:extLst>
              <a:ext uri="{FF2B5EF4-FFF2-40B4-BE49-F238E27FC236}">
                <a16:creationId xmlns:a16="http://schemas.microsoft.com/office/drawing/2014/main" id="{225B3157-8A44-4564-B5B7-6F254C21AC34}"/>
              </a:ext>
            </a:extLst>
          </p:cNvPr>
          <p:cNvSpPr>
            <a:spLocks noGrp="1"/>
          </p:cNvSpPr>
          <p:nvPr>
            <p:ph type="sldNum" sz="quarter" idx="12"/>
          </p:nvPr>
        </p:nvSpPr>
        <p:spPr/>
        <p:txBody>
          <a:bodyPr/>
          <a:lstStyle/>
          <a:p>
            <a:fld id="{4DF7D97E-71B9-4DB7-9BC9-BF255CF45BEE}" type="slidenum">
              <a:rPr lang="fr-FR" smtClean="0"/>
              <a:t>‹N°›</a:t>
            </a:fld>
            <a:endParaRPr lang="fr-FR" dirty="0"/>
          </a:p>
        </p:txBody>
      </p:sp>
    </p:spTree>
    <p:extLst>
      <p:ext uri="{BB962C8B-B14F-4D97-AF65-F5344CB8AC3E}">
        <p14:creationId xmlns:p14="http://schemas.microsoft.com/office/powerpoint/2010/main" val="706936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087DE60-70B3-4D6B-838F-389F16A739C8}"/>
              </a:ext>
            </a:extLst>
          </p:cNvPr>
          <p:cNvSpPr>
            <a:spLocks noGrp="1"/>
          </p:cNvSpPr>
          <p:nvPr>
            <p:ph type="dt" sz="half" idx="10"/>
          </p:nvPr>
        </p:nvSpPr>
        <p:spPr/>
        <p:txBody>
          <a:bodyPr/>
          <a:lstStyle/>
          <a:p>
            <a:fld id="{7200E9BD-24E9-4538-BFB7-8BC796593A73}" type="datetime1">
              <a:rPr lang="fr-FR" smtClean="0"/>
              <a:t>30/07/2025</a:t>
            </a:fld>
            <a:endParaRPr lang="fr-FR" dirty="0"/>
          </a:p>
        </p:txBody>
      </p:sp>
      <p:sp>
        <p:nvSpPr>
          <p:cNvPr id="3" name="Espace réservé du pied de page 2">
            <a:extLst>
              <a:ext uri="{FF2B5EF4-FFF2-40B4-BE49-F238E27FC236}">
                <a16:creationId xmlns:a16="http://schemas.microsoft.com/office/drawing/2014/main" id="{7F55B05E-1377-4789-82D3-1F35AA2C5159}"/>
              </a:ext>
            </a:extLst>
          </p:cNvPr>
          <p:cNvSpPr>
            <a:spLocks noGrp="1"/>
          </p:cNvSpPr>
          <p:nvPr>
            <p:ph type="ftr" sz="quarter" idx="11"/>
          </p:nvPr>
        </p:nvSpPr>
        <p:spPr/>
        <p:txBody>
          <a:bodyPr/>
          <a:lstStyle/>
          <a:p>
            <a:r>
              <a:rPr lang="fr-FR" dirty="0"/>
              <a:t>Libre de droits</a:t>
            </a:r>
          </a:p>
        </p:txBody>
      </p:sp>
      <p:sp>
        <p:nvSpPr>
          <p:cNvPr id="4" name="Espace réservé du numéro de diapositive 3">
            <a:extLst>
              <a:ext uri="{FF2B5EF4-FFF2-40B4-BE49-F238E27FC236}">
                <a16:creationId xmlns:a16="http://schemas.microsoft.com/office/drawing/2014/main" id="{32F7FB97-6BB1-4E0B-831F-B9E43CF49703}"/>
              </a:ext>
            </a:extLst>
          </p:cNvPr>
          <p:cNvSpPr>
            <a:spLocks noGrp="1"/>
          </p:cNvSpPr>
          <p:nvPr>
            <p:ph type="sldNum" sz="quarter" idx="12"/>
          </p:nvPr>
        </p:nvSpPr>
        <p:spPr/>
        <p:txBody>
          <a:bodyPr/>
          <a:lstStyle/>
          <a:p>
            <a:fld id="{4DF7D97E-71B9-4DB7-9BC9-BF255CF45BEE}" type="slidenum">
              <a:rPr lang="fr-FR" smtClean="0"/>
              <a:t>‹N°›</a:t>
            </a:fld>
            <a:endParaRPr lang="fr-FR" dirty="0"/>
          </a:p>
        </p:txBody>
      </p:sp>
    </p:spTree>
    <p:extLst>
      <p:ext uri="{BB962C8B-B14F-4D97-AF65-F5344CB8AC3E}">
        <p14:creationId xmlns:p14="http://schemas.microsoft.com/office/powerpoint/2010/main" val="3586511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B6F2BD-0C0A-4755-B732-D4C33993CE5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D0899A8-A6B9-46F4-9F49-D49820015D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F2DE54C-C417-4070-A6D3-BB8628DFEC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297D756-88E0-42E5-AD04-F789A81A2A24}"/>
              </a:ext>
            </a:extLst>
          </p:cNvPr>
          <p:cNvSpPr>
            <a:spLocks noGrp="1"/>
          </p:cNvSpPr>
          <p:nvPr>
            <p:ph type="dt" sz="half" idx="10"/>
          </p:nvPr>
        </p:nvSpPr>
        <p:spPr/>
        <p:txBody>
          <a:bodyPr/>
          <a:lstStyle/>
          <a:p>
            <a:fld id="{A002B423-8784-4560-97EE-08FEB3D3E942}" type="datetime1">
              <a:rPr lang="fr-FR" smtClean="0"/>
              <a:t>30/07/2025</a:t>
            </a:fld>
            <a:endParaRPr lang="fr-FR" dirty="0"/>
          </a:p>
        </p:txBody>
      </p:sp>
      <p:sp>
        <p:nvSpPr>
          <p:cNvPr id="6" name="Espace réservé du pied de page 5">
            <a:extLst>
              <a:ext uri="{FF2B5EF4-FFF2-40B4-BE49-F238E27FC236}">
                <a16:creationId xmlns:a16="http://schemas.microsoft.com/office/drawing/2014/main" id="{DD0BA53A-0D1C-4EE6-9023-242A327F75F6}"/>
              </a:ext>
            </a:extLst>
          </p:cNvPr>
          <p:cNvSpPr>
            <a:spLocks noGrp="1"/>
          </p:cNvSpPr>
          <p:nvPr>
            <p:ph type="ftr" sz="quarter" idx="11"/>
          </p:nvPr>
        </p:nvSpPr>
        <p:spPr/>
        <p:txBody>
          <a:bodyPr/>
          <a:lstStyle/>
          <a:p>
            <a:r>
              <a:rPr lang="fr-FR" dirty="0"/>
              <a:t>Libre de droits</a:t>
            </a:r>
          </a:p>
        </p:txBody>
      </p:sp>
      <p:sp>
        <p:nvSpPr>
          <p:cNvPr id="7" name="Espace réservé du numéro de diapositive 6">
            <a:extLst>
              <a:ext uri="{FF2B5EF4-FFF2-40B4-BE49-F238E27FC236}">
                <a16:creationId xmlns:a16="http://schemas.microsoft.com/office/drawing/2014/main" id="{6135C913-FE73-4E86-AF2D-CDE888B31B78}"/>
              </a:ext>
            </a:extLst>
          </p:cNvPr>
          <p:cNvSpPr>
            <a:spLocks noGrp="1"/>
          </p:cNvSpPr>
          <p:nvPr>
            <p:ph type="sldNum" sz="quarter" idx="12"/>
          </p:nvPr>
        </p:nvSpPr>
        <p:spPr/>
        <p:txBody>
          <a:bodyPr/>
          <a:lstStyle/>
          <a:p>
            <a:fld id="{4DF7D97E-71B9-4DB7-9BC9-BF255CF45BEE}" type="slidenum">
              <a:rPr lang="fr-FR" smtClean="0"/>
              <a:t>‹N°›</a:t>
            </a:fld>
            <a:endParaRPr lang="fr-FR" dirty="0"/>
          </a:p>
        </p:txBody>
      </p:sp>
    </p:spTree>
    <p:extLst>
      <p:ext uri="{BB962C8B-B14F-4D97-AF65-F5344CB8AC3E}">
        <p14:creationId xmlns:p14="http://schemas.microsoft.com/office/powerpoint/2010/main" val="386121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CCC728-A279-4DC6-A17F-BE5F10FB88B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DB10B1B-AB65-4966-A5C1-95F840C468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a:extLst>
              <a:ext uri="{FF2B5EF4-FFF2-40B4-BE49-F238E27FC236}">
                <a16:creationId xmlns:a16="http://schemas.microsoft.com/office/drawing/2014/main" id="{1E709AAA-9148-41EF-AAF7-A2E8843D41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87EB65B-1C39-4556-B65B-A6D03ECD5230}"/>
              </a:ext>
            </a:extLst>
          </p:cNvPr>
          <p:cNvSpPr>
            <a:spLocks noGrp="1"/>
          </p:cNvSpPr>
          <p:nvPr>
            <p:ph type="dt" sz="half" idx="10"/>
          </p:nvPr>
        </p:nvSpPr>
        <p:spPr/>
        <p:txBody>
          <a:bodyPr/>
          <a:lstStyle/>
          <a:p>
            <a:fld id="{45D938E3-8490-4770-B78D-9CE670B3D41C}" type="datetime1">
              <a:rPr lang="fr-FR" smtClean="0"/>
              <a:t>30/07/2025</a:t>
            </a:fld>
            <a:endParaRPr lang="fr-FR" dirty="0"/>
          </a:p>
        </p:txBody>
      </p:sp>
      <p:sp>
        <p:nvSpPr>
          <p:cNvPr id="6" name="Espace réservé du pied de page 5">
            <a:extLst>
              <a:ext uri="{FF2B5EF4-FFF2-40B4-BE49-F238E27FC236}">
                <a16:creationId xmlns:a16="http://schemas.microsoft.com/office/drawing/2014/main" id="{20CBA73A-3D9D-4794-A010-EDE1775AA032}"/>
              </a:ext>
            </a:extLst>
          </p:cNvPr>
          <p:cNvSpPr>
            <a:spLocks noGrp="1"/>
          </p:cNvSpPr>
          <p:nvPr>
            <p:ph type="ftr" sz="quarter" idx="11"/>
          </p:nvPr>
        </p:nvSpPr>
        <p:spPr/>
        <p:txBody>
          <a:bodyPr/>
          <a:lstStyle/>
          <a:p>
            <a:r>
              <a:rPr lang="fr-FR" dirty="0"/>
              <a:t>Libre de droits</a:t>
            </a:r>
          </a:p>
        </p:txBody>
      </p:sp>
      <p:sp>
        <p:nvSpPr>
          <p:cNvPr id="7" name="Espace réservé du numéro de diapositive 6">
            <a:extLst>
              <a:ext uri="{FF2B5EF4-FFF2-40B4-BE49-F238E27FC236}">
                <a16:creationId xmlns:a16="http://schemas.microsoft.com/office/drawing/2014/main" id="{11FE2F6C-0FDD-4C4E-858A-2D3B6699F8DB}"/>
              </a:ext>
            </a:extLst>
          </p:cNvPr>
          <p:cNvSpPr>
            <a:spLocks noGrp="1"/>
          </p:cNvSpPr>
          <p:nvPr>
            <p:ph type="sldNum" sz="quarter" idx="12"/>
          </p:nvPr>
        </p:nvSpPr>
        <p:spPr/>
        <p:txBody>
          <a:bodyPr/>
          <a:lstStyle/>
          <a:p>
            <a:fld id="{4DF7D97E-71B9-4DB7-9BC9-BF255CF45BEE}" type="slidenum">
              <a:rPr lang="fr-FR" smtClean="0"/>
              <a:t>‹N°›</a:t>
            </a:fld>
            <a:endParaRPr lang="fr-FR" dirty="0"/>
          </a:p>
        </p:txBody>
      </p:sp>
    </p:spTree>
    <p:extLst>
      <p:ext uri="{BB962C8B-B14F-4D97-AF65-F5344CB8AC3E}">
        <p14:creationId xmlns:p14="http://schemas.microsoft.com/office/powerpoint/2010/main" val="1497736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F6D55FD-B2F2-4282-AAA4-0B332DFD11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FD365259-A640-4386-84BD-CC315A07EF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641C576-B502-4B5C-AA06-3921A26DCA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BD84C1-EF59-46EC-99FF-24FFDE65E955}" type="datetime1">
              <a:rPr lang="fr-FR" smtClean="0"/>
              <a:t>30/07/2025</a:t>
            </a:fld>
            <a:endParaRPr lang="fr-FR" dirty="0"/>
          </a:p>
        </p:txBody>
      </p:sp>
      <p:sp>
        <p:nvSpPr>
          <p:cNvPr id="5" name="Espace réservé du pied de page 4">
            <a:extLst>
              <a:ext uri="{FF2B5EF4-FFF2-40B4-BE49-F238E27FC236}">
                <a16:creationId xmlns:a16="http://schemas.microsoft.com/office/drawing/2014/main" id="{F41CE043-A41B-4BEB-862E-885E88DDAF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Libre de droits</a:t>
            </a:r>
          </a:p>
        </p:txBody>
      </p:sp>
      <p:sp>
        <p:nvSpPr>
          <p:cNvPr id="6" name="Espace réservé du numéro de diapositive 5">
            <a:extLst>
              <a:ext uri="{FF2B5EF4-FFF2-40B4-BE49-F238E27FC236}">
                <a16:creationId xmlns:a16="http://schemas.microsoft.com/office/drawing/2014/main" id="{9033CA2C-F87F-4E1C-A50D-C9430FD422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F7D97E-71B9-4DB7-9BC9-BF255CF45BEE}" type="slidenum">
              <a:rPr lang="fr-FR" smtClean="0"/>
              <a:t>‹N°›</a:t>
            </a:fld>
            <a:endParaRPr lang="fr-FR" dirty="0"/>
          </a:p>
        </p:txBody>
      </p:sp>
    </p:spTree>
    <p:extLst>
      <p:ext uri="{BB962C8B-B14F-4D97-AF65-F5344CB8AC3E}">
        <p14:creationId xmlns:p14="http://schemas.microsoft.com/office/powerpoint/2010/main" val="3295089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s://carbones-factures.org/tutoriel-financemen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hyperlink" Target="https://carbones-factures.org/tutoriel-financemen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carbones-factures.org/methode-3d-de-mesure-des-emissions-des-produits-dune-entrepris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F32D7FBE-DE9F-8483-65A7-C2043234757B}"/>
              </a:ext>
            </a:extLst>
          </p:cNvPr>
          <p:cNvSpPr txBox="1"/>
          <p:nvPr/>
        </p:nvSpPr>
        <p:spPr>
          <a:xfrm>
            <a:off x="3549034" y="5293531"/>
            <a:ext cx="8348676" cy="1015663"/>
          </a:xfrm>
          <a:prstGeom prst="rect">
            <a:avLst/>
          </a:prstGeom>
          <a:solidFill>
            <a:schemeClr val="bg1"/>
          </a:solidFill>
          <a:ln w="76200">
            <a:noFill/>
          </a:ln>
        </p:spPr>
        <p:txBody>
          <a:bodyPr wrap="square" rtlCol="0">
            <a:spAutoFit/>
          </a:bodyPr>
          <a:lstStyle/>
          <a:p>
            <a:r>
              <a:rPr lang="fr-FR" sz="2000" dirty="0"/>
              <a:t>Mis au point par des experts bénévoles de l’économie carbone, </a:t>
            </a:r>
          </a:p>
          <a:p>
            <a:r>
              <a:rPr lang="fr-FR" sz="2000" dirty="0"/>
              <a:t>les outils et prestations de</a:t>
            </a:r>
            <a:r>
              <a:rPr lang="fr-FR" sz="2000" b="1" dirty="0"/>
              <a:t> Carbones sur factures </a:t>
            </a:r>
            <a:r>
              <a:rPr lang="fr-FR" sz="2000" dirty="0"/>
              <a:t>sont libres et gratuits, disponibles sur </a:t>
            </a:r>
            <a:r>
              <a:rPr lang="fr-FR" sz="2000" b="1" i="1" dirty="0"/>
              <a:t>carbones-factures.org</a:t>
            </a:r>
          </a:p>
        </p:txBody>
      </p:sp>
      <p:sp>
        <p:nvSpPr>
          <p:cNvPr id="3" name="ZoneTexte 2">
            <a:extLst>
              <a:ext uri="{FF2B5EF4-FFF2-40B4-BE49-F238E27FC236}">
                <a16:creationId xmlns:a16="http://schemas.microsoft.com/office/drawing/2014/main" id="{0775CF73-15C4-0889-DAA5-E6AE93A7EAA0}"/>
              </a:ext>
            </a:extLst>
          </p:cNvPr>
          <p:cNvSpPr txBox="1"/>
          <p:nvPr/>
        </p:nvSpPr>
        <p:spPr>
          <a:xfrm>
            <a:off x="1646121" y="1181135"/>
            <a:ext cx="8899758" cy="1603965"/>
          </a:xfrm>
          <a:prstGeom prst="rect">
            <a:avLst/>
          </a:prstGeom>
          <a:solidFill>
            <a:schemeClr val="bg1"/>
          </a:solidFill>
          <a:ln w="76200">
            <a:noFill/>
          </a:ln>
        </p:spPr>
        <p:txBody>
          <a:bodyPr wrap="square" rtlCol="0">
            <a:spAutoFit/>
          </a:bodyPr>
          <a:lstStyle/>
          <a:p>
            <a:pPr algn="ctr">
              <a:lnSpc>
                <a:spcPct val="115000"/>
              </a:lnSpc>
            </a:pPr>
            <a:r>
              <a:rPr lang="fr-FR" sz="4400" b="1" kern="100" dirty="0">
                <a:effectLst/>
                <a:latin typeface="Calibri" panose="020F0502020204030204" pitchFamily="34" charset="0"/>
                <a:ea typeface="Aptos" panose="020B0004020202020204" pitchFamily="34" charset="0"/>
                <a:cs typeface="Times New Roman" panose="02020603050405020304" pitchFamily="18" charset="0"/>
              </a:rPr>
              <a:t>Réussir la (et sa) transition</a:t>
            </a:r>
          </a:p>
          <a:p>
            <a:pPr algn="ctr">
              <a:lnSpc>
                <a:spcPct val="115000"/>
              </a:lnSpc>
            </a:pPr>
            <a:r>
              <a:rPr lang="fr-FR" sz="4400" b="1" kern="100" dirty="0">
                <a:latin typeface="Calibri" panose="020F0502020204030204" pitchFamily="34" charset="0"/>
                <a:ea typeface="Aptos" panose="020B0004020202020204" pitchFamily="34" charset="0"/>
                <a:cs typeface="Times New Roman" panose="02020603050405020304" pitchFamily="18" charset="0"/>
              </a:rPr>
              <a:t>avec l’Économie carbone </a:t>
            </a:r>
          </a:p>
        </p:txBody>
      </p:sp>
      <p:pic>
        <p:nvPicPr>
          <p:cNvPr id="6" name="Image 5" descr="Une image contenant texte, Graphique, graphisme, clipart&#10;&#10;Le contenu généré par l’IA peut être incorrect.">
            <a:extLst>
              <a:ext uri="{FF2B5EF4-FFF2-40B4-BE49-F238E27FC236}">
                <a16:creationId xmlns:a16="http://schemas.microsoft.com/office/drawing/2014/main" id="{6D20BB04-09D8-58BC-516F-A12BBED860F6}"/>
              </a:ext>
            </a:extLst>
          </p:cNvPr>
          <p:cNvPicPr>
            <a:picLocks noChangeAspect="1"/>
          </p:cNvPicPr>
          <p:nvPr/>
        </p:nvPicPr>
        <p:blipFill>
          <a:blip r:embed="rId3"/>
          <a:stretch>
            <a:fillRect/>
          </a:stretch>
        </p:blipFill>
        <p:spPr>
          <a:xfrm>
            <a:off x="559398" y="5241043"/>
            <a:ext cx="2660477" cy="1068151"/>
          </a:xfrm>
          <a:prstGeom prst="rect">
            <a:avLst/>
          </a:prstGeom>
        </p:spPr>
      </p:pic>
    </p:spTree>
    <p:extLst>
      <p:ext uri="{BB962C8B-B14F-4D97-AF65-F5344CB8AC3E}">
        <p14:creationId xmlns:p14="http://schemas.microsoft.com/office/powerpoint/2010/main" val="3163916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5B02119-0F21-AC5D-1EE6-10FB53F143C7}"/>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15A01180-0710-7BFA-5F4A-71EE439821E0}"/>
              </a:ext>
            </a:extLst>
          </p:cNvPr>
          <p:cNvSpPr>
            <a:spLocks noGrp="1"/>
          </p:cNvSpPr>
          <p:nvPr>
            <p:ph type="sldNum" sz="quarter" idx="12"/>
          </p:nvPr>
        </p:nvSpPr>
        <p:spPr>
          <a:xfrm>
            <a:off x="8728961" y="628978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F7D97E-71B9-4DB7-9BC9-BF255CF45BEE}"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Image 2" descr="Une image contenant texte, Graphique, graphisme, clipart&#10;&#10;Le contenu généré par l’IA peut être incorrect.">
            <a:extLst>
              <a:ext uri="{FF2B5EF4-FFF2-40B4-BE49-F238E27FC236}">
                <a16:creationId xmlns:a16="http://schemas.microsoft.com/office/drawing/2014/main" id="{3D7056D2-06E2-EDC3-7907-D89BE8CE34E3}"/>
              </a:ext>
            </a:extLst>
          </p:cNvPr>
          <p:cNvPicPr>
            <a:picLocks noChangeAspect="1"/>
          </p:cNvPicPr>
          <p:nvPr/>
        </p:nvPicPr>
        <p:blipFill>
          <a:blip r:embed="rId3"/>
          <a:stretch>
            <a:fillRect/>
          </a:stretch>
        </p:blipFill>
        <p:spPr>
          <a:xfrm>
            <a:off x="527869" y="5696607"/>
            <a:ext cx="1892276" cy="759727"/>
          </a:xfrm>
          <a:prstGeom prst="rect">
            <a:avLst/>
          </a:prstGeom>
        </p:spPr>
      </p:pic>
      <p:sp>
        <p:nvSpPr>
          <p:cNvPr id="6" name="ZoneTexte 5">
            <a:extLst>
              <a:ext uri="{FF2B5EF4-FFF2-40B4-BE49-F238E27FC236}">
                <a16:creationId xmlns:a16="http://schemas.microsoft.com/office/drawing/2014/main" id="{017EAAFA-4B5B-3664-E486-B494A1FBC018}"/>
              </a:ext>
            </a:extLst>
          </p:cNvPr>
          <p:cNvSpPr txBox="1"/>
          <p:nvPr/>
        </p:nvSpPr>
        <p:spPr>
          <a:xfrm>
            <a:off x="737196" y="1125472"/>
            <a:ext cx="10981838" cy="1569660"/>
          </a:xfrm>
          <a:prstGeom prst="rect">
            <a:avLst/>
          </a:prstGeom>
          <a:solidFill>
            <a:schemeClr val="bg1"/>
          </a:solidFill>
          <a:ln w="762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‘Transmettre </a:t>
            </a:r>
            <a:r>
              <a:rPr kumimoji="0" lang="fr-FR" sz="20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comme financé le Résultat carbone (réalisé et projeté) des financements demandés, m</a:t>
            </a:r>
            <a:r>
              <a:rPr kumimoji="0" lang="fr-FR" sz="2000" b="0" i="0" u="none" strike="noStrike" kern="100" cap="none" spc="0" normalizeH="0" baseline="0" noProof="0" dirty="0" err="1">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esuré</a:t>
            </a:r>
            <a:r>
              <a:rPr kumimoji="0" lang="fr-FR" sz="20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 de façon rigoureuse et comparable, </a:t>
            </a:r>
            <a:r>
              <a:rPr kumimoji="0" lang="fr-FR" sz="2000" b="1"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Valoriser </a:t>
            </a:r>
            <a:r>
              <a:rPr kumimoji="0" lang="fr-FR" sz="20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cette transmission comme financeur’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00" b="1"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20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La transmission se fait sur les documents indiquant le résultant argent</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20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La mesure ‘rigoureuse et comparable’ est une Comptabilité carbone cumulative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endParaRPr>
          </a:p>
        </p:txBody>
      </p:sp>
      <p:sp>
        <p:nvSpPr>
          <p:cNvPr id="8" name="ZoneTexte 7">
            <a:extLst>
              <a:ext uri="{FF2B5EF4-FFF2-40B4-BE49-F238E27FC236}">
                <a16:creationId xmlns:a16="http://schemas.microsoft.com/office/drawing/2014/main" id="{F8B084DF-0C21-E1A2-305D-B9F6F993FC7D}"/>
              </a:ext>
            </a:extLst>
          </p:cNvPr>
          <p:cNvSpPr txBox="1"/>
          <p:nvPr/>
        </p:nvSpPr>
        <p:spPr>
          <a:xfrm>
            <a:off x="1129146" y="3134040"/>
            <a:ext cx="1019793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fr-FR" sz="2000" b="0" i="0" u="none" strike="noStrike" kern="100" cap="none" spc="0" normalizeH="0" baseline="0" noProof="0" dirty="0">
                <a:ln>
                  <a:noFill/>
                </a:ln>
                <a:solidFill>
                  <a:srgbClr val="0070C0"/>
                </a:solidFill>
                <a:effectLst/>
                <a:uLnTx/>
                <a:uFillTx/>
                <a:latin typeface="Calibri" panose="020F0502020204030204"/>
                <a:ea typeface="Aptos" panose="020B0004020202020204" pitchFamily="34" charset="0"/>
                <a:cs typeface="Times New Roman" panose="02020603050405020304" pitchFamily="18" charset="0"/>
              </a:rPr>
              <a:t>Apprendre à mesurer le résultat ou la valeur actuelle carbone d’un financement prend une heure et réaliser le calcul également, avec </a:t>
            </a:r>
            <a:r>
              <a:rPr kumimoji="0" lang="fr-FR" sz="2000" b="1" i="0" u="none" strike="noStrike" kern="100" cap="none" spc="0" normalizeH="0" baseline="0" noProof="0" dirty="0">
                <a:ln>
                  <a:noFill/>
                </a:ln>
                <a:solidFill>
                  <a:srgbClr val="0070C0"/>
                </a:solidFill>
                <a:effectLst/>
                <a:uLnTx/>
                <a:uFillTx/>
                <a:latin typeface="Calibri" panose="020F0502020204030204"/>
                <a:ea typeface="Aptos" panose="020B0004020202020204" pitchFamily="34" charset="0"/>
                <a:cs typeface="Times New Roman" panose="02020603050405020304" pitchFamily="18" charset="0"/>
                <a:hlinkClick r:id="rId4"/>
              </a:rPr>
              <a:t>le tutoriel Financement et les calculateurs gratuits CSF</a:t>
            </a:r>
            <a:endParaRPr kumimoji="0" lang="fr-FR" sz="2000" b="1" i="0" u="none" strike="noStrike" kern="100" cap="none" spc="0" normalizeH="0" baseline="0" noProof="0" dirty="0">
              <a:ln>
                <a:noFill/>
              </a:ln>
              <a:solidFill>
                <a:srgbClr val="0070C0"/>
              </a:solidFill>
              <a:effectLst/>
              <a:uLnTx/>
              <a:uFillTx/>
              <a:latin typeface="Calibri" panose="020F0502020204030204"/>
              <a:ea typeface="Aptos" panose="020B0004020202020204" pitchFamily="34" charset="0"/>
              <a:cs typeface="Times New Roman" panose="02020603050405020304" pitchFamily="18" charset="0"/>
            </a:endParaRPr>
          </a:p>
        </p:txBody>
      </p:sp>
      <p:sp>
        <p:nvSpPr>
          <p:cNvPr id="9" name="ZoneTexte 8">
            <a:extLst>
              <a:ext uri="{FF2B5EF4-FFF2-40B4-BE49-F238E27FC236}">
                <a16:creationId xmlns:a16="http://schemas.microsoft.com/office/drawing/2014/main" id="{B596AFE4-16D3-54BE-AE7B-2778F2599ACB}"/>
              </a:ext>
            </a:extLst>
          </p:cNvPr>
          <p:cNvSpPr txBox="1"/>
          <p:nvPr/>
        </p:nvSpPr>
        <p:spPr>
          <a:xfrm>
            <a:off x="737196" y="381669"/>
            <a:ext cx="10363601" cy="492122"/>
          </a:xfrm>
          <a:prstGeom prst="rect">
            <a:avLst/>
          </a:prstGeom>
          <a:solidFill>
            <a:schemeClr val="bg1"/>
          </a:solidFill>
          <a:ln w="76200">
            <a:noFill/>
          </a:ln>
        </p:spPr>
        <p:txBody>
          <a:bodyPr wrap="square" rtlCol="0">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La bonne pratique Transmission pour les financements</a:t>
            </a:r>
            <a:endPar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068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23A933C-30B6-2929-F4A4-8157D0E6D438}"/>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1B2C3BDD-78FB-7D8F-AC71-6CF523D8659D}"/>
              </a:ext>
            </a:extLst>
          </p:cNvPr>
          <p:cNvSpPr>
            <a:spLocks noGrp="1"/>
          </p:cNvSpPr>
          <p:nvPr>
            <p:ph type="sldNum" sz="quarter" idx="12"/>
          </p:nvPr>
        </p:nvSpPr>
        <p:spPr>
          <a:xfrm>
            <a:off x="8728961" y="628978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F7D97E-71B9-4DB7-9BC9-BF255CF45BEE}"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Image 2" descr="Une image contenant texte, Graphique, graphisme, clipart&#10;&#10;Le contenu généré par l’IA peut être incorrect.">
            <a:extLst>
              <a:ext uri="{FF2B5EF4-FFF2-40B4-BE49-F238E27FC236}">
                <a16:creationId xmlns:a16="http://schemas.microsoft.com/office/drawing/2014/main" id="{27E640DE-67FE-B85C-A7B9-56229589935A}"/>
              </a:ext>
            </a:extLst>
          </p:cNvPr>
          <p:cNvPicPr>
            <a:picLocks noChangeAspect="1"/>
          </p:cNvPicPr>
          <p:nvPr/>
        </p:nvPicPr>
        <p:blipFill>
          <a:blip r:embed="rId3"/>
          <a:stretch>
            <a:fillRect/>
          </a:stretch>
        </p:blipFill>
        <p:spPr>
          <a:xfrm>
            <a:off x="527869" y="5696607"/>
            <a:ext cx="1892276" cy="759727"/>
          </a:xfrm>
          <a:prstGeom prst="rect">
            <a:avLst/>
          </a:prstGeom>
        </p:spPr>
      </p:pic>
      <p:sp>
        <p:nvSpPr>
          <p:cNvPr id="2" name="ZoneTexte 1">
            <a:extLst>
              <a:ext uri="{FF2B5EF4-FFF2-40B4-BE49-F238E27FC236}">
                <a16:creationId xmlns:a16="http://schemas.microsoft.com/office/drawing/2014/main" id="{5066406D-5CE7-92BB-9E46-F834D5909851}"/>
              </a:ext>
            </a:extLst>
          </p:cNvPr>
          <p:cNvSpPr txBox="1"/>
          <p:nvPr/>
        </p:nvSpPr>
        <p:spPr>
          <a:xfrm>
            <a:off x="727037" y="975920"/>
            <a:ext cx="5242840" cy="4154984"/>
          </a:xfrm>
          <a:prstGeom prst="rect">
            <a:avLst/>
          </a:prstGeom>
          <a:solidFill>
            <a:schemeClr val="bg1"/>
          </a:solidFill>
          <a:ln w="762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rPr>
              <a:t>INDICATEURS ‘ARGENT’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00" b="1"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rPr>
              <a:t>Le résultat annuel en argent</a:t>
            </a:r>
            <a:r>
              <a:rPr kumimoji="0" lang="fr-FR" sz="2000" b="0"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rPr>
              <a:t> du financement est le gain (= </a:t>
            </a:r>
            <a:r>
              <a:rPr kumimoji="0" lang="fr-FR" sz="2000" b="0" i="1"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rPr>
              <a:t>davantage d’argent</a:t>
            </a:r>
            <a:r>
              <a:rPr kumimoji="0" lang="fr-FR" sz="2000" b="0"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rPr>
              <a:t>) ou la perte en argent </a:t>
            </a:r>
            <a:r>
              <a:rPr kumimoji="0" lang="fr-FR" sz="2000" b="0" i="0" u="none" strike="noStrike" kern="1200" cap="none" spc="0" normalizeH="0" baseline="0" noProof="0" dirty="0">
                <a:ln>
                  <a:noFill/>
                </a:ln>
                <a:solidFill>
                  <a:srgbClr val="FF0000"/>
                </a:solidFill>
                <a:effectLst/>
                <a:uLnTx/>
                <a:uFillTx/>
                <a:latin typeface="Calibri" panose="020F0502020204030204"/>
                <a:ea typeface="Aptos" panose="020B0004020202020204" pitchFamily="34" charset="0"/>
                <a:cs typeface="Aptos" panose="020B0004020202020204" pitchFamily="34" charset="0"/>
              </a:rPr>
              <a:t>sur l’année </a:t>
            </a:r>
            <a:r>
              <a:rPr kumimoji="0" lang="fr-FR" sz="2000" b="0"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rPr>
              <a:t>du fait du financement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00" b="0"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rPr>
              <a:t>La valeur actuelle nette argent </a:t>
            </a:r>
            <a:r>
              <a:rPr kumimoji="0" lang="fr-FR" sz="2000" b="0"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rPr>
              <a:t>du financement (par exemple + un million d’euros) est la somme de ses résultats annuels en argent projetés, actualisés à aujourd’hui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00" b="0"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rPr>
              <a:t>Le taux d’actualisation argent </a:t>
            </a:r>
            <a:r>
              <a:rPr kumimoji="0" lang="fr-FR" sz="2000" b="0"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rPr>
              <a:t>est la valeur argent du temps : le gain minimum d’argent (en pourcentage) que doit rapporter le financement sur une année</a:t>
            </a:r>
          </a:p>
        </p:txBody>
      </p:sp>
      <p:sp>
        <p:nvSpPr>
          <p:cNvPr id="5" name="ZoneTexte 4">
            <a:extLst>
              <a:ext uri="{FF2B5EF4-FFF2-40B4-BE49-F238E27FC236}">
                <a16:creationId xmlns:a16="http://schemas.microsoft.com/office/drawing/2014/main" id="{E226E4A0-EC94-64D5-18D4-2A6635D94E7B}"/>
              </a:ext>
            </a:extLst>
          </p:cNvPr>
          <p:cNvSpPr txBox="1"/>
          <p:nvPr/>
        </p:nvSpPr>
        <p:spPr>
          <a:xfrm>
            <a:off x="727037" y="386963"/>
            <a:ext cx="10363601" cy="461665"/>
          </a:xfrm>
          <a:prstGeom prst="rect">
            <a:avLst/>
          </a:prstGeom>
          <a:solidFill>
            <a:schemeClr val="bg1"/>
          </a:solidFill>
          <a:ln w="76200">
            <a:noFill/>
          </a:ln>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Les indicateurs financiers ‘argent’ et ‘carbone’ sont jumeaux</a:t>
            </a:r>
          </a:p>
        </p:txBody>
      </p:sp>
      <p:sp>
        <p:nvSpPr>
          <p:cNvPr id="6" name="ZoneTexte 5">
            <a:extLst>
              <a:ext uri="{FF2B5EF4-FFF2-40B4-BE49-F238E27FC236}">
                <a16:creationId xmlns:a16="http://schemas.microsoft.com/office/drawing/2014/main" id="{FE87FB03-F8EC-0C58-4261-D96C1AAB6B54}"/>
              </a:ext>
            </a:extLst>
          </p:cNvPr>
          <p:cNvSpPr txBox="1"/>
          <p:nvPr/>
        </p:nvSpPr>
        <p:spPr>
          <a:xfrm>
            <a:off x="6222125" y="975920"/>
            <a:ext cx="5475889" cy="4154984"/>
          </a:xfrm>
          <a:prstGeom prst="rect">
            <a:avLst/>
          </a:prstGeom>
          <a:solidFill>
            <a:schemeClr val="bg1"/>
          </a:solidFill>
          <a:ln w="762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rPr>
              <a:t>INDICATEURS ‘CARBONE’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00" b="1"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rPr>
              <a:t>Le résultat carbone annuel </a:t>
            </a:r>
            <a:r>
              <a:rPr kumimoji="0" lang="fr-FR" sz="2000" b="0"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rPr>
              <a:t>est le gain (= </a:t>
            </a:r>
            <a:r>
              <a:rPr kumimoji="0" lang="fr-FR" sz="2000" b="0" i="1"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rPr>
              <a:t>moins de carbone</a:t>
            </a:r>
            <a:r>
              <a:rPr kumimoji="0" lang="fr-FR" sz="2000" b="0"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rPr>
              <a:t>) ou la perte du flux carbone vers l’</a:t>
            </a:r>
            <a:r>
              <a:rPr kumimoji="0" lang="fr-FR" sz="2000" b="0" i="0" u="none" strike="noStrike" kern="1200" cap="none" spc="0" normalizeH="0" baseline="0" noProof="0" dirty="0" err="1">
                <a:ln>
                  <a:noFill/>
                </a:ln>
                <a:solidFill>
                  <a:prstClr val="black"/>
                </a:solidFill>
                <a:effectLst/>
                <a:uLnTx/>
                <a:uFillTx/>
                <a:latin typeface="Calibri" panose="020F0502020204030204"/>
                <a:ea typeface="Aptos" panose="020B0004020202020204" pitchFamily="34" charset="0"/>
                <a:cs typeface="Aptos" panose="020B0004020202020204" pitchFamily="34" charset="0"/>
              </a:rPr>
              <a:t>atmos-phère</a:t>
            </a:r>
            <a:r>
              <a:rPr kumimoji="0" lang="fr-FR" sz="2000" b="0"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rPr>
              <a:t> </a:t>
            </a:r>
            <a:r>
              <a:rPr kumimoji="0" lang="fr-FR" sz="2000" b="0" i="0" u="none" strike="noStrike" kern="1200" cap="none" spc="0" normalizeH="0" baseline="0" noProof="0" dirty="0">
                <a:ln>
                  <a:noFill/>
                </a:ln>
                <a:solidFill>
                  <a:srgbClr val="FF0000"/>
                </a:solidFill>
                <a:effectLst/>
                <a:uLnTx/>
                <a:uFillTx/>
                <a:latin typeface="Calibri" panose="020F0502020204030204"/>
                <a:ea typeface="Aptos" panose="020B0004020202020204" pitchFamily="34" charset="0"/>
                <a:cs typeface="Aptos" panose="020B0004020202020204" pitchFamily="34" charset="0"/>
              </a:rPr>
              <a:t>d’une année à l’autre </a:t>
            </a:r>
            <a:r>
              <a:rPr kumimoji="0" lang="fr-FR" sz="2000" b="0"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rPr>
              <a:t>du fait du financement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00" b="1"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rPr>
              <a:t>La valeur actuelle nette carbone </a:t>
            </a:r>
            <a:r>
              <a:rPr kumimoji="0" lang="fr-FR" sz="2000" b="0"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rPr>
              <a:t>du financement (par exemple + 100 tonnes) est la somme de ses résultats annuels en carbone projetés, actualisés à aujourd’hui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00" b="0"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rPr>
              <a:t>Le taux d’actualisation carbone </a:t>
            </a:r>
            <a:r>
              <a:rPr kumimoji="0" lang="fr-FR" sz="2000" b="0"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rPr>
              <a:t>est la valeur carbone du temps : le gain minimum de carbone (en pourcentage) que doit rapporter le financement sur une année (</a:t>
            </a:r>
            <a:r>
              <a:rPr kumimoji="0" lang="fr-FR" sz="2000" b="0" i="1"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rPr>
              <a:t>décrit plus loin</a:t>
            </a:r>
            <a:r>
              <a:rPr kumimoji="0" lang="fr-FR" sz="2000" b="0"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rPr>
              <a:t>)</a:t>
            </a:r>
            <a:endParaRPr kumimoji="0" lang="fr-FR" sz="800" b="0"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37912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765AE20-BCD5-88F9-070F-79276681091A}"/>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436DDDC6-37B9-E484-9280-19CBF4E7E46C}"/>
              </a:ext>
            </a:extLst>
          </p:cNvPr>
          <p:cNvSpPr>
            <a:spLocks noGrp="1"/>
          </p:cNvSpPr>
          <p:nvPr>
            <p:ph type="sldNum" sz="quarter" idx="12"/>
          </p:nvPr>
        </p:nvSpPr>
        <p:spPr>
          <a:xfrm>
            <a:off x="8728961" y="628978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F7D97E-71B9-4DB7-9BC9-BF255CF45BEE}"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89F382F7-FBE2-6B2F-9506-B8A6FB84594E}"/>
              </a:ext>
            </a:extLst>
          </p:cNvPr>
          <p:cNvSpPr txBox="1"/>
          <p:nvPr/>
        </p:nvSpPr>
        <p:spPr>
          <a:xfrm>
            <a:off x="727036" y="1007813"/>
            <a:ext cx="10634647" cy="4955203"/>
          </a:xfrm>
          <a:prstGeom prst="rect">
            <a:avLst/>
          </a:prstGeom>
          <a:noFill/>
        </p:spPr>
        <p:txBody>
          <a:bodyPr wrap="square">
            <a:spAutoFit/>
          </a:bodyPr>
          <a:lstStyle/>
          <a:p>
            <a:pPr lvl="0">
              <a:defRPr/>
            </a:pPr>
            <a:r>
              <a:rPr lang="fr-FR" sz="2000" dirty="0">
                <a:solidFill>
                  <a:prstClr val="black"/>
                </a:solidFill>
              </a:rPr>
              <a:t>L’Économie carbone </a:t>
            </a:r>
            <a:r>
              <a:rPr lang="fr-FR" sz="2000" dirty="0">
                <a:solidFill>
                  <a:prstClr val="black"/>
                </a:solidFill>
                <a:ea typeface="Times New Roman" panose="02020603050405020304" pitchFamily="18" charset="0"/>
                <a:cs typeface="Aptos" panose="020B0004020202020204" pitchFamily="34" charset="0"/>
              </a:rPr>
              <a:t>exprime la transition comme un retour à l’équilibre entre </a:t>
            </a:r>
            <a:r>
              <a:rPr lang="fr-FR" sz="2000" b="1" dirty="0">
                <a:solidFill>
                  <a:prstClr val="black"/>
                </a:solidFill>
                <a:ea typeface="Times New Roman" panose="02020603050405020304" pitchFamily="18" charset="0"/>
                <a:cs typeface="Aptos" panose="020B0004020202020204" pitchFamily="34" charset="0"/>
              </a:rPr>
              <a:t>l’offre des captures naturelles de GES par le vivant </a:t>
            </a:r>
            <a:r>
              <a:rPr lang="fr-FR" sz="2000" dirty="0">
                <a:solidFill>
                  <a:prstClr val="black"/>
                </a:solidFill>
                <a:ea typeface="Times New Roman" panose="02020603050405020304" pitchFamily="18" charset="0"/>
                <a:cs typeface="Aptos" panose="020B0004020202020204" pitchFamily="34" charset="0"/>
              </a:rPr>
              <a:t>et </a:t>
            </a:r>
            <a:r>
              <a:rPr lang="fr-FR" sz="2000" b="1" dirty="0">
                <a:solidFill>
                  <a:prstClr val="black"/>
                </a:solidFill>
                <a:ea typeface="Times New Roman" panose="02020603050405020304" pitchFamily="18" charset="0"/>
                <a:cs typeface="Aptos" panose="020B0004020202020204" pitchFamily="34" charset="0"/>
              </a:rPr>
              <a:t>la demande des émissions de GES indispensables aux activités humaines </a:t>
            </a:r>
            <a:r>
              <a:rPr lang="fr-FR" sz="2000" dirty="0">
                <a:solidFill>
                  <a:prstClr val="black"/>
                </a:solidFill>
              </a:rPr>
              <a:t>(</a:t>
            </a:r>
            <a:r>
              <a:rPr lang="fr-FR" sz="2000" i="1" dirty="0">
                <a:solidFill>
                  <a:prstClr val="black"/>
                </a:solidFill>
              </a:rPr>
              <a:t>vivant </a:t>
            </a:r>
            <a:r>
              <a:rPr lang="fr-FR" sz="2000" i="1" kern="0" dirty="0">
                <a:solidFill>
                  <a:prstClr val="black"/>
                </a:solidFill>
                <a:cs typeface="Times New Roman" panose="02020603050405020304" pitchFamily="18" charset="0"/>
              </a:rPr>
              <a:t>= </a:t>
            </a:r>
            <a:r>
              <a:rPr lang="fr-FR" sz="2000" i="1" kern="0" dirty="0">
                <a:solidFill>
                  <a:prstClr val="black"/>
                </a:solidFill>
                <a:ea typeface="Times New Roman" panose="02020603050405020304" pitchFamily="18" charset="0"/>
                <a:cs typeface="Times New Roman" panose="02020603050405020304" pitchFamily="18" charset="0"/>
              </a:rPr>
              <a:t>animal ou végétal non domestiqué</a:t>
            </a:r>
            <a:r>
              <a:rPr lang="fr-FR" sz="2000" kern="0" dirty="0">
                <a:solidFill>
                  <a:prstClr val="black"/>
                </a:solidFill>
                <a:ea typeface="Times New Roman" panose="02020603050405020304" pitchFamily="18" charset="0"/>
                <a:cs typeface="Times New Roman" panose="02020603050405020304" pitchFamily="18" charset="0"/>
              </a:rPr>
              <a:t>)</a:t>
            </a:r>
            <a:endParaRPr lang="fr-FR" sz="2000" dirty="0">
              <a:solidFill>
                <a:prstClr val="black"/>
              </a:solidFill>
            </a:endParaRPr>
          </a:p>
          <a:p>
            <a:pPr lvl="0">
              <a:defRPr/>
            </a:pPr>
            <a:endParaRPr lang="fr-FR" sz="800" b="1" dirty="0">
              <a:solidFill>
                <a:prstClr val="black"/>
              </a:solidFill>
              <a:ea typeface="Times New Roman" panose="02020603050405020304" pitchFamily="18" charset="0"/>
              <a:cs typeface="Aptos" panose="020B0004020202020204" pitchFamily="34" charset="0"/>
            </a:endParaRPr>
          </a:p>
          <a:p>
            <a:pPr lvl="0">
              <a:defRPr/>
            </a:pPr>
            <a:r>
              <a:rPr lang="fr-FR" sz="2000" dirty="0">
                <a:solidFill>
                  <a:prstClr val="black"/>
                </a:solidFill>
              </a:rPr>
              <a:t>L’Économie carbone</a:t>
            </a:r>
            <a:r>
              <a:rPr lang="fr-FR" sz="2000" b="1" dirty="0">
                <a:solidFill>
                  <a:prstClr val="black"/>
                </a:solidFill>
                <a:ea typeface="Times New Roman" panose="02020603050405020304" pitchFamily="18" charset="0"/>
                <a:cs typeface="Aptos" panose="020B0004020202020204" pitchFamily="34" charset="0"/>
              </a:rPr>
              <a:t> </a:t>
            </a:r>
            <a:r>
              <a:rPr lang="fr-FR" sz="2000" dirty="0">
                <a:solidFill>
                  <a:prstClr val="black"/>
                </a:solidFill>
                <a:ea typeface="Times New Roman" panose="02020603050405020304" pitchFamily="18" charset="0"/>
                <a:cs typeface="Aptos" panose="020B0004020202020204" pitchFamily="34" charset="0"/>
              </a:rPr>
              <a:t>rappelle que la baisse de demande est vaine sans offre suffisante</a:t>
            </a:r>
          </a:p>
          <a:p>
            <a:pPr marL="800100" lvl="1" indent="-342900">
              <a:buFont typeface="Wingdings" panose="05000000000000000000" pitchFamily="2" charset="2"/>
              <a:buChar char="ü"/>
              <a:defRPr/>
            </a:pPr>
            <a:r>
              <a:rPr lang="fr-FR" sz="2000" kern="100" dirty="0">
                <a:solidFill>
                  <a:srgbClr val="000000"/>
                </a:solidFill>
                <a:ea typeface="Aptos" panose="020B0004020202020204" pitchFamily="34" charset="0"/>
                <a:cs typeface="Times New Roman" panose="02020603050405020304" pitchFamily="18" charset="0"/>
              </a:rPr>
              <a:t>Chaque grand besoin humain est condamné sans captures du vivant : ni la quantité consommée ni le facteur d’émission ne pourront être à zéro, aussi innovants que soient les producteurs et aussi sobres que soient les consommateurs</a:t>
            </a:r>
          </a:p>
          <a:p>
            <a:pPr marL="800100" lvl="1" indent="-342900">
              <a:buFont typeface="Wingdings" panose="05000000000000000000" pitchFamily="2" charset="2"/>
              <a:buChar char="ü"/>
              <a:defRPr/>
            </a:pPr>
            <a:r>
              <a:rPr lang="fr-FR" sz="2000" kern="100" dirty="0">
                <a:solidFill>
                  <a:srgbClr val="000000"/>
                </a:solidFill>
                <a:ea typeface="Aptos" panose="020B0004020202020204" pitchFamily="34" charset="0"/>
                <a:cs typeface="Times New Roman" panose="02020603050405020304" pitchFamily="18" charset="0"/>
              </a:rPr>
              <a:t>Il faut aussi piloter une trajectoire des captures naturelles qui avance au même pas que celle des produits et celle des financements</a:t>
            </a:r>
          </a:p>
          <a:p>
            <a:pPr marL="800100" lvl="1" indent="-342900">
              <a:buFont typeface="Wingdings" panose="05000000000000000000" pitchFamily="2" charset="2"/>
              <a:buChar char="ü"/>
              <a:defRPr/>
            </a:pPr>
            <a:r>
              <a:rPr lang="fr-FR" sz="2000" kern="100" dirty="0">
                <a:solidFill>
                  <a:srgbClr val="000000"/>
                </a:solidFill>
                <a:ea typeface="Aptos" panose="020B0004020202020204" pitchFamily="34" charset="0"/>
                <a:cs typeface="Times New Roman" panose="02020603050405020304" pitchFamily="18" charset="0"/>
              </a:rPr>
              <a:t>Face au carbone, il y a partie liée</a:t>
            </a:r>
            <a:r>
              <a:rPr lang="fr-FR" sz="2000" kern="0" dirty="0">
                <a:solidFill>
                  <a:prstClr val="black"/>
                </a:solidFill>
                <a:ea typeface="Times New Roman" panose="02020603050405020304" pitchFamily="18" charset="0"/>
                <a:cs typeface="Times New Roman" panose="02020603050405020304" pitchFamily="18" charset="0"/>
              </a:rPr>
              <a:t> entre l’humanité et le vivant</a:t>
            </a:r>
          </a:p>
          <a:p>
            <a:pPr marL="800100" lvl="1" indent="-342900">
              <a:buFont typeface="Wingdings" panose="05000000000000000000" pitchFamily="2" charset="2"/>
              <a:buChar char="ü"/>
              <a:defRPr/>
            </a:pPr>
            <a:endParaRPr lang="fr-FR" sz="800" kern="100" dirty="0">
              <a:solidFill>
                <a:srgbClr val="000000"/>
              </a:solidFill>
              <a:ea typeface="Aptos" panose="020B0004020202020204" pitchFamily="34" charset="0"/>
              <a:cs typeface="Times New Roman" panose="02020603050405020304" pitchFamily="18" charset="0"/>
            </a:endParaRPr>
          </a:p>
          <a:p>
            <a:pPr lvl="0">
              <a:defRPr/>
            </a:pPr>
            <a:r>
              <a:rPr lang="fr-FR" sz="2000" dirty="0">
                <a:solidFill>
                  <a:prstClr val="black"/>
                </a:solidFill>
              </a:rPr>
              <a:t>Cette approche par l’offre questionne </a:t>
            </a:r>
            <a:r>
              <a:rPr lang="fr-FR" sz="2000" dirty="0">
                <a:solidFill>
                  <a:prstClr val="black"/>
                </a:solidFill>
                <a:ea typeface="Times New Roman" panose="02020603050405020304" pitchFamily="18" charset="0"/>
                <a:cs typeface="Aptos" panose="020B0004020202020204" pitchFamily="34" charset="0"/>
              </a:rPr>
              <a:t>l’impact (de plus en plus puissant et négatif) des activités humaines sur le vivant et ses captures </a:t>
            </a:r>
            <a:r>
              <a:rPr lang="fr-FR" sz="2000" kern="100" dirty="0">
                <a:solidFill>
                  <a:srgbClr val="000000"/>
                </a:solidFill>
                <a:latin typeface="Calibri" panose="020F0502020204030204" pitchFamily="34" charset="0"/>
                <a:ea typeface="Aptos" panose="020B0004020202020204" pitchFamily="34" charset="0"/>
                <a:cs typeface="Times New Roman" panose="02020603050405020304" pitchFamily="18" charset="0"/>
              </a:rPr>
              <a:t>d’une façon de mieux en mieux mesurée par les scientifiques</a:t>
            </a:r>
          </a:p>
          <a:p>
            <a:pPr lvl="2">
              <a:tabLst>
                <a:tab pos="2244725" algn="l"/>
              </a:tabLst>
              <a:defRPr/>
            </a:pPr>
            <a:r>
              <a:rPr lang="fr-FR" sz="2000" kern="0"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Sur terre : Pratiques sylvicoles, haies arrachées ou crées, routes perméables ou non… </a:t>
            </a:r>
          </a:p>
          <a:p>
            <a:pPr lvl="2">
              <a:tabLst>
                <a:tab pos="2244725" algn="l"/>
              </a:tabLst>
              <a:defRPr/>
            </a:pPr>
            <a:r>
              <a:rPr lang="fr-FR" sz="2000" kern="0"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Sur mer : Plastiques en plus ou moins…</a:t>
            </a:r>
            <a:endParaRPr lang="fr-FR" sz="2000" kern="100" dirty="0">
              <a:solidFill>
                <a:srgbClr val="000000"/>
              </a:solidFill>
              <a:latin typeface="Calibri" panose="020F0502020204030204" pitchFamily="34" charset="0"/>
              <a:ea typeface="Aptos" panose="020B0004020202020204" pitchFamily="34" charset="0"/>
              <a:cs typeface="Times New Roman" panose="02020603050405020304" pitchFamily="18" charset="0"/>
            </a:endParaRPr>
          </a:p>
          <a:p>
            <a:pPr lvl="0">
              <a:defRPr/>
            </a:pPr>
            <a:endParaRPr lang="fr-FR" sz="2000" dirty="0">
              <a:solidFill>
                <a:prstClr val="black"/>
              </a:solidFill>
              <a:ea typeface="Times New Roman" panose="02020603050405020304" pitchFamily="18" charset="0"/>
              <a:cs typeface="Aptos" panose="020B0004020202020204" pitchFamily="34" charset="0"/>
            </a:endParaRPr>
          </a:p>
        </p:txBody>
      </p:sp>
      <p:pic>
        <p:nvPicPr>
          <p:cNvPr id="3" name="Image 2" descr="Une image contenant texte, Graphique, graphisme, clipart&#10;&#10;Le contenu généré par l’IA peut être incorrect.">
            <a:extLst>
              <a:ext uri="{FF2B5EF4-FFF2-40B4-BE49-F238E27FC236}">
                <a16:creationId xmlns:a16="http://schemas.microsoft.com/office/drawing/2014/main" id="{0A431668-7A16-AFAD-9829-C292778D0233}"/>
              </a:ext>
            </a:extLst>
          </p:cNvPr>
          <p:cNvPicPr>
            <a:picLocks noChangeAspect="1"/>
          </p:cNvPicPr>
          <p:nvPr/>
        </p:nvPicPr>
        <p:blipFill>
          <a:blip r:embed="rId3"/>
          <a:stretch>
            <a:fillRect/>
          </a:stretch>
        </p:blipFill>
        <p:spPr>
          <a:xfrm>
            <a:off x="506849" y="5696607"/>
            <a:ext cx="1892276" cy="759727"/>
          </a:xfrm>
          <a:prstGeom prst="rect">
            <a:avLst/>
          </a:prstGeom>
        </p:spPr>
      </p:pic>
      <p:sp>
        <p:nvSpPr>
          <p:cNvPr id="5" name="ZoneTexte 4">
            <a:extLst>
              <a:ext uri="{FF2B5EF4-FFF2-40B4-BE49-F238E27FC236}">
                <a16:creationId xmlns:a16="http://schemas.microsoft.com/office/drawing/2014/main" id="{B7B4C5B9-C37E-29D7-CDF0-5F9872C522EC}"/>
              </a:ext>
            </a:extLst>
          </p:cNvPr>
          <p:cNvSpPr txBox="1"/>
          <p:nvPr/>
        </p:nvSpPr>
        <p:spPr>
          <a:xfrm>
            <a:off x="727036" y="381669"/>
            <a:ext cx="10855364" cy="461665"/>
          </a:xfrm>
          <a:prstGeom prst="rect">
            <a:avLst/>
          </a:prstGeom>
          <a:solidFill>
            <a:schemeClr val="bg1"/>
          </a:solidFill>
          <a:ln w="762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3. La dynamique du vivant et de ses captures naturelles </a:t>
            </a:r>
            <a:r>
              <a:rPr kumimoji="0" lang="fr-FR" sz="240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(1/2)</a:t>
            </a:r>
            <a:r>
              <a:rPr kumimoji="0" lang="fr-FR" sz="24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 </a:t>
            </a:r>
          </a:p>
        </p:txBody>
      </p:sp>
    </p:spTree>
    <p:extLst>
      <p:ext uri="{BB962C8B-B14F-4D97-AF65-F5344CB8AC3E}">
        <p14:creationId xmlns:p14="http://schemas.microsoft.com/office/powerpoint/2010/main" val="306228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6F97AB2-00A7-81C1-C7F4-6122A304555F}"/>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DF2A482-C1AD-B54F-192E-711FAB298EF2}"/>
              </a:ext>
            </a:extLst>
          </p:cNvPr>
          <p:cNvSpPr>
            <a:spLocks noGrp="1"/>
          </p:cNvSpPr>
          <p:nvPr>
            <p:ph type="sldNum" sz="quarter" idx="12"/>
          </p:nvPr>
        </p:nvSpPr>
        <p:spPr>
          <a:xfrm>
            <a:off x="8728961" y="628978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F7D97E-71B9-4DB7-9BC9-BF255CF45BEE}"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45053997-1EA4-A4E0-C37E-BA11DB65C13E}"/>
              </a:ext>
            </a:extLst>
          </p:cNvPr>
          <p:cNvSpPr txBox="1"/>
          <p:nvPr/>
        </p:nvSpPr>
        <p:spPr>
          <a:xfrm>
            <a:off x="727036" y="1007813"/>
            <a:ext cx="10634647" cy="5447645"/>
          </a:xfrm>
          <a:prstGeom prst="rect">
            <a:avLst/>
          </a:prstGeom>
          <a:noFill/>
        </p:spPr>
        <p:txBody>
          <a:bodyPr wrap="square">
            <a:spAutoFit/>
          </a:bodyPr>
          <a:lstStyle/>
          <a:p>
            <a:pPr lvl="0">
              <a:defRPr/>
            </a:pPr>
            <a:r>
              <a:rPr kumimoji="0" lang="fr-FR" sz="2000" b="0" i="0" u="none" strike="noStrike" kern="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Pour</a:t>
            </a:r>
            <a:r>
              <a:rPr kumimoji="0" lang="fr-FR" sz="2000" b="0" i="0" u="none" strike="noStrike" kern="0" cap="none" spc="0" normalizeH="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intégrer la dynamique du vivant et de ses captures, </a:t>
            </a:r>
          </a:p>
          <a:p>
            <a:pPr marL="800100" lvl="1" indent="-342900">
              <a:buFont typeface="Wingdings" panose="05000000000000000000" pitchFamily="2" charset="2"/>
              <a:buChar char="ü"/>
              <a:defRPr/>
            </a:pPr>
            <a:r>
              <a:rPr lang="fr-FR" sz="2000" kern="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L</a:t>
            </a:r>
            <a:r>
              <a:rPr kumimoji="0" lang="fr-FR" sz="2000" b="0" i="0" u="none" strike="noStrike" kern="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’Économie carbone </a:t>
            </a:r>
            <a:r>
              <a:rPr lang="fr-FR" sz="2000" kern="100" dirty="0">
                <a:solidFill>
                  <a:srgbClr val="000000"/>
                </a:solidFill>
                <a:ea typeface="Aptos" panose="020B0004020202020204" pitchFamily="34" charset="0"/>
                <a:cs typeface="Times New Roman" panose="02020603050405020304" pitchFamily="18" charset="0"/>
              </a:rPr>
              <a:t>associe à chaque territoire (sur terre ou sur mer) ses captures naturelles, mesurées en tonnes de captures naturelles par </a:t>
            </a:r>
            <a:r>
              <a:rPr lang="fr-FR" sz="2000" kern="0" dirty="0">
                <a:solidFill>
                  <a:prstClr val="black"/>
                </a:solidFill>
                <a:ea typeface="Aptos" panose="020B0004020202020204" pitchFamily="34" charset="0"/>
                <a:cs typeface="Aptos" panose="020B0004020202020204" pitchFamily="34" charset="0"/>
              </a:rPr>
              <a:t> km</a:t>
            </a:r>
            <a:r>
              <a:rPr lang="fr-FR" sz="2000" kern="0" baseline="30000" dirty="0">
                <a:solidFill>
                  <a:prstClr val="black"/>
                </a:solidFill>
                <a:ea typeface="Aptos" panose="020B0004020202020204" pitchFamily="34" charset="0"/>
                <a:cs typeface="Aptos" panose="020B0004020202020204" pitchFamily="34" charset="0"/>
              </a:rPr>
              <a:t>2</a:t>
            </a:r>
            <a:r>
              <a:rPr lang="fr-FR" sz="2000" kern="100" dirty="0">
                <a:solidFill>
                  <a:srgbClr val="000000"/>
                </a:solidFill>
                <a:ea typeface="Aptos" panose="020B0004020202020204" pitchFamily="34" charset="0"/>
                <a:cs typeface="Times New Roman" panose="02020603050405020304" pitchFamily="18" charset="0"/>
              </a:rPr>
              <a:t> </a:t>
            </a:r>
          </a:p>
          <a:p>
            <a:pPr marL="800100" lvl="1" indent="-342900">
              <a:buFont typeface="Wingdings" panose="05000000000000000000" pitchFamily="2" charset="2"/>
              <a:buChar char="ü"/>
              <a:defRPr/>
            </a:pPr>
            <a:r>
              <a:rPr lang="fr-FR" sz="2000" kern="100" dirty="0">
                <a:solidFill>
                  <a:srgbClr val="000000"/>
                </a:solidFill>
                <a:ea typeface="Aptos" panose="020B0004020202020204" pitchFamily="34" charset="0"/>
                <a:cs typeface="Times New Roman" panose="02020603050405020304" pitchFamily="18" charset="0"/>
              </a:rPr>
              <a:t>Elle les présente comme une co-production du vivant du territoire et des activités humaines qui impactent ce vivant et ses captures*</a:t>
            </a:r>
          </a:p>
          <a:p>
            <a:pPr marL="800100" lvl="1" indent="-342900">
              <a:buFont typeface="Wingdings" panose="05000000000000000000" pitchFamily="2" charset="2"/>
              <a:buChar char="ü"/>
              <a:defRPr/>
            </a:pPr>
            <a:r>
              <a:rPr lang="fr-FR" sz="2000" kern="100" dirty="0">
                <a:solidFill>
                  <a:srgbClr val="000000"/>
                </a:solidFill>
                <a:ea typeface="Aptos" panose="020B0004020202020204" pitchFamily="34" charset="0"/>
                <a:cs typeface="Times New Roman" panose="02020603050405020304" pitchFamily="18" charset="0"/>
              </a:rPr>
              <a:t>Elle les intègre aux impacts carbone des produits et activités du territoire</a:t>
            </a:r>
          </a:p>
          <a:p>
            <a:pPr lvl="0">
              <a:defRPr/>
            </a:pPr>
            <a:endParaRPr kumimoji="0" lang="fr-FR" sz="800" b="0" i="0" u="none" strike="noStrike" kern="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2000" kern="100" dirty="0">
                <a:solidFill>
                  <a:srgbClr val="000000"/>
                </a:solidFill>
                <a:ea typeface="Aptos" panose="020B0004020202020204" pitchFamily="34" charset="0"/>
                <a:cs typeface="Times New Roman" panose="02020603050405020304" pitchFamily="18" charset="0"/>
              </a:rPr>
              <a:t>L’Économie carbone répond donc à LA question des scientifiques du vivant de </a:t>
            </a:r>
            <a:r>
              <a:rPr lang="fr-FR" sz="2000" b="1" kern="100" dirty="0">
                <a:solidFill>
                  <a:srgbClr val="000000"/>
                </a:solidFill>
                <a:ea typeface="Aptos" panose="020B0004020202020204" pitchFamily="34" charset="0"/>
                <a:cs typeface="Times New Roman" panose="02020603050405020304" pitchFamily="18" charset="0"/>
              </a:rPr>
              <a:t>comment faire rentrer le vivant et donc la biodiversité dans les décisions économiques</a:t>
            </a:r>
          </a:p>
          <a:p>
            <a:pPr marL="800100" lvl="1" indent="-342900">
              <a:buFont typeface="Wingdings" panose="05000000000000000000" pitchFamily="2" charset="2"/>
              <a:buChar char="ü"/>
              <a:defRPr/>
            </a:pPr>
            <a:r>
              <a:rPr lang="fr-FR" sz="2000" kern="100" dirty="0">
                <a:solidFill>
                  <a:srgbClr val="000000"/>
                </a:solidFill>
                <a:ea typeface="Aptos" panose="020B0004020202020204" pitchFamily="34" charset="0"/>
                <a:cs typeface="Times New Roman" panose="02020603050405020304" pitchFamily="18" charset="0"/>
              </a:rPr>
              <a:t>Cf le rapport de 2022 de l’IPBES (équivalent du GIEC pour la biodiversité) qui conclut simplement que l’argent ne marche pas)</a:t>
            </a:r>
          </a:p>
          <a:p>
            <a:pPr marL="800100" lvl="1" indent="-342900">
              <a:buFont typeface="Wingdings" panose="05000000000000000000" pitchFamily="2" charset="2"/>
              <a:buChar char="ü"/>
              <a:defRPr/>
            </a:pPr>
            <a:r>
              <a:rPr lang="fr-FR" sz="2000" kern="100" dirty="0">
                <a:solidFill>
                  <a:srgbClr val="000000"/>
                </a:solidFill>
                <a:ea typeface="Aptos" panose="020B0004020202020204" pitchFamily="34" charset="0"/>
                <a:cs typeface="Times New Roman" panose="02020603050405020304" pitchFamily="18" charset="0"/>
              </a:rPr>
              <a:t>Le vivant est amené au cœur des décisions économiques, à travers les contenus carbone des produits et les résultats carbone des financements</a:t>
            </a:r>
          </a:p>
          <a:p>
            <a:pPr>
              <a:defRPr/>
            </a:pPr>
            <a:endParaRPr lang="fr-FR" sz="800" kern="100" dirty="0">
              <a:solidFill>
                <a:srgbClr val="000000"/>
              </a:solidFill>
              <a:ea typeface="Aptos" panose="020B0004020202020204" pitchFamily="34" charset="0"/>
              <a:cs typeface="Times New Roman" panose="02020603050405020304" pitchFamily="18" charset="0"/>
            </a:endParaRPr>
          </a:p>
          <a:p>
            <a:pPr>
              <a:defRPr/>
            </a:pPr>
            <a:r>
              <a:rPr lang="fr-FR" sz="2000" kern="100" dirty="0">
                <a:solidFill>
                  <a:srgbClr val="000000"/>
                </a:solidFill>
                <a:ea typeface="Aptos" panose="020B0004020202020204" pitchFamily="34" charset="0"/>
                <a:cs typeface="Times New Roman" panose="02020603050405020304" pitchFamily="18" charset="0"/>
              </a:rPr>
              <a:t>* Cette partie de l’Economie carbone est à largement à construire, en coproduction entre scientifiques du vivant et économistes</a:t>
            </a:r>
          </a:p>
          <a:p>
            <a:pPr marL="800100" lvl="1" indent="-342900">
              <a:buFont typeface="Wingdings" panose="05000000000000000000" pitchFamily="2" charset="2"/>
              <a:buChar char="ü"/>
              <a:defRPr/>
            </a:pPr>
            <a:endParaRPr lang="fr-FR" sz="2000" dirty="0">
              <a:solidFill>
                <a:prstClr val="black"/>
              </a:solidFill>
              <a:ea typeface="Times New Roman" panose="02020603050405020304" pitchFamily="18"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Image 2" descr="Une image contenant texte, Graphique, graphisme, clipart&#10;&#10;Le contenu généré par l’IA peut être incorrect.">
            <a:extLst>
              <a:ext uri="{FF2B5EF4-FFF2-40B4-BE49-F238E27FC236}">
                <a16:creationId xmlns:a16="http://schemas.microsoft.com/office/drawing/2014/main" id="{6FBF7785-1C65-E2A2-5837-1DF530E0E914}"/>
              </a:ext>
            </a:extLst>
          </p:cNvPr>
          <p:cNvPicPr>
            <a:picLocks noChangeAspect="1"/>
          </p:cNvPicPr>
          <p:nvPr/>
        </p:nvPicPr>
        <p:blipFill>
          <a:blip r:embed="rId3"/>
          <a:stretch>
            <a:fillRect/>
          </a:stretch>
        </p:blipFill>
        <p:spPr>
          <a:xfrm>
            <a:off x="506849" y="5696607"/>
            <a:ext cx="1892276" cy="759727"/>
          </a:xfrm>
          <a:prstGeom prst="rect">
            <a:avLst/>
          </a:prstGeom>
        </p:spPr>
      </p:pic>
      <p:sp>
        <p:nvSpPr>
          <p:cNvPr id="5" name="ZoneTexte 4">
            <a:extLst>
              <a:ext uri="{FF2B5EF4-FFF2-40B4-BE49-F238E27FC236}">
                <a16:creationId xmlns:a16="http://schemas.microsoft.com/office/drawing/2014/main" id="{3F6F1098-E3E1-22B3-D030-1FEE6A79475F}"/>
              </a:ext>
            </a:extLst>
          </p:cNvPr>
          <p:cNvSpPr txBox="1"/>
          <p:nvPr/>
        </p:nvSpPr>
        <p:spPr>
          <a:xfrm>
            <a:off x="727036" y="381669"/>
            <a:ext cx="10855364" cy="461665"/>
          </a:xfrm>
          <a:prstGeom prst="rect">
            <a:avLst/>
          </a:prstGeom>
          <a:solidFill>
            <a:schemeClr val="bg1"/>
          </a:solidFill>
          <a:ln w="762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3. </a:t>
            </a:r>
            <a:r>
              <a:rPr lang="fr-FR" sz="2400" b="1" dirty="0">
                <a:solidFill>
                  <a:prstClr val="black"/>
                </a:solidFill>
                <a:latin typeface="Calibri" panose="020F0502020204030204"/>
                <a:ea typeface="Times New Roman" panose="02020603050405020304" pitchFamily="18" charset="0"/>
                <a:cs typeface="Aptos" panose="020B0004020202020204" pitchFamily="34" charset="0"/>
              </a:rPr>
              <a:t>La dynamique du vivant et de ses</a:t>
            </a:r>
            <a:r>
              <a:rPr kumimoji="0" lang="fr-FR" sz="24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 captures naturelles </a:t>
            </a:r>
            <a:r>
              <a:rPr kumimoji="0" lang="fr-FR" sz="2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(2/2)</a:t>
            </a:r>
            <a:r>
              <a:rPr kumimoji="0" lang="fr-FR" sz="24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 </a:t>
            </a:r>
          </a:p>
        </p:txBody>
      </p:sp>
    </p:spTree>
    <p:extLst>
      <p:ext uri="{BB962C8B-B14F-4D97-AF65-F5344CB8AC3E}">
        <p14:creationId xmlns:p14="http://schemas.microsoft.com/office/powerpoint/2010/main" val="45501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FD8468B-FF9E-B0E2-B084-AB967465AC9B}"/>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C42AAB6-668C-AA77-7460-CE25683199F4}"/>
              </a:ext>
            </a:extLst>
          </p:cNvPr>
          <p:cNvSpPr>
            <a:spLocks noGrp="1"/>
          </p:cNvSpPr>
          <p:nvPr>
            <p:ph type="sldNum" sz="quarter" idx="12"/>
          </p:nvPr>
        </p:nvSpPr>
        <p:spPr>
          <a:xfrm>
            <a:off x="8728961" y="628978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F7D97E-71B9-4DB7-9BC9-BF255CF45BEE}"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Image 2" descr="Une image contenant texte, Graphique, graphisme, clipart&#10;&#10;Le contenu généré par l’IA peut être incorrect.">
            <a:extLst>
              <a:ext uri="{FF2B5EF4-FFF2-40B4-BE49-F238E27FC236}">
                <a16:creationId xmlns:a16="http://schemas.microsoft.com/office/drawing/2014/main" id="{6AF3FBA9-0E25-1810-C3C3-1FEE371D1DD1}"/>
              </a:ext>
            </a:extLst>
          </p:cNvPr>
          <p:cNvPicPr>
            <a:picLocks noChangeAspect="1"/>
          </p:cNvPicPr>
          <p:nvPr/>
        </p:nvPicPr>
        <p:blipFill>
          <a:blip r:embed="rId3"/>
          <a:stretch>
            <a:fillRect/>
          </a:stretch>
        </p:blipFill>
        <p:spPr>
          <a:xfrm>
            <a:off x="527869" y="5696607"/>
            <a:ext cx="1892276" cy="759727"/>
          </a:xfrm>
          <a:prstGeom prst="rect">
            <a:avLst/>
          </a:prstGeom>
        </p:spPr>
      </p:pic>
      <p:sp>
        <p:nvSpPr>
          <p:cNvPr id="11" name="ZoneTexte 10">
            <a:extLst>
              <a:ext uri="{FF2B5EF4-FFF2-40B4-BE49-F238E27FC236}">
                <a16:creationId xmlns:a16="http://schemas.microsoft.com/office/drawing/2014/main" id="{332F7C4C-4914-ACC2-2BA5-7F0EA6592EBE}"/>
              </a:ext>
            </a:extLst>
          </p:cNvPr>
          <p:cNvSpPr txBox="1"/>
          <p:nvPr/>
        </p:nvSpPr>
        <p:spPr>
          <a:xfrm>
            <a:off x="727036" y="1038590"/>
            <a:ext cx="10745125" cy="415498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La science</a:t>
            </a:r>
            <a:r>
              <a:rPr kumimoji="0" lang="fr-FR" sz="2000" b="0" i="0" u="none" strike="noStrike" kern="1200" cap="none" spc="0" normalizeH="0" noProof="0" dirty="0">
                <a:ln>
                  <a:noFill/>
                </a:ln>
                <a:solidFill>
                  <a:prstClr val="black"/>
                </a:solidFill>
                <a:effectLst/>
                <a:uLnTx/>
                <a:uFillTx/>
                <a:latin typeface="Calibri" panose="020F0502020204030204"/>
                <a:ea typeface="+mn-ea"/>
                <a:cs typeface="+mn-cs"/>
              </a:rPr>
              <a:t> et la concurrence sont des armes fabuleuses pour la transition que le politique doit encourager en priorité (par l’information, la formation, la recherche, la réglementation…)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00" b="0" i="0" u="none" strike="noStrike" kern="1200" cap="none" spc="0" normalizeH="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solidFill>
                  <a:prstClr val="black"/>
                </a:solidFill>
                <a:latin typeface="Calibri" panose="020F0502020204030204"/>
              </a:rPr>
              <a:t>Elles n’évitent pas les gigantesques conflits d’intérêt entre individus, organisations et territoires que la transition fait et fera naître</a:t>
            </a:r>
          </a:p>
          <a:p>
            <a:pPr marL="800100" lvl="1" indent="-342900">
              <a:buFont typeface="Wingdings" panose="05000000000000000000" pitchFamily="2" charset="2"/>
              <a:buChar char="ü"/>
              <a:defRPr/>
            </a:pPr>
            <a:r>
              <a:rPr lang="fr-FR" sz="2000" dirty="0">
                <a:solidFill>
                  <a:prstClr val="black"/>
                </a:solidFill>
                <a:latin typeface="Calibri" panose="020F0502020204030204"/>
              </a:rPr>
              <a:t>Ils ralentissent la transition</a:t>
            </a:r>
          </a:p>
          <a:p>
            <a:pPr marL="800100" lvl="1" indent="-342900">
              <a:buFont typeface="Wingdings" panose="05000000000000000000" pitchFamily="2" charset="2"/>
              <a:buChar char="ü"/>
              <a:defRPr/>
            </a:pPr>
            <a:r>
              <a:rPr lang="fr-FR" sz="2000" dirty="0">
                <a:solidFill>
                  <a:prstClr val="black"/>
                </a:solidFill>
                <a:latin typeface="Calibri" panose="020F0502020204030204"/>
              </a:rPr>
              <a:t>Ils menacent l’humanité si la vitesse tombe aujourd’hui au-dessous du minimum nécessaire pour </a:t>
            </a:r>
            <a:r>
              <a:rPr lang="fr-FR" sz="2000" b="1" dirty="0">
                <a:solidFill>
                  <a:prstClr val="black"/>
                </a:solidFill>
                <a:ea typeface="Times New Roman" panose="02020603050405020304" pitchFamily="18" charset="0"/>
                <a:cs typeface="Aptos" panose="020B0004020202020204" pitchFamily="34" charset="0"/>
              </a:rPr>
              <a:t>terminer la transition ‘à temps’, </a:t>
            </a:r>
            <a:r>
              <a:rPr lang="fr-FR" sz="2000" dirty="0">
                <a:solidFill>
                  <a:prstClr val="black"/>
                </a:solidFill>
                <a:ea typeface="Times New Roman" panose="02020603050405020304" pitchFamily="18" charset="0"/>
                <a:cs typeface="Aptos" panose="020B0004020202020204" pitchFamily="34" charset="0"/>
              </a:rPr>
              <a:t>avec une atmosphère encore viable</a:t>
            </a:r>
            <a:endParaRPr lang="fr-FR" sz="20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8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solidFill>
                  <a:prstClr val="black"/>
                </a:solidFill>
                <a:latin typeface="Calibri" panose="020F0502020204030204"/>
              </a:rPr>
              <a:t>L’Économie carbone donne les outils pour estimer cette vitesse plancher et construire les compromis nécessaires au niveau le plus fin (l’individu, l’organisation, le territoire au niveau national et universel)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800" dirty="0">
              <a:solidFill>
                <a:prstClr val="black"/>
              </a:solidFill>
              <a:latin typeface="Calibri" panose="020F0502020204030204"/>
            </a:endParaRPr>
          </a:p>
          <a:p>
            <a:pPr marL="800100" lvl="1" indent="-342900">
              <a:buFont typeface="Wingdings" panose="05000000000000000000" pitchFamily="2" charset="2"/>
              <a:buChar char="ü"/>
              <a:defRPr/>
            </a:pPr>
            <a:r>
              <a:rPr lang="fr-FR" sz="2000" dirty="0">
                <a:solidFill>
                  <a:prstClr val="black"/>
                </a:solidFill>
                <a:latin typeface="Calibri" panose="020F0502020204030204"/>
              </a:rPr>
              <a:t>Une valeur carbone universelle du temps, ou taux d’actualisation carbone (4.1)</a:t>
            </a:r>
          </a:p>
          <a:p>
            <a:pPr marL="800100" lvl="1" indent="-342900">
              <a:buFont typeface="Wingdings" panose="05000000000000000000" pitchFamily="2" charset="2"/>
              <a:buChar char="ü"/>
              <a:defRPr/>
            </a:pPr>
            <a:r>
              <a:rPr lang="fr-FR" sz="2000" dirty="0">
                <a:solidFill>
                  <a:prstClr val="black"/>
                </a:solidFill>
                <a:latin typeface="Calibri" panose="020F0502020204030204"/>
              </a:rPr>
              <a:t>Un suivi universel de la satisfaction des besoins humains : besoin de transition et autres grands besoins (4.2)  </a:t>
            </a:r>
          </a:p>
        </p:txBody>
      </p:sp>
      <p:sp>
        <p:nvSpPr>
          <p:cNvPr id="2" name="ZoneTexte 1">
            <a:extLst>
              <a:ext uri="{FF2B5EF4-FFF2-40B4-BE49-F238E27FC236}">
                <a16:creationId xmlns:a16="http://schemas.microsoft.com/office/drawing/2014/main" id="{1C0FB663-F80A-59E6-C241-87FE41605B48}"/>
              </a:ext>
            </a:extLst>
          </p:cNvPr>
          <p:cNvSpPr txBox="1"/>
          <p:nvPr/>
        </p:nvSpPr>
        <p:spPr>
          <a:xfrm>
            <a:off x="727036" y="381669"/>
            <a:ext cx="11097102" cy="461665"/>
          </a:xfrm>
          <a:prstGeom prst="rect">
            <a:avLst/>
          </a:prstGeom>
          <a:solidFill>
            <a:schemeClr val="bg1"/>
          </a:solidFill>
          <a:ln w="762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4 - Réussir la transition ‘à temps’, une responsabilité individuelle et collective</a:t>
            </a:r>
          </a:p>
        </p:txBody>
      </p:sp>
    </p:spTree>
    <p:extLst>
      <p:ext uri="{BB962C8B-B14F-4D97-AF65-F5344CB8AC3E}">
        <p14:creationId xmlns:p14="http://schemas.microsoft.com/office/powerpoint/2010/main" val="3215071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4F86B17-6801-495B-4538-2AFE722FE1B5}"/>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FE919D7-AFC8-788C-FFE3-A226E80AEA23}"/>
              </a:ext>
            </a:extLst>
          </p:cNvPr>
          <p:cNvSpPr>
            <a:spLocks noGrp="1"/>
          </p:cNvSpPr>
          <p:nvPr>
            <p:ph type="sldNum" sz="quarter" idx="12"/>
          </p:nvPr>
        </p:nvSpPr>
        <p:spPr>
          <a:xfrm>
            <a:off x="8728961" y="628978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F7D97E-71B9-4DB7-9BC9-BF255CF45BEE}"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Image 2" descr="Une image contenant texte, Graphique, graphisme, clipart&#10;&#10;Le contenu généré par l’IA peut être incorrect.">
            <a:extLst>
              <a:ext uri="{FF2B5EF4-FFF2-40B4-BE49-F238E27FC236}">
                <a16:creationId xmlns:a16="http://schemas.microsoft.com/office/drawing/2014/main" id="{755DAE5D-3B6A-B9D7-EF67-0EFCBE5785C1}"/>
              </a:ext>
            </a:extLst>
          </p:cNvPr>
          <p:cNvPicPr>
            <a:picLocks noChangeAspect="1"/>
          </p:cNvPicPr>
          <p:nvPr/>
        </p:nvPicPr>
        <p:blipFill>
          <a:blip r:embed="rId3"/>
          <a:stretch>
            <a:fillRect/>
          </a:stretch>
        </p:blipFill>
        <p:spPr>
          <a:xfrm>
            <a:off x="527869" y="5696607"/>
            <a:ext cx="1892276" cy="759727"/>
          </a:xfrm>
          <a:prstGeom prst="rect">
            <a:avLst/>
          </a:prstGeom>
        </p:spPr>
      </p:pic>
      <p:sp>
        <p:nvSpPr>
          <p:cNvPr id="11" name="ZoneTexte 10">
            <a:extLst>
              <a:ext uri="{FF2B5EF4-FFF2-40B4-BE49-F238E27FC236}">
                <a16:creationId xmlns:a16="http://schemas.microsoft.com/office/drawing/2014/main" id="{76C0121D-6D0F-F3FC-62AB-308205D34CB8}"/>
              </a:ext>
            </a:extLst>
          </p:cNvPr>
          <p:cNvSpPr txBox="1"/>
          <p:nvPr/>
        </p:nvSpPr>
        <p:spPr>
          <a:xfrm>
            <a:off x="727036" y="977035"/>
            <a:ext cx="10645157" cy="4585871"/>
          </a:xfrm>
          <a:prstGeom prst="rect">
            <a:avLst/>
          </a:prstGeom>
          <a:noFill/>
        </p:spPr>
        <p:txBody>
          <a:bodyPr wrap="square">
            <a:spAutoFit/>
          </a:bodyPr>
          <a:lstStyle/>
          <a:p>
            <a:pPr lvl="0">
              <a:defRPr/>
            </a:pPr>
            <a:r>
              <a:rPr lang="fr-FR" sz="2000" dirty="0">
                <a:solidFill>
                  <a:prstClr val="black"/>
                </a:solidFill>
                <a:latin typeface="Calibri" panose="020F0502020204030204"/>
              </a:rPr>
              <a:t>Un </a:t>
            </a:r>
            <a:r>
              <a:rPr lang="fr-FR" sz="2000" dirty="0">
                <a:solidFill>
                  <a:prstClr val="black"/>
                </a:solidFill>
              </a:rPr>
              <a:t>taux d’actualisation carbone est </a:t>
            </a:r>
            <a:r>
              <a:rPr lang="fr-FR" sz="2000" dirty="0">
                <a:solidFill>
                  <a:prstClr val="black"/>
                </a:solidFill>
                <a:latin typeface="Calibri" panose="020F0502020204030204"/>
              </a:rPr>
              <a:t>associé par chaque financeur au calcul de ses financements (2)</a:t>
            </a:r>
          </a:p>
          <a:p>
            <a:pPr>
              <a:defRPr/>
            </a:pPr>
            <a:r>
              <a:rPr lang="fr-FR" sz="2000" dirty="0">
                <a:solidFill>
                  <a:prstClr val="black"/>
                </a:solidFill>
              </a:rPr>
              <a:t>= Le gain annuel minimum de carbone (en pourcentage) que doivent rapporter ses financements</a:t>
            </a:r>
          </a:p>
          <a:p>
            <a:pPr>
              <a:defRPr/>
            </a:pPr>
            <a:endParaRPr lang="fr-FR" sz="800" dirty="0">
              <a:solidFill>
                <a:prstClr val="black"/>
              </a:solidFill>
            </a:endParaRPr>
          </a:p>
          <a:p>
            <a:pPr>
              <a:defRPr/>
            </a:pPr>
            <a:r>
              <a:rPr lang="fr-FR" sz="2000" b="1" dirty="0">
                <a:solidFill>
                  <a:prstClr val="black"/>
                </a:solidFill>
              </a:rPr>
              <a:t>C’est un instrument de pilotage important pour le financeur</a:t>
            </a:r>
          </a:p>
          <a:p>
            <a:pPr>
              <a:defRPr/>
            </a:pPr>
            <a:endParaRPr lang="fr-FR" sz="800" b="1" dirty="0">
              <a:solidFill>
                <a:prstClr val="black"/>
              </a:solidFill>
            </a:endParaRPr>
          </a:p>
          <a:p>
            <a:pPr marL="800100" lvl="1" indent="-342900">
              <a:buFont typeface="Wingdings" panose="05000000000000000000" pitchFamily="2" charset="2"/>
              <a:buChar char="ü"/>
              <a:defRPr/>
            </a:pPr>
            <a:r>
              <a:rPr lang="fr-FR" sz="2000" dirty="0">
                <a:solidFill>
                  <a:prstClr val="black"/>
                </a:solidFill>
                <a:latin typeface="Calibri" panose="020F0502020204030204"/>
              </a:rPr>
              <a:t>Un taux négatif de –X% dit : ‘J’accepte que mes </a:t>
            </a:r>
            <a:r>
              <a:rPr lang="fr-FR" sz="2000" dirty="0">
                <a:solidFill>
                  <a:prstClr val="black"/>
                </a:solidFill>
              </a:rPr>
              <a:t>financement</a:t>
            </a:r>
            <a:r>
              <a:rPr lang="fr-FR" sz="2000" dirty="0">
                <a:solidFill>
                  <a:prstClr val="black"/>
                </a:solidFill>
                <a:latin typeface="Calibri" panose="020F0502020204030204"/>
              </a:rPr>
              <a:t>s fassent reculer la transition ; je plafonne seulement la perte à X% par an’</a:t>
            </a:r>
          </a:p>
          <a:p>
            <a:pPr marL="800100" lvl="1" indent="-342900">
              <a:buFont typeface="Wingdings" panose="05000000000000000000" pitchFamily="2" charset="2"/>
              <a:buChar char="ü"/>
              <a:defRPr/>
            </a:pPr>
            <a:r>
              <a:rPr lang="fr-FR" sz="2000" dirty="0">
                <a:solidFill>
                  <a:prstClr val="black"/>
                </a:solidFill>
                <a:latin typeface="Calibri" panose="020F0502020204030204"/>
              </a:rPr>
              <a:t>Un taux nul dit : ‘Je veux que mes </a:t>
            </a:r>
            <a:r>
              <a:rPr lang="fr-FR" sz="2000" dirty="0">
                <a:solidFill>
                  <a:prstClr val="black"/>
                </a:solidFill>
              </a:rPr>
              <a:t>financements</a:t>
            </a:r>
            <a:r>
              <a:rPr lang="fr-FR" sz="2000" dirty="0">
                <a:solidFill>
                  <a:prstClr val="black"/>
                </a:solidFill>
                <a:latin typeface="Calibri" panose="020F0502020204030204"/>
              </a:rPr>
              <a:t> récupèrent juste le carbone investi, mais peu importe que ce soit dans un an ou dix ans’ </a:t>
            </a:r>
          </a:p>
          <a:p>
            <a:pPr marL="800100" lvl="1" indent="-342900">
              <a:buFont typeface="Wingdings" panose="05000000000000000000" pitchFamily="2" charset="2"/>
              <a:buChar char="ü"/>
              <a:defRPr/>
            </a:pPr>
            <a:r>
              <a:rPr lang="fr-FR" sz="2000" dirty="0">
                <a:solidFill>
                  <a:prstClr val="black"/>
                </a:solidFill>
                <a:latin typeface="Calibri" panose="020F0502020204030204"/>
              </a:rPr>
              <a:t>Un taux positif +X% dit : ‘Je veux que mes financements fassent avancer la transition d’au moins X% par 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800" noProof="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dirty="0">
                <a:solidFill>
                  <a:prstClr val="black"/>
                </a:solidFill>
                <a:latin typeface="Calibri" panose="020F0502020204030204"/>
              </a:rPr>
              <a:t>C’est aussi un</a:t>
            </a:r>
            <a:r>
              <a:rPr lang="fr-FR" sz="2000" b="1" noProof="0" dirty="0">
                <a:solidFill>
                  <a:prstClr val="black"/>
                </a:solidFill>
                <a:latin typeface="Calibri" panose="020F0502020204030204"/>
              </a:rPr>
              <a:t> instrument de pilotage collectif de la transition</a:t>
            </a:r>
            <a:r>
              <a:rPr lang="fr-FR" sz="2000" b="1" dirty="0">
                <a:solidFill>
                  <a:prstClr val="black"/>
                </a:solidFill>
                <a:latin typeface="Calibri" panose="020F0502020204030204"/>
              </a:rPr>
              <a:t>, à</a:t>
            </a:r>
            <a:r>
              <a:rPr kumimoji="0" lang="fr-FR" sz="2000" b="1" i="0" u="none" strike="noStrike" kern="1200" cap="none" spc="0" normalizeH="0" baseline="0" noProof="0" dirty="0">
                <a:ln>
                  <a:noFill/>
                </a:ln>
                <a:solidFill>
                  <a:prstClr val="black"/>
                </a:solidFill>
                <a:effectLst/>
                <a:uLnTx/>
                <a:uFillTx/>
                <a:latin typeface="Calibri" panose="020F0502020204030204"/>
              </a:rPr>
              <a:t> vocation universelle</a:t>
            </a:r>
            <a:endParaRPr lang="fr-FR" sz="20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solidFill>
                  <a:prstClr val="black"/>
                </a:solidFill>
                <a:latin typeface="Calibri" panose="020F0502020204030204"/>
              </a:rPr>
              <a:t>La moyenne des taux visés/obtenus par les investissements d’une période dit </a:t>
            </a:r>
            <a:r>
              <a:rPr lang="fr-FR" sz="2000" b="1" dirty="0">
                <a:solidFill>
                  <a:prstClr val="black"/>
                </a:solidFill>
                <a:latin typeface="Calibri" panose="020F0502020204030204"/>
              </a:rPr>
              <a:t>l’ambition collective de transition de cette période </a:t>
            </a:r>
            <a:r>
              <a:rPr lang="fr-FR" sz="2000" dirty="0">
                <a:solidFill>
                  <a:prstClr val="black"/>
                </a:solidFill>
                <a:latin typeface="Calibri" panose="020F0502020204030204"/>
              </a:rPr>
              <a:t>: la quantité de carbone qu’elle entend retirer du flux vers l’atmosphère (on connait le contenu carbone des investissements, 1)</a:t>
            </a:r>
            <a:endParaRPr kumimoji="0" lang="fr-FR" sz="20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2" name="ZoneTexte 1">
            <a:extLst>
              <a:ext uri="{FF2B5EF4-FFF2-40B4-BE49-F238E27FC236}">
                <a16:creationId xmlns:a16="http://schemas.microsoft.com/office/drawing/2014/main" id="{DC7C2E40-412D-6C56-0790-8A6C3E0EE414}"/>
              </a:ext>
            </a:extLst>
          </p:cNvPr>
          <p:cNvSpPr txBox="1"/>
          <p:nvPr/>
        </p:nvSpPr>
        <p:spPr>
          <a:xfrm>
            <a:off x="727036" y="381669"/>
            <a:ext cx="11097102" cy="461665"/>
          </a:xfrm>
          <a:prstGeom prst="rect">
            <a:avLst/>
          </a:prstGeom>
          <a:solidFill>
            <a:schemeClr val="bg1"/>
          </a:solidFill>
          <a:ln w="762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dirty="0">
                <a:solidFill>
                  <a:prstClr val="black"/>
                </a:solidFill>
                <a:latin typeface="Calibri" panose="020F0502020204030204"/>
                <a:ea typeface="Times New Roman" panose="02020603050405020304" pitchFamily="18" charset="0"/>
                <a:cs typeface="Aptos" panose="020B0004020202020204" pitchFamily="34" charset="0"/>
              </a:rPr>
              <a:t>4.1  Une</a:t>
            </a:r>
            <a:r>
              <a:rPr kumimoji="0" lang="fr-FR" sz="24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 valeur carbone universelle du temps ou taux d’actualisation carbone </a:t>
            </a:r>
            <a:r>
              <a:rPr kumimoji="0" lang="fr-FR" sz="240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(1/3)</a:t>
            </a:r>
            <a:endParaRPr kumimoji="0" lang="fr-FR" sz="24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endParaRPr>
          </a:p>
        </p:txBody>
      </p:sp>
    </p:spTree>
    <p:extLst>
      <p:ext uri="{BB962C8B-B14F-4D97-AF65-F5344CB8AC3E}">
        <p14:creationId xmlns:p14="http://schemas.microsoft.com/office/powerpoint/2010/main" val="224357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8E1AD59-B7D8-6376-857F-B4B71513D3BA}"/>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1E3B2DF-0F69-1424-60B4-BEABEC8E7C95}"/>
              </a:ext>
            </a:extLst>
          </p:cNvPr>
          <p:cNvSpPr>
            <a:spLocks noGrp="1"/>
          </p:cNvSpPr>
          <p:nvPr>
            <p:ph type="sldNum" sz="quarter" idx="12"/>
          </p:nvPr>
        </p:nvSpPr>
        <p:spPr>
          <a:xfrm>
            <a:off x="8728961" y="628978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F7D97E-71B9-4DB7-9BC9-BF255CF45BEE}"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Image 2" descr="Une image contenant texte, Graphique, graphisme, clipart&#10;&#10;Le contenu généré par l’IA peut être incorrect.">
            <a:extLst>
              <a:ext uri="{FF2B5EF4-FFF2-40B4-BE49-F238E27FC236}">
                <a16:creationId xmlns:a16="http://schemas.microsoft.com/office/drawing/2014/main" id="{43FBD7DD-D1F2-55A2-4043-6A67E5D623AE}"/>
              </a:ext>
            </a:extLst>
          </p:cNvPr>
          <p:cNvPicPr>
            <a:picLocks noChangeAspect="1"/>
          </p:cNvPicPr>
          <p:nvPr/>
        </p:nvPicPr>
        <p:blipFill>
          <a:blip r:embed="rId3"/>
          <a:stretch>
            <a:fillRect/>
          </a:stretch>
        </p:blipFill>
        <p:spPr>
          <a:xfrm>
            <a:off x="527869" y="5696607"/>
            <a:ext cx="1892276" cy="759727"/>
          </a:xfrm>
          <a:prstGeom prst="rect">
            <a:avLst/>
          </a:prstGeom>
        </p:spPr>
      </p:pic>
      <p:sp>
        <p:nvSpPr>
          <p:cNvPr id="11" name="ZoneTexte 10">
            <a:extLst>
              <a:ext uri="{FF2B5EF4-FFF2-40B4-BE49-F238E27FC236}">
                <a16:creationId xmlns:a16="http://schemas.microsoft.com/office/drawing/2014/main" id="{ED6E7B73-BE82-AF5A-8354-A445FA9C6574}"/>
              </a:ext>
            </a:extLst>
          </p:cNvPr>
          <p:cNvSpPr txBox="1"/>
          <p:nvPr/>
        </p:nvSpPr>
        <p:spPr>
          <a:xfrm>
            <a:off x="727036" y="977035"/>
            <a:ext cx="10645157" cy="4585871"/>
          </a:xfrm>
          <a:prstGeom prst="rect">
            <a:avLst/>
          </a:prstGeom>
          <a:noFill/>
        </p:spPr>
        <p:txBody>
          <a:bodyPr wrap="square">
            <a:spAutoFit/>
          </a:bodyPr>
          <a:lstStyle/>
          <a:p>
            <a:pPr lvl="0">
              <a:defRPr/>
            </a:pPr>
            <a:r>
              <a:rPr lang="fr-FR" sz="2000" dirty="0">
                <a:solidFill>
                  <a:prstClr val="black"/>
                </a:solidFill>
              </a:rPr>
              <a:t>Des scientifiques et des économistes peuvent construire un taux d’actualisation plancher, avec deux composantes</a:t>
            </a:r>
          </a:p>
          <a:p>
            <a:pPr lvl="0">
              <a:defRPr/>
            </a:pPr>
            <a:endParaRPr lang="fr-FR" sz="800" dirty="0">
              <a:solidFill>
                <a:prstClr val="black"/>
              </a:solidFill>
            </a:endParaRPr>
          </a:p>
          <a:p>
            <a:pPr lvl="0">
              <a:defRPr/>
            </a:pPr>
            <a:r>
              <a:rPr lang="fr-FR" sz="2000" dirty="0">
                <a:solidFill>
                  <a:prstClr val="black"/>
                </a:solidFill>
              </a:rPr>
              <a:t>-</a:t>
            </a:r>
            <a:r>
              <a:rPr lang="fr-FR" sz="2000" b="1" dirty="0">
                <a:solidFill>
                  <a:prstClr val="black"/>
                </a:solidFill>
              </a:rPr>
              <a:t>Récupérer l’impact carbone de l’investissement plus l’impact qu’il déclenche tant qu’il n’est pas récupéré </a:t>
            </a:r>
            <a:r>
              <a:rPr lang="fr-FR" sz="2000" dirty="0">
                <a:solidFill>
                  <a:prstClr val="black"/>
                </a:solidFill>
              </a:rPr>
              <a:t>: adaptation humaine accrue, moindres captures naturelles, boucles comme l’acidification des océans …</a:t>
            </a:r>
          </a:p>
          <a:p>
            <a:pPr lvl="1">
              <a:defRPr/>
            </a:pPr>
            <a:r>
              <a:rPr lang="fr-FR" sz="2000" dirty="0">
                <a:solidFill>
                  <a:prstClr val="black"/>
                </a:solidFill>
              </a:rPr>
              <a:t>Cette composante augmente de façon accélérée (</a:t>
            </a:r>
            <a:r>
              <a:rPr lang="fr-FR" sz="2000" i="1" dirty="0">
                <a:solidFill>
                  <a:prstClr val="black"/>
                </a:solidFill>
              </a:rPr>
              <a:t>la hausse annuelle des températures l’illustre, </a:t>
            </a:r>
            <a:r>
              <a:rPr lang="fr-FR" sz="2000" b="1" i="1" dirty="0">
                <a:solidFill>
                  <a:prstClr val="black"/>
                </a:solidFill>
              </a:rPr>
              <a:t>3 millièmes de degré par an </a:t>
            </a:r>
            <a:r>
              <a:rPr lang="fr-FR" sz="2000" i="1" dirty="0">
                <a:solidFill>
                  <a:prstClr val="black"/>
                </a:solidFill>
              </a:rPr>
              <a:t>sur 1880-1970, </a:t>
            </a:r>
            <a:r>
              <a:rPr lang="fr-FR" sz="2000" b="1" i="1" dirty="0">
                <a:solidFill>
                  <a:prstClr val="black"/>
                </a:solidFill>
              </a:rPr>
              <a:t>18 </a:t>
            </a:r>
            <a:r>
              <a:rPr lang="fr-FR" sz="2000" i="1" dirty="0">
                <a:solidFill>
                  <a:prstClr val="black"/>
                </a:solidFill>
              </a:rPr>
              <a:t>sur 1970-2010, </a:t>
            </a:r>
            <a:r>
              <a:rPr lang="fr-FR" sz="2000" b="1" i="1" dirty="0">
                <a:solidFill>
                  <a:prstClr val="black"/>
                </a:solidFill>
              </a:rPr>
              <a:t>40 </a:t>
            </a:r>
            <a:r>
              <a:rPr lang="fr-FR" sz="2000" i="1" dirty="0">
                <a:solidFill>
                  <a:prstClr val="black"/>
                </a:solidFill>
              </a:rPr>
              <a:t>sur 2010-2022, 13 fois plus</a:t>
            </a:r>
            <a:r>
              <a:rPr lang="fr-FR" sz="2000" dirty="0">
                <a:solidFill>
                  <a:prstClr val="black"/>
                </a:solidFill>
              </a:rPr>
              <a:t>) </a:t>
            </a:r>
          </a:p>
          <a:p>
            <a:pPr lvl="0">
              <a:defRPr/>
            </a:pPr>
            <a:endParaRPr lang="fr-FR" sz="800" dirty="0">
              <a:solidFill>
                <a:prstClr val="black"/>
              </a:solidFill>
            </a:endParaRPr>
          </a:p>
          <a:p>
            <a:pPr lvl="0">
              <a:defRPr/>
            </a:pPr>
            <a:r>
              <a:rPr lang="fr-FR" sz="2000" dirty="0">
                <a:solidFill>
                  <a:prstClr val="black"/>
                </a:solidFill>
              </a:rPr>
              <a:t>-</a:t>
            </a:r>
            <a:r>
              <a:rPr lang="fr-FR" sz="2000" b="1" dirty="0">
                <a:solidFill>
                  <a:prstClr val="black"/>
                </a:solidFill>
              </a:rPr>
              <a:t>Couvrir sa part d’une annulation du flux ‘à temps’</a:t>
            </a:r>
            <a:r>
              <a:rPr lang="fr-FR" sz="2000" dirty="0">
                <a:solidFill>
                  <a:prstClr val="black"/>
                </a:solidFill>
              </a:rPr>
              <a:t> (dans la durée de transition maximale biologiquement possible)</a:t>
            </a:r>
          </a:p>
          <a:p>
            <a:pPr lvl="1">
              <a:defRPr/>
            </a:pPr>
            <a:r>
              <a:rPr lang="fr-FR" sz="2000" dirty="0">
                <a:solidFill>
                  <a:prstClr val="black"/>
                </a:solidFill>
              </a:rPr>
              <a:t>Cette composante augmente tant que la transition n’est pas assez rapide </a:t>
            </a:r>
          </a:p>
          <a:p>
            <a:pPr lvl="0">
              <a:defRPr/>
            </a:pPr>
            <a:endParaRPr lang="fr-FR" sz="800" dirty="0">
              <a:solidFill>
                <a:srgbClr val="0070C0"/>
              </a:solidFill>
            </a:endParaRPr>
          </a:p>
          <a:p>
            <a:pPr lvl="0">
              <a:defRPr/>
            </a:pPr>
            <a:r>
              <a:rPr lang="fr-FR" sz="2000" dirty="0">
                <a:solidFill>
                  <a:prstClr val="black"/>
                </a:solidFill>
              </a:rPr>
              <a:t>Une estimation scientifique de la valeur carbone du temps est possible et nécessaire</a:t>
            </a:r>
          </a:p>
          <a:p>
            <a:pPr lvl="0">
              <a:defRPr/>
            </a:pPr>
            <a:endParaRPr lang="fr-FR" sz="800" dirty="0">
              <a:solidFill>
                <a:prstClr val="black"/>
              </a:solidFill>
            </a:endParaRPr>
          </a:p>
          <a:p>
            <a:pPr lvl="0">
              <a:defRPr/>
            </a:pPr>
            <a:r>
              <a:rPr lang="fr-FR" sz="2000" dirty="0">
                <a:solidFill>
                  <a:srgbClr val="0070C0"/>
                </a:solidFill>
              </a:rPr>
              <a:t>Des composantes respectives de 1% et de 5% l’an (6% au total) sont plausibles si on estime à 100 ans la durée de transition maximale</a:t>
            </a:r>
          </a:p>
        </p:txBody>
      </p:sp>
      <p:sp>
        <p:nvSpPr>
          <p:cNvPr id="2" name="ZoneTexte 1">
            <a:extLst>
              <a:ext uri="{FF2B5EF4-FFF2-40B4-BE49-F238E27FC236}">
                <a16:creationId xmlns:a16="http://schemas.microsoft.com/office/drawing/2014/main" id="{DA106BE7-3D4C-E5A7-E0AD-979BBA8082A2}"/>
              </a:ext>
            </a:extLst>
          </p:cNvPr>
          <p:cNvSpPr txBox="1"/>
          <p:nvPr/>
        </p:nvSpPr>
        <p:spPr>
          <a:xfrm>
            <a:off x="727036" y="381669"/>
            <a:ext cx="11097102" cy="461665"/>
          </a:xfrm>
          <a:prstGeom prst="rect">
            <a:avLst/>
          </a:prstGeom>
          <a:solidFill>
            <a:schemeClr val="bg1"/>
          </a:solidFill>
          <a:ln w="762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dirty="0">
                <a:solidFill>
                  <a:prstClr val="black"/>
                </a:solidFill>
                <a:latin typeface="Calibri" panose="020F0502020204030204"/>
                <a:ea typeface="Times New Roman" panose="02020603050405020304" pitchFamily="18" charset="0"/>
                <a:cs typeface="Aptos" panose="020B0004020202020204" pitchFamily="34" charset="0"/>
              </a:rPr>
              <a:t>4</a:t>
            </a:r>
            <a:r>
              <a:rPr kumimoji="0" lang="fr-FR" sz="24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.1  </a:t>
            </a:r>
            <a:r>
              <a:rPr lang="fr-FR" sz="2400" b="1" dirty="0">
                <a:solidFill>
                  <a:prstClr val="black"/>
                </a:solidFill>
                <a:latin typeface="Calibri" panose="020F0502020204030204"/>
                <a:ea typeface="Times New Roman" panose="02020603050405020304" pitchFamily="18" charset="0"/>
                <a:cs typeface="Aptos" panose="020B0004020202020204" pitchFamily="34" charset="0"/>
              </a:rPr>
              <a:t>Un taux d’actualisation carbone universel estimable scientifiquement </a:t>
            </a:r>
            <a:r>
              <a:rPr lang="fr-FR" sz="2400" dirty="0">
                <a:solidFill>
                  <a:prstClr val="black"/>
                </a:solidFill>
                <a:latin typeface="Calibri" panose="020F0502020204030204"/>
                <a:ea typeface="Times New Roman" panose="02020603050405020304" pitchFamily="18" charset="0"/>
                <a:cs typeface="Aptos" panose="020B0004020202020204" pitchFamily="34" charset="0"/>
              </a:rPr>
              <a:t>(2/3)</a:t>
            </a:r>
            <a:endParaRPr kumimoji="0" lang="fr-FR" sz="24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endParaRPr>
          </a:p>
        </p:txBody>
      </p:sp>
    </p:spTree>
    <p:extLst>
      <p:ext uri="{BB962C8B-B14F-4D97-AF65-F5344CB8AC3E}">
        <p14:creationId xmlns:p14="http://schemas.microsoft.com/office/powerpoint/2010/main" val="143591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EA47BEA-93C3-5C47-E85E-B628416D705A}"/>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4A22B6E-CA22-7A45-82A3-8D0546FCFA7A}"/>
              </a:ext>
            </a:extLst>
          </p:cNvPr>
          <p:cNvSpPr>
            <a:spLocks noGrp="1"/>
          </p:cNvSpPr>
          <p:nvPr>
            <p:ph type="sldNum" sz="quarter" idx="12"/>
          </p:nvPr>
        </p:nvSpPr>
        <p:spPr>
          <a:xfrm>
            <a:off x="8728961" y="6289781"/>
            <a:ext cx="2743200" cy="365125"/>
          </a:xfrm>
        </p:spPr>
        <p:txBody>
          <a:bodyPr/>
          <a:lstStyle/>
          <a:p>
            <a:fld id="{4DF7D97E-71B9-4DB7-9BC9-BF255CF45BEE}" type="slidenum">
              <a:rPr lang="fr-FR" smtClean="0"/>
              <a:t>17</a:t>
            </a:fld>
            <a:endParaRPr lang="fr-FR" dirty="0"/>
          </a:p>
        </p:txBody>
      </p:sp>
      <p:sp>
        <p:nvSpPr>
          <p:cNvPr id="7" name="ZoneTexte 6">
            <a:extLst>
              <a:ext uri="{FF2B5EF4-FFF2-40B4-BE49-F238E27FC236}">
                <a16:creationId xmlns:a16="http://schemas.microsoft.com/office/drawing/2014/main" id="{4CDDF52C-AFC3-4F45-5A7F-2843E0FB336B}"/>
              </a:ext>
            </a:extLst>
          </p:cNvPr>
          <p:cNvSpPr txBox="1"/>
          <p:nvPr/>
        </p:nvSpPr>
        <p:spPr>
          <a:xfrm>
            <a:off x="727036" y="1007813"/>
            <a:ext cx="10897406" cy="4524315"/>
          </a:xfrm>
          <a:prstGeom prst="rect">
            <a:avLst/>
          </a:prstGeom>
          <a:noFill/>
        </p:spPr>
        <p:txBody>
          <a:bodyPr wrap="square">
            <a:spAutoFit/>
          </a:bodyPr>
          <a:lstStyle/>
          <a:p>
            <a:r>
              <a:rPr lang="fr-FR" sz="2000" dirty="0"/>
              <a:t>Avec un taux d’actualisation carbone universel, on a pour chaque financement son gain ou sa perte en carbone (pour l’humanité) à côté de son gain ou sa perte en argent (pour l’investisseur)</a:t>
            </a:r>
          </a:p>
          <a:p>
            <a:r>
              <a:rPr lang="fr-FR" sz="2000" dirty="0"/>
              <a:t>On identifie là où Il faut construire des compromis équitables pour assurer une rentabilité carbone moyenne </a:t>
            </a:r>
          </a:p>
          <a:p>
            <a:endParaRPr lang="fr-FR" sz="2000" dirty="0"/>
          </a:p>
          <a:p>
            <a:endParaRPr lang="fr-FR" sz="2000" dirty="0"/>
          </a:p>
          <a:p>
            <a:endParaRPr lang="fr-FR" sz="2000" dirty="0"/>
          </a:p>
          <a:p>
            <a:endParaRPr lang="fr-FR" sz="2000" dirty="0"/>
          </a:p>
          <a:p>
            <a:endParaRPr lang="fr-FR" sz="2000" dirty="0"/>
          </a:p>
          <a:p>
            <a:r>
              <a:rPr lang="fr-FR" sz="2000" dirty="0"/>
              <a:t>En (1) il y a consensus pour ne pas investir. En (2) Il y a consensus pour investir (avec des investissements optimisés par la concurrence carbone sur leurs résultats carbone)</a:t>
            </a:r>
          </a:p>
          <a:p>
            <a:endParaRPr lang="fr-FR" sz="800" dirty="0"/>
          </a:p>
          <a:p>
            <a:r>
              <a:rPr lang="fr-FR" sz="2000" dirty="0"/>
              <a:t>Equilibrer (3) et (4) est impossible sans innovations dans l’offre financière et les règles prudentielles :</a:t>
            </a:r>
          </a:p>
          <a:p>
            <a:r>
              <a:rPr lang="fr-FR" sz="2000" dirty="0"/>
              <a:t>Mutualisation de financements, Bonus malus entre (3) et (4), Encadrement des financements (3) les plus dangereux …</a:t>
            </a:r>
          </a:p>
        </p:txBody>
      </p:sp>
      <p:pic>
        <p:nvPicPr>
          <p:cNvPr id="3" name="Image 2" descr="Une image contenant texte, Graphique, graphisme, clipart&#10;&#10;Le contenu généré par l’IA peut être incorrect.">
            <a:extLst>
              <a:ext uri="{FF2B5EF4-FFF2-40B4-BE49-F238E27FC236}">
                <a16:creationId xmlns:a16="http://schemas.microsoft.com/office/drawing/2014/main" id="{316812B8-25A7-B564-6903-7B3DE1CEF496}"/>
              </a:ext>
            </a:extLst>
          </p:cNvPr>
          <p:cNvPicPr>
            <a:picLocks noChangeAspect="1"/>
          </p:cNvPicPr>
          <p:nvPr/>
        </p:nvPicPr>
        <p:blipFill>
          <a:blip r:embed="rId3"/>
          <a:stretch>
            <a:fillRect/>
          </a:stretch>
        </p:blipFill>
        <p:spPr>
          <a:xfrm>
            <a:off x="506849" y="5696607"/>
            <a:ext cx="1892276" cy="759727"/>
          </a:xfrm>
          <a:prstGeom prst="rect">
            <a:avLst/>
          </a:prstGeom>
        </p:spPr>
      </p:pic>
      <p:sp>
        <p:nvSpPr>
          <p:cNvPr id="5" name="ZoneTexte 4">
            <a:extLst>
              <a:ext uri="{FF2B5EF4-FFF2-40B4-BE49-F238E27FC236}">
                <a16:creationId xmlns:a16="http://schemas.microsoft.com/office/drawing/2014/main" id="{7156EB35-6AE1-ACAC-5CBB-EAD8C23988DA}"/>
              </a:ext>
            </a:extLst>
          </p:cNvPr>
          <p:cNvSpPr txBox="1"/>
          <p:nvPr/>
        </p:nvSpPr>
        <p:spPr>
          <a:xfrm>
            <a:off x="727036" y="381669"/>
            <a:ext cx="10855364" cy="461665"/>
          </a:xfrm>
          <a:prstGeom prst="rect">
            <a:avLst/>
          </a:prstGeom>
          <a:solidFill>
            <a:schemeClr val="bg1"/>
          </a:solidFill>
          <a:ln w="76200">
            <a:noFill/>
          </a:ln>
        </p:spPr>
        <p:txBody>
          <a:bodyPr wrap="square" rtlCol="0">
            <a:spAutoFit/>
          </a:bodyPr>
          <a:lstStyle/>
          <a:p>
            <a:r>
              <a:rPr lang="fr-FR" sz="2400" b="1" dirty="0">
                <a:ea typeface="Times New Roman" panose="02020603050405020304" pitchFamily="18" charset="0"/>
                <a:cs typeface="Aptos" panose="020B0004020202020204" pitchFamily="34" charset="0"/>
              </a:rPr>
              <a:t>4.1 Des compromis équitables argent-carbone sur les financements </a:t>
            </a:r>
            <a:r>
              <a:rPr lang="fr-FR" sz="2400" dirty="0">
                <a:ea typeface="Times New Roman" panose="02020603050405020304" pitchFamily="18" charset="0"/>
                <a:cs typeface="Aptos" panose="020B0004020202020204" pitchFamily="34" charset="0"/>
              </a:rPr>
              <a:t>(3/3)</a:t>
            </a:r>
            <a:endParaRPr lang="fr-FR" sz="2400" dirty="0"/>
          </a:p>
        </p:txBody>
      </p:sp>
      <p:graphicFrame>
        <p:nvGraphicFramePr>
          <p:cNvPr id="2" name="Tableau 1">
            <a:extLst>
              <a:ext uri="{FF2B5EF4-FFF2-40B4-BE49-F238E27FC236}">
                <a16:creationId xmlns:a16="http://schemas.microsoft.com/office/drawing/2014/main" id="{BDBB229C-A81F-149B-A22A-597D8840C215}"/>
              </a:ext>
            </a:extLst>
          </p:cNvPr>
          <p:cNvGraphicFramePr>
            <a:graphicFrameLocks noGrp="1"/>
          </p:cNvGraphicFramePr>
          <p:nvPr>
            <p:extLst>
              <p:ext uri="{D42A27DB-BD31-4B8C-83A1-F6EECF244321}">
                <p14:modId xmlns:p14="http://schemas.microsoft.com/office/powerpoint/2010/main" val="169263323"/>
              </p:ext>
            </p:extLst>
          </p:nvPr>
        </p:nvGraphicFramePr>
        <p:xfrm>
          <a:off x="1019503" y="2369623"/>
          <a:ext cx="9879721" cy="1234440"/>
        </p:xfrm>
        <a:graphic>
          <a:graphicData uri="http://schemas.openxmlformats.org/drawingml/2006/table">
            <a:tbl>
              <a:tblPr firstRow="1" bandRow="1">
                <a:tableStyleId>{5C22544A-7EE6-4342-B048-85BDC9FD1C3A}</a:tableStyleId>
              </a:tblPr>
              <a:tblGrid>
                <a:gridCol w="3530553">
                  <a:extLst>
                    <a:ext uri="{9D8B030D-6E8A-4147-A177-3AD203B41FA5}">
                      <a16:colId xmlns:a16="http://schemas.microsoft.com/office/drawing/2014/main" val="2757977217"/>
                    </a:ext>
                  </a:extLst>
                </a:gridCol>
                <a:gridCol w="3178547">
                  <a:extLst>
                    <a:ext uri="{9D8B030D-6E8A-4147-A177-3AD203B41FA5}">
                      <a16:colId xmlns:a16="http://schemas.microsoft.com/office/drawing/2014/main" val="2891048725"/>
                    </a:ext>
                  </a:extLst>
                </a:gridCol>
                <a:gridCol w="3170621">
                  <a:extLst>
                    <a:ext uri="{9D8B030D-6E8A-4147-A177-3AD203B41FA5}">
                      <a16:colId xmlns:a16="http://schemas.microsoft.com/office/drawing/2014/main" val="1824899764"/>
                    </a:ext>
                  </a:extLst>
                </a:gridCol>
              </a:tblGrid>
              <a:tr h="370840">
                <a:tc>
                  <a:txBody>
                    <a:bodyPr/>
                    <a:lstStyle/>
                    <a:p>
                      <a:pPr algn="ctr"/>
                      <a:r>
                        <a:rPr lang="fr-FR" sz="2100" dirty="0">
                          <a:solidFill>
                            <a:schemeClr val="tx1"/>
                          </a:solidFill>
                        </a:rPr>
                        <a:t>Résultat Carbone / Argent</a:t>
                      </a:r>
                    </a:p>
                  </a:txBody>
                  <a:tcPr>
                    <a:solidFill>
                      <a:schemeClr val="bg1"/>
                    </a:solidFill>
                  </a:tcPr>
                </a:tc>
                <a:tc>
                  <a:txBody>
                    <a:bodyPr/>
                    <a:lstStyle/>
                    <a:p>
                      <a:pPr algn="ctr"/>
                      <a:r>
                        <a:rPr lang="fr-FR" sz="2100" dirty="0">
                          <a:solidFill>
                            <a:schemeClr val="tx1"/>
                          </a:solidFill>
                        </a:rPr>
                        <a:t>PERTE pour l’investisseur</a:t>
                      </a:r>
                    </a:p>
                  </a:txBody>
                  <a:tcPr>
                    <a:solidFill>
                      <a:schemeClr val="bg2"/>
                    </a:solidFill>
                  </a:tcPr>
                </a:tc>
                <a:tc>
                  <a:txBody>
                    <a:bodyPr/>
                    <a:lstStyle/>
                    <a:p>
                      <a:pPr algn="ctr"/>
                      <a:r>
                        <a:rPr lang="fr-FR" sz="2100" dirty="0">
                          <a:solidFill>
                            <a:schemeClr val="tx1"/>
                          </a:solidFill>
                        </a:rPr>
                        <a:t>GAIN pour l’investisseur</a:t>
                      </a:r>
                    </a:p>
                  </a:txBody>
                  <a:tcPr>
                    <a:solidFill>
                      <a:schemeClr val="bg2"/>
                    </a:solidFill>
                  </a:tcPr>
                </a:tc>
                <a:extLst>
                  <a:ext uri="{0D108BD9-81ED-4DB2-BD59-A6C34878D82A}">
                    <a16:rowId xmlns:a16="http://schemas.microsoft.com/office/drawing/2014/main" val="3128338978"/>
                  </a:ext>
                </a:extLst>
              </a:tr>
              <a:tr h="370840">
                <a:tc>
                  <a:txBody>
                    <a:bodyPr/>
                    <a:lstStyle/>
                    <a:p>
                      <a:pPr algn="ctr"/>
                      <a:r>
                        <a:rPr lang="fr-FR" sz="2100" b="1" dirty="0"/>
                        <a:t>PERTE pour l’humanité</a:t>
                      </a:r>
                    </a:p>
                  </a:txBody>
                  <a:tcPr>
                    <a:solidFill>
                      <a:schemeClr val="bg2"/>
                    </a:solidFill>
                  </a:tcPr>
                </a:tc>
                <a:tc>
                  <a:txBody>
                    <a:bodyPr/>
                    <a:lstStyle/>
                    <a:p>
                      <a:pPr algn="ctr"/>
                      <a:r>
                        <a:rPr lang="fr-FR" sz="2100" b="0" dirty="0"/>
                        <a:t>(1)</a:t>
                      </a:r>
                    </a:p>
                  </a:txBody>
                  <a:tcPr>
                    <a:solidFill>
                      <a:schemeClr val="bg1"/>
                    </a:solidFill>
                  </a:tcPr>
                </a:tc>
                <a:tc>
                  <a:txBody>
                    <a:bodyPr/>
                    <a:lstStyle/>
                    <a:p>
                      <a:pPr algn="ctr"/>
                      <a:r>
                        <a:rPr lang="fr-FR" sz="2100" b="1" dirty="0"/>
                        <a:t>(3)</a:t>
                      </a:r>
                    </a:p>
                  </a:txBody>
                  <a:tcPr>
                    <a:solidFill>
                      <a:schemeClr val="bg1"/>
                    </a:solidFill>
                  </a:tcPr>
                </a:tc>
                <a:extLst>
                  <a:ext uri="{0D108BD9-81ED-4DB2-BD59-A6C34878D82A}">
                    <a16:rowId xmlns:a16="http://schemas.microsoft.com/office/drawing/2014/main" val="1461357845"/>
                  </a:ext>
                </a:extLst>
              </a:tr>
              <a:tr h="370840">
                <a:tc>
                  <a:txBody>
                    <a:bodyPr/>
                    <a:lstStyle/>
                    <a:p>
                      <a:pPr algn="ctr"/>
                      <a:r>
                        <a:rPr lang="fr-FR" sz="2100" b="1" dirty="0"/>
                        <a:t>GAIN pour l’humanité</a:t>
                      </a:r>
                    </a:p>
                  </a:txBody>
                  <a:tcPr>
                    <a:solidFill>
                      <a:schemeClr val="bg2"/>
                    </a:solidFill>
                  </a:tcPr>
                </a:tc>
                <a:tc>
                  <a:txBody>
                    <a:bodyPr/>
                    <a:lstStyle/>
                    <a:p>
                      <a:pPr algn="ctr"/>
                      <a:r>
                        <a:rPr lang="fr-FR" sz="2100" b="1" dirty="0"/>
                        <a:t>(4)</a:t>
                      </a:r>
                    </a:p>
                  </a:txBody>
                  <a:tcPr>
                    <a:solidFill>
                      <a:schemeClr val="bg1"/>
                    </a:solidFill>
                  </a:tcPr>
                </a:tc>
                <a:tc>
                  <a:txBody>
                    <a:bodyPr/>
                    <a:lstStyle/>
                    <a:p>
                      <a:pPr algn="ctr"/>
                      <a:r>
                        <a:rPr lang="fr-FR" sz="2100" b="0" dirty="0"/>
                        <a:t>(2)</a:t>
                      </a:r>
                    </a:p>
                  </a:txBody>
                  <a:tcPr>
                    <a:solidFill>
                      <a:schemeClr val="bg1"/>
                    </a:solidFill>
                  </a:tcPr>
                </a:tc>
                <a:extLst>
                  <a:ext uri="{0D108BD9-81ED-4DB2-BD59-A6C34878D82A}">
                    <a16:rowId xmlns:a16="http://schemas.microsoft.com/office/drawing/2014/main" val="1773092003"/>
                  </a:ext>
                </a:extLst>
              </a:tr>
            </a:tbl>
          </a:graphicData>
        </a:graphic>
      </p:graphicFrame>
    </p:spTree>
    <p:extLst>
      <p:ext uri="{BB962C8B-B14F-4D97-AF65-F5344CB8AC3E}">
        <p14:creationId xmlns:p14="http://schemas.microsoft.com/office/powerpoint/2010/main" val="143240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4F86B17-6801-495B-4538-2AFE722FE1B5}"/>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FE919D7-AFC8-788C-FFE3-A226E80AEA23}"/>
              </a:ext>
            </a:extLst>
          </p:cNvPr>
          <p:cNvSpPr>
            <a:spLocks noGrp="1"/>
          </p:cNvSpPr>
          <p:nvPr>
            <p:ph type="sldNum" sz="quarter" idx="12"/>
          </p:nvPr>
        </p:nvSpPr>
        <p:spPr>
          <a:xfrm>
            <a:off x="8728961" y="6289781"/>
            <a:ext cx="2743200" cy="365125"/>
          </a:xfrm>
        </p:spPr>
        <p:txBody>
          <a:bodyPr/>
          <a:lstStyle/>
          <a:p>
            <a:fld id="{4DF7D97E-71B9-4DB7-9BC9-BF255CF45BEE}" type="slidenum">
              <a:rPr lang="fr-FR" smtClean="0"/>
              <a:t>18</a:t>
            </a:fld>
            <a:endParaRPr lang="fr-FR" dirty="0"/>
          </a:p>
        </p:txBody>
      </p:sp>
      <p:pic>
        <p:nvPicPr>
          <p:cNvPr id="3" name="Image 2" descr="Une image contenant texte, Graphique, graphisme, clipart&#10;&#10;Le contenu généré par l’IA peut être incorrect.">
            <a:extLst>
              <a:ext uri="{FF2B5EF4-FFF2-40B4-BE49-F238E27FC236}">
                <a16:creationId xmlns:a16="http://schemas.microsoft.com/office/drawing/2014/main" id="{755DAE5D-3B6A-B9D7-EF67-0EFCBE5785C1}"/>
              </a:ext>
            </a:extLst>
          </p:cNvPr>
          <p:cNvPicPr>
            <a:picLocks noChangeAspect="1"/>
          </p:cNvPicPr>
          <p:nvPr/>
        </p:nvPicPr>
        <p:blipFill>
          <a:blip r:embed="rId3"/>
          <a:stretch>
            <a:fillRect/>
          </a:stretch>
        </p:blipFill>
        <p:spPr>
          <a:xfrm>
            <a:off x="527869" y="5696607"/>
            <a:ext cx="1892276" cy="759727"/>
          </a:xfrm>
          <a:prstGeom prst="rect">
            <a:avLst/>
          </a:prstGeom>
        </p:spPr>
      </p:pic>
      <p:sp>
        <p:nvSpPr>
          <p:cNvPr id="2" name="ZoneTexte 1">
            <a:extLst>
              <a:ext uri="{FF2B5EF4-FFF2-40B4-BE49-F238E27FC236}">
                <a16:creationId xmlns:a16="http://schemas.microsoft.com/office/drawing/2014/main" id="{DC7C2E40-412D-6C56-0790-8A6C3E0EE414}"/>
              </a:ext>
            </a:extLst>
          </p:cNvPr>
          <p:cNvSpPr txBox="1"/>
          <p:nvPr/>
        </p:nvSpPr>
        <p:spPr>
          <a:xfrm>
            <a:off x="727035" y="381669"/>
            <a:ext cx="10949957" cy="461665"/>
          </a:xfrm>
          <a:prstGeom prst="rect">
            <a:avLst/>
          </a:prstGeom>
          <a:solidFill>
            <a:schemeClr val="bg1"/>
          </a:solidFill>
          <a:ln w="76200">
            <a:noFill/>
          </a:ln>
        </p:spPr>
        <p:txBody>
          <a:bodyPr wrap="square" rtlCol="0">
            <a:spAutoFit/>
          </a:bodyPr>
          <a:lstStyle/>
          <a:p>
            <a:pPr lvl="0">
              <a:spcAft>
                <a:spcPts val="1200"/>
              </a:spcAft>
            </a:pPr>
            <a:r>
              <a:rPr lang="fr-FR" sz="2400" b="1" dirty="0">
                <a:ea typeface="Times New Roman" panose="02020603050405020304" pitchFamily="18" charset="0"/>
                <a:cs typeface="Aptos" panose="020B0004020202020204" pitchFamily="34" charset="0"/>
              </a:rPr>
              <a:t>4.2 Suivre la transition par grand besoin humain </a:t>
            </a:r>
            <a:r>
              <a:rPr lang="fr-FR" sz="2400" dirty="0">
                <a:ea typeface="Times New Roman" panose="02020603050405020304" pitchFamily="18" charset="0"/>
                <a:cs typeface="Aptos" panose="020B0004020202020204" pitchFamily="34" charset="0"/>
              </a:rPr>
              <a:t>(1/2)</a:t>
            </a:r>
          </a:p>
        </p:txBody>
      </p:sp>
      <p:sp>
        <p:nvSpPr>
          <p:cNvPr id="6" name="ZoneTexte 5">
            <a:extLst>
              <a:ext uri="{FF2B5EF4-FFF2-40B4-BE49-F238E27FC236}">
                <a16:creationId xmlns:a16="http://schemas.microsoft.com/office/drawing/2014/main" id="{2D62D4ED-6BE5-3605-1E7D-95ADAC228F55}"/>
              </a:ext>
            </a:extLst>
          </p:cNvPr>
          <p:cNvSpPr txBox="1"/>
          <p:nvPr/>
        </p:nvSpPr>
        <p:spPr>
          <a:xfrm>
            <a:off x="727036" y="977035"/>
            <a:ext cx="10550564" cy="4647426"/>
          </a:xfrm>
          <a:prstGeom prst="rect">
            <a:avLst/>
          </a:prstGeom>
          <a:noFill/>
        </p:spPr>
        <p:txBody>
          <a:bodyPr wrap="square">
            <a:spAutoFit/>
          </a:bodyPr>
          <a:lstStyle/>
          <a:p>
            <a:pPr lvl="0">
              <a:defRPr/>
            </a:pPr>
            <a:r>
              <a:rPr lang="fr-FR" sz="2000" dirty="0">
                <a:solidFill>
                  <a:prstClr val="black"/>
                </a:solidFill>
                <a:latin typeface="Calibri" panose="020F0502020204030204"/>
              </a:rPr>
              <a:t>L’Économie carbone suit le résultat carbone annuel de chaque pays par grand besoin, partagé entre  résultat collectif des producteurs et résultat collectif des consommateurs </a:t>
            </a:r>
          </a:p>
          <a:p>
            <a:pPr marL="342900" indent="-342900">
              <a:buFont typeface="Wingdings" panose="05000000000000000000" pitchFamily="2" charset="2"/>
              <a:buChar char="ü"/>
              <a:defRPr/>
            </a:pPr>
            <a:r>
              <a:rPr lang="fr-FR" sz="2000" dirty="0">
                <a:solidFill>
                  <a:prstClr val="black"/>
                </a:solidFill>
                <a:latin typeface="Calibri" panose="020F0502020204030204"/>
              </a:rPr>
              <a:t>Grâce aux inventaires et aux comptes carbone nationaux</a:t>
            </a:r>
            <a:endParaRPr lang="fr-FR" sz="2000" dirty="0">
              <a:solidFill>
                <a:prstClr val="black"/>
              </a:solidFill>
            </a:endParaRPr>
          </a:p>
          <a:p>
            <a:pPr marL="342900" indent="-342900">
              <a:buFont typeface="Wingdings" panose="05000000000000000000" pitchFamily="2" charset="2"/>
              <a:buChar char="ü"/>
              <a:defRPr/>
            </a:pPr>
            <a:r>
              <a:rPr lang="fr-FR" sz="2000" dirty="0">
                <a:solidFill>
                  <a:prstClr val="black"/>
                </a:solidFill>
              </a:rPr>
              <a:t>Et à une convention </a:t>
            </a:r>
            <a:r>
              <a:rPr lang="fr-FR" sz="2000" kern="100" dirty="0">
                <a:solidFill>
                  <a:prstClr val="black"/>
                </a:solidFill>
                <a:ea typeface="Aptos" panose="020B0004020202020204" pitchFamily="34" charset="0"/>
                <a:cs typeface="Times New Roman" panose="02020603050405020304" pitchFamily="18" charset="0"/>
              </a:rPr>
              <a:t>(décrite dans </a:t>
            </a:r>
            <a:r>
              <a:rPr lang="fr-FR" sz="2000" kern="100" dirty="0">
                <a:solidFill>
                  <a:prstClr val="black"/>
                </a:solidFill>
                <a:ea typeface="Aptos" panose="020B0004020202020204" pitchFamily="34" charset="0"/>
                <a:cs typeface="Times New Roman" panose="02020603050405020304" pitchFamily="18" charset="0"/>
                <a:hlinkClick r:id="rId4"/>
              </a:rPr>
              <a:t>le tutoriel Financement</a:t>
            </a:r>
            <a:r>
              <a:rPr lang="fr-FR" sz="2000" kern="100" dirty="0">
                <a:solidFill>
                  <a:prstClr val="black"/>
                </a:solidFill>
                <a:ea typeface="Aptos" panose="020B0004020202020204" pitchFamily="34" charset="0"/>
                <a:cs typeface="Times New Roman" panose="02020603050405020304" pitchFamily="18" charset="0"/>
              </a:rPr>
              <a:t>)</a:t>
            </a:r>
            <a:endParaRPr lang="fr-FR" sz="2000" kern="100" dirty="0">
              <a:solidFill>
                <a:prstClr val="black"/>
              </a:solidFill>
              <a:latin typeface="Calibri" panose="020F0502020204030204"/>
              <a:ea typeface="Aptos" panose="020B0004020202020204" pitchFamily="34" charset="0"/>
              <a:cs typeface="Times New Roman" panose="02020603050405020304" pitchFamily="18" charset="0"/>
            </a:endParaRPr>
          </a:p>
          <a:p>
            <a:pPr marL="800100" lvl="1" indent="-342900">
              <a:buFont typeface="Arial" panose="020B0604020202020204" pitchFamily="34" charset="0"/>
              <a:buChar char="•"/>
              <a:defRPr/>
            </a:pPr>
            <a:r>
              <a:rPr lang="fr-FR" sz="2000" kern="100" dirty="0">
                <a:solidFill>
                  <a:prstClr val="black"/>
                </a:solidFill>
                <a:latin typeface="Calibri" panose="020F0502020204030204"/>
                <a:ea typeface="Aptos" panose="020B0004020202020204" pitchFamily="34" charset="0"/>
                <a:cs typeface="Times New Roman" panose="02020603050405020304" pitchFamily="18" charset="0"/>
              </a:rPr>
              <a:t>Aux producteurs l’impact du Facteur d’émission de leur produit = contenu carbone par unité </a:t>
            </a:r>
          </a:p>
          <a:p>
            <a:pPr marL="800100" lvl="1" indent="-342900">
              <a:buFont typeface="Arial" panose="020B0604020202020204" pitchFamily="34" charset="0"/>
              <a:buChar char="•"/>
              <a:defRPr/>
            </a:pPr>
            <a:r>
              <a:rPr lang="fr-FR" sz="2000" kern="100" dirty="0">
                <a:solidFill>
                  <a:prstClr val="black"/>
                </a:solidFill>
                <a:latin typeface="Calibri" panose="020F0502020204030204"/>
                <a:ea typeface="Aptos" panose="020B0004020202020204" pitchFamily="34" charset="0"/>
                <a:cs typeface="Times New Roman" panose="02020603050405020304" pitchFamily="18" charset="0"/>
              </a:rPr>
              <a:t>Aux consommateurs l’impact des quantités consommées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800" kern="100" dirty="0">
              <a:solidFill>
                <a:prstClr val="black"/>
              </a:solidFill>
              <a:latin typeface="Calibri" panose="020F0502020204030204"/>
              <a:ea typeface="Aptos" panose="020B0004020202020204" pitchFamily="34" charset="0"/>
              <a:cs typeface="Times New Roman" panose="02020603050405020304" pitchFamily="18" charset="0"/>
            </a:endParaRPr>
          </a:p>
          <a:p>
            <a:pPr lvl="1">
              <a:defRPr/>
            </a:pPr>
            <a:r>
              <a:rPr lang="fr-FR" sz="2000" kern="100" dirty="0">
                <a:solidFill>
                  <a:srgbClr val="0070C0"/>
                </a:solidFill>
                <a:latin typeface="Calibri" panose="020F0502020204030204"/>
                <a:ea typeface="Aptos" panose="020B0004020202020204" pitchFamily="34" charset="0"/>
                <a:cs typeface="Times New Roman" panose="02020603050405020304" pitchFamily="18" charset="0"/>
              </a:rPr>
              <a:t>par exemple </a:t>
            </a:r>
            <a:r>
              <a:rPr lang="fr-FR" sz="2000" b="1" kern="100" dirty="0">
                <a:solidFill>
                  <a:srgbClr val="0070C0"/>
                </a:solidFill>
                <a:latin typeface="Calibri" panose="020F0502020204030204"/>
                <a:ea typeface="Aptos" panose="020B0004020202020204" pitchFamily="34" charset="0"/>
                <a:cs typeface="Times New Roman" panose="02020603050405020304" pitchFamily="18" charset="0"/>
              </a:rPr>
              <a:t>pour le besoin de mobilité humaine </a:t>
            </a:r>
            <a:r>
              <a:rPr lang="fr-FR" sz="2000" kern="100" dirty="0">
                <a:solidFill>
                  <a:srgbClr val="0070C0"/>
                </a:solidFill>
                <a:latin typeface="Calibri" panose="020F0502020204030204"/>
                <a:ea typeface="Aptos" panose="020B0004020202020204" pitchFamily="34" charset="0"/>
                <a:cs typeface="Times New Roman" panose="02020603050405020304" pitchFamily="18" charset="0"/>
              </a:rPr>
              <a:t>on </a:t>
            </a:r>
            <a:r>
              <a:rPr lang="fr-FR" sz="2000" kern="100" dirty="0">
                <a:solidFill>
                  <a:srgbClr val="0070C0"/>
                </a:solidFill>
                <a:ea typeface="Aptos" panose="020B0004020202020204" pitchFamily="34" charset="0"/>
                <a:cs typeface="Times New Roman" panose="02020603050405020304" pitchFamily="18" charset="0"/>
              </a:rPr>
              <a:t>suit chaque année </a:t>
            </a:r>
            <a:endParaRPr lang="fr-FR" sz="2000" b="1" kern="100" dirty="0">
              <a:solidFill>
                <a:srgbClr val="0070C0"/>
              </a:solidFill>
              <a:latin typeface="Calibri" panose="020F0502020204030204"/>
              <a:ea typeface="Aptos" panose="020B0004020202020204" pitchFamily="34" charset="0"/>
              <a:cs typeface="Times New Roman" panose="02020603050405020304" pitchFamily="18" charset="0"/>
            </a:endParaRPr>
          </a:p>
          <a:p>
            <a:pPr lvl="2">
              <a:defRPr/>
            </a:pPr>
            <a:r>
              <a:rPr lang="fr-FR" sz="2000" kern="100" dirty="0">
                <a:solidFill>
                  <a:srgbClr val="0070C0"/>
                </a:solidFill>
                <a:latin typeface="Calibri" panose="020F0502020204030204"/>
                <a:ea typeface="Aptos" panose="020B0004020202020204" pitchFamily="34" charset="0"/>
                <a:cs typeface="Times New Roman" panose="02020603050405020304" pitchFamily="18" charset="0"/>
              </a:rPr>
              <a:t>- Le nombre de km parcourus par an par personne (monde entier, par pays … )</a:t>
            </a:r>
          </a:p>
          <a:p>
            <a:pPr lvl="2">
              <a:defRPr/>
            </a:pPr>
            <a:r>
              <a:rPr lang="fr-FR" sz="2000" kern="100" dirty="0">
                <a:solidFill>
                  <a:srgbClr val="0070C0"/>
                </a:solidFill>
                <a:latin typeface="Calibri" panose="020F0502020204030204"/>
                <a:ea typeface="Aptos" panose="020B0004020202020204" pitchFamily="34" charset="0"/>
                <a:cs typeface="Times New Roman" panose="02020603050405020304" pitchFamily="18" charset="0"/>
              </a:rPr>
              <a:t>- L’impact carbone de la mobilité par rapport à l’année précédente</a:t>
            </a:r>
          </a:p>
          <a:p>
            <a:pPr lvl="2">
              <a:defRPr/>
            </a:pPr>
            <a:r>
              <a:rPr lang="fr-FR" sz="2000" kern="100" dirty="0">
                <a:solidFill>
                  <a:srgbClr val="0070C0"/>
                </a:solidFill>
                <a:latin typeface="Calibri" panose="020F0502020204030204"/>
                <a:ea typeface="Aptos" panose="020B0004020202020204" pitchFamily="34" charset="0"/>
                <a:cs typeface="Times New Roman" panose="02020603050405020304" pitchFamily="18" charset="0"/>
              </a:rPr>
              <a:t>- L’impact respectif des producteurs (variation du contenu carbone par km) et des consommateurs (km parcourus en moyenne par personne)</a:t>
            </a:r>
          </a:p>
          <a:p>
            <a:pPr>
              <a:defRPr/>
            </a:pPr>
            <a:endParaRPr lang="fr-FR" sz="800" kern="100" dirty="0">
              <a:solidFill>
                <a:prstClr val="black"/>
              </a:solidFill>
              <a:latin typeface="Calibri" panose="020F0502020204030204"/>
              <a:ea typeface="Aptos" panose="020B0004020202020204" pitchFamily="34" charset="0"/>
              <a:cs typeface="Times New Roman" panose="02020603050405020304" pitchFamily="18" charset="0"/>
            </a:endParaRPr>
          </a:p>
          <a:p>
            <a:pPr>
              <a:defRPr/>
            </a:pPr>
            <a:r>
              <a:rPr lang="fr-FR" sz="2000" kern="100" dirty="0">
                <a:solidFill>
                  <a:prstClr val="black"/>
                </a:solidFill>
                <a:latin typeface="Calibri" panose="020F0502020204030204"/>
                <a:ea typeface="Aptos" panose="020B0004020202020204" pitchFamily="34" charset="0"/>
                <a:cs typeface="Times New Roman" panose="02020603050405020304" pitchFamily="18" charset="0"/>
              </a:rPr>
              <a:t> Ce suivi annuel des résultats collectifs aide chacun à réfléchir à sa responsabilité personnelle …</a:t>
            </a:r>
          </a:p>
          <a:p>
            <a:pPr marL="800100" lvl="1" indent="-342900">
              <a:buFont typeface="Wingdings" panose="05000000000000000000" pitchFamily="2" charset="2"/>
              <a:buChar char="ü"/>
              <a:defRPr/>
            </a:pPr>
            <a:r>
              <a:rPr lang="fr-FR" sz="2000" kern="100" dirty="0">
                <a:solidFill>
                  <a:prstClr val="black"/>
                </a:solidFill>
                <a:latin typeface="Calibri" panose="020F0502020204030204"/>
                <a:ea typeface="Aptos" panose="020B0004020202020204" pitchFamily="34" charset="0"/>
                <a:cs typeface="Times New Roman" panose="02020603050405020304" pitchFamily="18" charset="0"/>
              </a:rPr>
              <a:t>De consommateur </a:t>
            </a:r>
          </a:p>
          <a:p>
            <a:pPr marL="800100" lvl="1" indent="-342900">
              <a:buFont typeface="Wingdings" panose="05000000000000000000" pitchFamily="2" charset="2"/>
              <a:buChar char="ü"/>
              <a:defRPr/>
            </a:pPr>
            <a:r>
              <a:rPr lang="fr-FR" sz="2000" kern="100" dirty="0">
                <a:solidFill>
                  <a:prstClr val="black"/>
                </a:solidFill>
                <a:latin typeface="Calibri" panose="020F0502020204030204"/>
                <a:ea typeface="Aptos" panose="020B0004020202020204" pitchFamily="34" charset="0"/>
                <a:cs typeface="Times New Roman" panose="02020603050405020304" pitchFamily="18" charset="0"/>
              </a:rPr>
              <a:t>De citoyen : sur le carbone des services publics et sur les règles de transition nécessaires </a:t>
            </a:r>
          </a:p>
        </p:txBody>
      </p:sp>
    </p:spTree>
    <p:extLst>
      <p:ext uri="{BB962C8B-B14F-4D97-AF65-F5344CB8AC3E}">
        <p14:creationId xmlns:p14="http://schemas.microsoft.com/office/powerpoint/2010/main" val="367279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71C483F-E901-3A61-7600-2F0FCCF1565D}"/>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382EFDD-1128-4637-762C-606969B278A5}"/>
              </a:ext>
            </a:extLst>
          </p:cNvPr>
          <p:cNvSpPr>
            <a:spLocks noGrp="1"/>
          </p:cNvSpPr>
          <p:nvPr>
            <p:ph type="sldNum" sz="quarter" idx="12"/>
          </p:nvPr>
        </p:nvSpPr>
        <p:spPr>
          <a:xfrm>
            <a:off x="8728961" y="628978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F7D97E-71B9-4DB7-9BC9-BF255CF45BEE}"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Image 2" descr="Une image contenant texte, Graphique, graphisme, clipart&#10;&#10;Le contenu généré par l’IA peut être incorrect.">
            <a:extLst>
              <a:ext uri="{FF2B5EF4-FFF2-40B4-BE49-F238E27FC236}">
                <a16:creationId xmlns:a16="http://schemas.microsoft.com/office/drawing/2014/main" id="{DC29F351-A5C4-2DF0-933C-6F08D045ED4A}"/>
              </a:ext>
            </a:extLst>
          </p:cNvPr>
          <p:cNvPicPr>
            <a:picLocks noChangeAspect="1"/>
          </p:cNvPicPr>
          <p:nvPr/>
        </p:nvPicPr>
        <p:blipFill>
          <a:blip r:embed="rId3"/>
          <a:stretch>
            <a:fillRect/>
          </a:stretch>
        </p:blipFill>
        <p:spPr>
          <a:xfrm>
            <a:off x="527869" y="5696607"/>
            <a:ext cx="1892276" cy="759727"/>
          </a:xfrm>
          <a:prstGeom prst="rect">
            <a:avLst/>
          </a:prstGeom>
        </p:spPr>
      </p:pic>
      <p:sp>
        <p:nvSpPr>
          <p:cNvPr id="2" name="ZoneTexte 1">
            <a:extLst>
              <a:ext uri="{FF2B5EF4-FFF2-40B4-BE49-F238E27FC236}">
                <a16:creationId xmlns:a16="http://schemas.microsoft.com/office/drawing/2014/main" id="{222D08AC-6C49-5519-674A-1EF79FEE29A0}"/>
              </a:ext>
            </a:extLst>
          </p:cNvPr>
          <p:cNvSpPr txBox="1"/>
          <p:nvPr/>
        </p:nvSpPr>
        <p:spPr>
          <a:xfrm>
            <a:off x="727035" y="381669"/>
            <a:ext cx="10949957" cy="461665"/>
          </a:xfrm>
          <a:prstGeom prst="rect">
            <a:avLst/>
          </a:prstGeom>
          <a:solidFill>
            <a:schemeClr val="bg1"/>
          </a:solidFill>
          <a:ln w="76200">
            <a:noFill/>
          </a:ln>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fr-FR" sz="2400" b="1" dirty="0">
                <a:solidFill>
                  <a:prstClr val="black"/>
                </a:solidFill>
                <a:latin typeface="Calibri" panose="020F0502020204030204"/>
                <a:ea typeface="Times New Roman" panose="02020603050405020304" pitchFamily="18" charset="0"/>
                <a:cs typeface="Aptos" panose="020B0004020202020204" pitchFamily="34" charset="0"/>
              </a:rPr>
              <a:t>4</a:t>
            </a:r>
            <a:r>
              <a:rPr kumimoji="0" lang="fr-FR" sz="24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.2 Suivre la </a:t>
            </a:r>
            <a:r>
              <a:rPr lang="fr-FR" sz="2400" b="1" dirty="0">
                <a:solidFill>
                  <a:prstClr val="black"/>
                </a:solidFill>
                <a:latin typeface="Calibri" panose="020F0502020204030204"/>
                <a:ea typeface="Times New Roman" panose="02020603050405020304" pitchFamily="18" charset="0"/>
                <a:cs typeface="Aptos" panose="020B0004020202020204" pitchFamily="34" charset="0"/>
              </a:rPr>
              <a:t>satisfaction des </a:t>
            </a:r>
            <a:r>
              <a:rPr kumimoji="0" lang="fr-FR" sz="24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grand besoins humains </a:t>
            </a:r>
            <a:r>
              <a:rPr kumimoji="0" lang="fr-FR" sz="240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(2/2)</a:t>
            </a:r>
          </a:p>
        </p:txBody>
      </p:sp>
      <p:sp>
        <p:nvSpPr>
          <p:cNvPr id="6" name="ZoneTexte 5">
            <a:extLst>
              <a:ext uri="{FF2B5EF4-FFF2-40B4-BE49-F238E27FC236}">
                <a16:creationId xmlns:a16="http://schemas.microsoft.com/office/drawing/2014/main" id="{F769EB8C-9877-B557-2987-1189EE1208E6}"/>
              </a:ext>
            </a:extLst>
          </p:cNvPr>
          <p:cNvSpPr txBox="1"/>
          <p:nvPr/>
        </p:nvSpPr>
        <p:spPr>
          <a:xfrm>
            <a:off x="727036" y="966875"/>
            <a:ext cx="10550564" cy="4832092"/>
          </a:xfrm>
          <a:prstGeom prst="rect">
            <a:avLst/>
          </a:prstGeom>
          <a:noFill/>
        </p:spPr>
        <p:txBody>
          <a:bodyPr wrap="square">
            <a:spAutoFit/>
          </a:bodyPr>
          <a:lstStyle/>
          <a:p>
            <a:pPr marL="0" marR="0" lvl="0" indent="0" algn="l" defTabSz="914400" rtl="0" eaLnBrk="1" fontAlgn="auto" latinLnBrk="0" hangingPunct="1">
              <a:spcBef>
                <a:spcPts val="0"/>
              </a:spcBef>
              <a:spcAft>
                <a:spcPts val="0"/>
              </a:spcAft>
              <a:buClrTx/>
              <a:buSzTx/>
              <a:buFontTx/>
              <a:buNone/>
              <a:tabLst/>
              <a:defRPr/>
            </a:pPr>
            <a:r>
              <a:rPr lang="fr-FR" sz="2000" b="1" kern="100" dirty="0">
                <a:solidFill>
                  <a:prstClr val="black"/>
                </a:solidFill>
                <a:latin typeface="Calibri" panose="020F0502020204030204"/>
                <a:ea typeface="Aptos" panose="020B0004020202020204" pitchFamily="34" charset="0"/>
                <a:cs typeface="Times New Roman" panose="02020603050405020304" pitchFamily="18" charset="0"/>
              </a:rPr>
              <a:t>Côté producteurs</a:t>
            </a:r>
            <a:r>
              <a:rPr lang="fr-FR" sz="2000" kern="100" dirty="0">
                <a:solidFill>
                  <a:prstClr val="black"/>
                </a:solidFill>
                <a:latin typeface="Calibri" panose="020F0502020204030204"/>
                <a:ea typeface="Aptos" panose="020B0004020202020204" pitchFamily="34" charset="0"/>
                <a:cs typeface="Times New Roman" panose="02020603050405020304" pitchFamily="18" charset="0"/>
              </a:rPr>
              <a:t>, le suivi des facteurs d’émission indique si la concurrence est suffisante et si les habitudes de production sont compatibles avec la trajectoire de transition</a:t>
            </a:r>
          </a:p>
          <a:p>
            <a:pPr marL="0" marR="0" lvl="0" indent="0" algn="l" defTabSz="914400" rtl="0" eaLnBrk="1" fontAlgn="auto" latinLnBrk="0" hangingPunct="1">
              <a:spcBef>
                <a:spcPts val="0"/>
              </a:spcBef>
              <a:spcAft>
                <a:spcPts val="0"/>
              </a:spcAft>
              <a:buClrTx/>
              <a:buSzTx/>
              <a:buFontTx/>
              <a:buNone/>
              <a:tabLst/>
              <a:defRPr/>
            </a:pPr>
            <a:r>
              <a:rPr lang="fr-FR" sz="2000" kern="100" dirty="0">
                <a:solidFill>
                  <a:prstClr val="black"/>
                </a:solidFill>
                <a:latin typeface="Calibri" panose="020F0502020204030204"/>
                <a:ea typeface="Aptos" panose="020B0004020202020204" pitchFamily="34" charset="0"/>
                <a:cs typeface="Times New Roman" panose="02020603050405020304" pitchFamily="18" charset="0"/>
              </a:rPr>
              <a:t>Sinon ce suivi facilite …</a:t>
            </a:r>
          </a:p>
          <a:p>
            <a:pPr marL="800100" lvl="1" indent="-342900">
              <a:buFont typeface="Wingdings" panose="05000000000000000000" pitchFamily="2" charset="2"/>
              <a:buChar char="ü"/>
              <a:defRPr/>
            </a:pPr>
            <a:r>
              <a:rPr lang="fr-FR" sz="2000" kern="100" dirty="0">
                <a:solidFill>
                  <a:prstClr val="black"/>
                </a:solidFill>
                <a:latin typeface="Calibri" panose="020F0502020204030204"/>
                <a:ea typeface="Aptos" panose="020B0004020202020204" pitchFamily="34" charset="0"/>
                <a:cs typeface="Times New Roman" panose="02020603050405020304" pitchFamily="18" charset="0"/>
              </a:rPr>
              <a:t>Des campagnes d’information et d’aides à l’innovation des producteurs, </a:t>
            </a:r>
          </a:p>
          <a:p>
            <a:pPr marL="800100" lvl="1" indent="-342900">
              <a:buFont typeface="Wingdings" panose="05000000000000000000" pitchFamily="2" charset="2"/>
              <a:buChar char="ü"/>
              <a:defRPr/>
            </a:pPr>
            <a:r>
              <a:rPr lang="fr-FR" sz="2000" kern="100" dirty="0">
                <a:solidFill>
                  <a:prstClr val="black"/>
                </a:solidFill>
                <a:latin typeface="Calibri" panose="020F0502020204030204"/>
                <a:ea typeface="Aptos" panose="020B0004020202020204" pitchFamily="34" charset="0"/>
                <a:cs typeface="Times New Roman" panose="02020603050405020304" pitchFamily="18" charset="0"/>
              </a:rPr>
              <a:t>Des bonus malus argent ou des réglementations ciblées valorisant les produits les plus carbone-efficaces pour satisfaire un même besoin …</a:t>
            </a:r>
          </a:p>
          <a:p>
            <a:pPr marL="0" marR="0" lvl="0" indent="0" algn="l" defTabSz="914400" rtl="0" eaLnBrk="1" fontAlgn="auto" latinLnBrk="0" hangingPunct="1">
              <a:spcBef>
                <a:spcPts val="0"/>
              </a:spcBef>
              <a:spcAft>
                <a:spcPts val="0"/>
              </a:spcAft>
              <a:buClrTx/>
              <a:buSzTx/>
              <a:buFontTx/>
              <a:buNone/>
              <a:tabLst/>
              <a:defRPr/>
            </a:pPr>
            <a:endParaRPr lang="fr-FR" sz="800" kern="100" dirty="0">
              <a:solidFill>
                <a:prstClr val="black"/>
              </a:solidFill>
              <a:latin typeface="Calibri" panose="020F0502020204030204"/>
              <a:ea typeface="Aptos" panose="020B0004020202020204" pitchFamily="34" charset="0"/>
              <a:cs typeface="Times New Roman" panose="02020603050405020304" pitchFamily="18" charset="0"/>
            </a:endParaRPr>
          </a:p>
          <a:p>
            <a:pPr marL="0" marR="0" lvl="0" indent="0" algn="l" defTabSz="914400" rtl="0" eaLnBrk="1" fontAlgn="auto" latinLnBrk="0" hangingPunct="1">
              <a:spcBef>
                <a:spcPts val="0"/>
              </a:spcBef>
              <a:spcAft>
                <a:spcPts val="0"/>
              </a:spcAft>
              <a:buClrTx/>
              <a:buSzTx/>
              <a:buFontTx/>
              <a:buNone/>
              <a:tabLst/>
              <a:defRPr/>
            </a:pPr>
            <a:r>
              <a:rPr lang="fr-FR" sz="2000" b="1" kern="100" dirty="0">
                <a:solidFill>
                  <a:prstClr val="black"/>
                </a:solidFill>
                <a:latin typeface="Calibri" panose="020F0502020204030204"/>
                <a:ea typeface="Aptos" panose="020B0004020202020204" pitchFamily="34" charset="0"/>
                <a:cs typeface="Times New Roman" panose="02020603050405020304" pitchFamily="18" charset="0"/>
              </a:rPr>
              <a:t>Côté consommateurs</a:t>
            </a:r>
            <a:r>
              <a:rPr lang="fr-FR" sz="2000" kern="100" dirty="0">
                <a:solidFill>
                  <a:prstClr val="black"/>
                </a:solidFill>
                <a:latin typeface="Calibri" panose="020F0502020204030204"/>
                <a:ea typeface="Aptos" panose="020B0004020202020204" pitchFamily="34" charset="0"/>
                <a:cs typeface="Times New Roman" panose="02020603050405020304" pitchFamily="18" charset="0"/>
              </a:rPr>
              <a:t>, le</a:t>
            </a:r>
            <a:r>
              <a:rPr kumimoji="0" lang="fr-FR" sz="20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 suivi des quantités consommées moyennes indique si les habitudes de consommation sont compatibles avec la trajectoire de transition</a:t>
            </a:r>
          </a:p>
          <a:p>
            <a:pPr marL="0" marR="0" lvl="0" indent="0" algn="l" defTabSz="914400" rtl="0" eaLnBrk="1" fontAlgn="auto" latinLnBrk="0" hangingPunct="1">
              <a:spcBef>
                <a:spcPts val="0"/>
              </a:spcBef>
              <a:spcAft>
                <a:spcPts val="0"/>
              </a:spcAft>
              <a:buClrTx/>
              <a:buSzTx/>
              <a:buFontTx/>
              <a:buNone/>
              <a:tabLst/>
              <a:defRPr/>
            </a:pPr>
            <a:r>
              <a:rPr lang="fr-FR" sz="2000" kern="100" dirty="0">
                <a:solidFill>
                  <a:prstClr val="black"/>
                </a:solidFill>
                <a:latin typeface="Calibri" panose="020F0502020204030204"/>
                <a:ea typeface="Aptos" panose="020B0004020202020204" pitchFamily="34" charset="0"/>
                <a:cs typeface="Times New Roman" panose="02020603050405020304" pitchFamily="18" charset="0"/>
              </a:rPr>
              <a:t>S</a:t>
            </a:r>
            <a:r>
              <a:rPr kumimoji="0" lang="fr-FR" sz="2000" b="0" i="0" u="none" strike="noStrike" kern="100" cap="none" spc="0" normalizeH="0" baseline="0" noProof="0" dirty="0" err="1">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inon</a:t>
            </a:r>
            <a:r>
              <a:rPr kumimoji="0" lang="fr-FR" sz="20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 ce</a:t>
            </a:r>
            <a:r>
              <a:rPr kumimoji="0" lang="fr-FR" sz="2000" b="0" i="0" u="none" strike="noStrike" kern="100" cap="none" spc="0" normalizeH="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 suivi</a:t>
            </a:r>
            <a:r>
              <a:rPr kumimoji="0" lang="fr-FR" sz="20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 facilite …</a:t>
            </a:r>
          </a:p>
          <a:p>
            <a:pPr marL="800100" lvl="1" indent="-342900">
              <a:buFont typeface="Wingdings" panose="05000000000000000000" pitchFamily="2" charset="2"/>
              <a:buChar char="ü"/>
              <a:defRPr/>
            </a:pPr>
            <a:r>
              <a:rPr kumimoji="0" lang="fr-FR" sz="20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La réflexion de chacun à sa responsabilité personnelle </a:t>
            </a:r>
            <a:r>
              <a:rPr lang="fr-FR" sz="2000" kern="100" dirty="0">
                <a:solidFill>
                  <a:prstClr val="black"/>
                </a:solidFill>
                <a:latin typeface="Calibri" panose="020F0502020204030204"/>
                <a:ea typeface="Aptos" panose="020B0004020202020204" pitchFamily="34" charset="0"/>
                <a:cs typeface="Times New Roman" panose="02020603050405020304" pitchFamily="18" charset="0"/>
              </a:rPr>
              <a:t>d</a:t>
            </a:r>
            <a:r>
              <a:rPr kumimoji="0" lang="fr-FR" sz="20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e consommateur </a:t>
            </a:r>
            <a:r>
              <a:rPr lang="fr-FR" sz="2000" kern="100" dirty="0">
                <a:solidFill>
                  <a:prstClr val="black"/>
                </a:solidFill>
                <a:latin typeface="Calibri" panose="020F0502020204030204"/>
                <a:ea typeface="Aptos" panose="020B0004020202020204" pitchFamily="34" charset="0"/>
                <a:cs typeface="Times New Roman" panose="02020603050405020304" pitchFamily="18" charset="0"/>
              </a:rPr>
              <a:t>(y compris de services publics), d’épargnant </a:t>
            </a:r>
            <a:r>
              <a:rPr kumimoji="0" lang="fr-FR" sz="20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et de citoyen</a:t>
            </a:r>
          </a:p>
          <a:p>
            <a:pPr marL="800100" lvl="1" indent="-342900">
              <a:buFont typeface="Wingdings" panose="05000000000000000000" pitchFamily="2" charset="2"/>
              <a:buChar char="ü"/>
              <a:defRPr/>
            </a:pPr>
            <a:r>
              <a:rPr lang="fr-FR" sz="2000" kern="100" dirty="0">
                <a:solidFill>
                  <a:prstClr val="black"/>
                </a:solidFill>
                <a:ea typeface="Aptos" panose="020B0004020202020204" pitchFamily="34" charset="0"/>
                <a:cs typeface="Times New Roman" panose="02020603050405020304" pitchFamily="18" charset="0"/>
              </a:rPr>
              <a:t>Des campagnes d’information et de formation ciblées valorisant les habitudes de consommation les plus carbone-efficaces</a:t>
            </a:r>
          </a:p>
          <a:p>
            <a:pPr marL="800100" lvl="1" indent="-342900">
              <a:buFont typeface="Wingdings" panose="05000000000000000000" pitchFamily="2" charset="2"/>
              <a:buChar char="ü"/>
              <a:defRPr/>
            </a:pPr>
            <a:r>
              <a:rPr lang="fr-FR" sz="2000" kern="100" dirty="0">
                <a:solidFill>
                  <a:prstClr val="black"/>
                </a:solidFill>
                <a:ea typeface="Aptos" panose="020B0004020202020204" pitchFamily="34" charset="0"/>
                <a:cs typeface="Times New Roman" panose="02020603050405020304" pitchFamily="18" charset="0"/>
              </a:rPr>
              <a:t>Des bonus malus argent ou des réglementations, ciblées en efficacité et en équité, en cas de dérapage des quantités</a:t>
            </a:r>
          </a:p>
        </p:txBody>
      </p:sp>
    </p:spTree>
    <p:extLst>
      <p:ext uri="{BB962C8B-B14F-4D97-AF65-F5344CB8AC3E}">
        <p14:creationId xmlns:p14="http://schemas.microsoft.com/office/powerpoint/2010/main" val="261410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9FA1CDD-5055-68F1-1CB3-C3CE378F4319}"/>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F8C5E06-5086-A420-16D7-46A6DB042E96}"/>
              </a:ext>
            </a:extLst>
          </p:cNvPr>
          <p:cNvSpPr>
            <a:spLocks noGrp="1"/>
          </p:cNvSpPr>
          <p:nvPr>
            <p:ph type="sldNum" sz="quarter" idx="12"/>
          </p:nvPr>
        </p:nvSpPr>
        <p:spPr>
          <a:xfrm>
            <a:off x="8728961" y="628978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F7D97E-71B9-4DB7-9BC9-BF255CF45BEE}"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Image 2" descr="Une image contenant texte, Graphique, graphisme, clipart&#10;&#10;Le contenu généré par l’IA peut être incorrect.">
            <a:extLst>
              <a:ext uri="{FF2B5EF4-FFF2-40B4-BE49-F238E27FC236}">
                <a16:creationId xmlns:a16="http://schemas.microsoft.com/office/drawing/2014/main" id="{9014F09E-7BDD-A25E-A65F-56C2332C35BA}"/>
              </a:ext>
            </a:extLst>
          </p:cNvPr>
          <p:cNvPicPr>
            <a:picLocks noChangeAspect="1"/>
          </p:cNvPicPr>
          <p:nvPr/>
        </p:nvPicPr>
        <p:blipFill>
          <a:blip r:embed="rId3"/>
          <a:stretch>
            <a:fillRect/>
          </a:stretch>
        </p:blipFill>
        <p:spPr>
          <a:xfrm>
            <a:off x="527869" y="5696607"/>
            <a:ext cx="1892276" cy="759727"/>
          </a:xfrm>
          <a:prstGeom prst="rect">
            <a:avLst/>
          </a:prstGeom>
        </p:spPr>
      </p:pic>
      <p:sp>
        <p:nvSpPr>
          <p:cNvPr id="6" name="ZoneTexte 5">
            <a:extLst>
              <a:ext uri="{FF2B5EF4-FFF2-40B4-BE49-F238E27FC236}">
                <a16:creationId xmlns:a16="http://schemas.microsoft.com/office/drawing/2014/main" id="{C164EEFE-762D-2C68-3AE1-BDFB434312EC}"/>
              </a:ext>
            </a:extLst>
          </p:cNvPr>
          <p:cNvSpPr txBox="1"/>
          <p:nvPr/>
        </p:nvSpPr>
        <p:spPr>
          <a:xfrm>
            <a:off x="527869" y="956256"/>
            <a:ext cx="11007251" cy="4647426"/>
          </a:xfrm>
          <a:prstGeom prst="rect">
            <a:avLst/>
          </a:prstGeom>
          <a:solidFill>
            <a:schemeClr val="bg1"/>
          </a:solidFill>
          <a:ln w="76200">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ptos" panose="020B0004020202020204" pitchFamily="34" charset="0"/>
              </a:rPr>
              <a:t>Pas d’équilibre pour l’humanité sans ramener à zéro le flux de Gaz à Effet de Serre vers l’atmosphère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ptos" panose="020B00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ptos" panose="020B0004020202020204" pitchFamily="34" charset="0"/>
              </a:rPr>
              <a:t>Le succès de cette transition nécessite d’avoir </a:t>
            </a:r>
            <a:r>
              <a:rPr kumimoji="0" lang="fr-FR" sz="20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ptos" panose="020B0004020202020204" pitchFamily="34" charset="0"/>
              </a:rPr>
              <a:t>pour chaque décision économique </a:t>
            </a:r>
            <a:r>
              <a:rPr kumimoji="0" lang="fr-FR" sz="2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ptos" panose="020B0004020202020204" pitchFamily="34" charset="0"/>
              </a:rPr>
              <a:t>une mesure rigoureuse et comparable de </a:t>
            </a:r>
            <a:r>
              <a:rPr kumimoji="0" lang="fr-FR" sz="20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ptos" panose="020B0004020202020204" pitchFamily="34" charset="0"/>
              </a:rPr>
              <a:t>son impact carbone sur le flux de GES</a:t>
            </a:r>
            <a:r>
              <a:rPr kumimoji="0" lang="fr-FR" sz="2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ptos" panose="020B0004020202020204" pitchFamily="34" charset="0"/>
              </a:rPr>
              <a:t> (en négatif pour une hausse)</a:t>
            </a:r>
            <a:endParaRPr kumimoji="0" lang="fr-FR" sz="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ptos" panose="020B0004020202020204" pitchFamily="34" charset="0"/>
            </a:endParaRPr>
          </a:p>
          <a:p>
            <a:pPr marL="800100" marR="0" lvl="1"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20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ptos" panose="020B0004020202020204" pitchFamily="34" charset="0"/>
              </a:rPr>
              <a:t>Po</a:t>
            </a:r>
            <a:r>
              <a:rPr kumimoji="0" lang="fr-FR" sz="20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ur une décision d’achat</a:t>
            </a:r>
            <a:r>
              <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 l’impact carbone est le </a:t>
            </a:r>
            <a:r>
              <a:rPr kumimoji="0" lang="fr-FR" sz="2000" b="0" i="0" u="none" strike="noStrike" kern="1200" cap="none" spc="0" normalizeH="0" baseline="0" noProof="0" dirty="0" err="1">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cumu</a:t>
            </a:r>
            <a:r>
              <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l des GES nécessaires à la production du produit jusqu’à son transfert au client : </a:t>
            </a:r>
            <a:r>
              <a:rPr kumimoji="0" lang="fr-FR" sz="20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le contenu carbone </a:t>
            </a:r>
            <a:r>
              <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du produit*</a:t>
            </a:r>
          </a:p>
          <a:p>
            <a:pPr marL="800100" marR="0" lvl="1"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20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Pour une décision de financement,</a:t>
            </a:r>
            <a:r>
              <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 l’impact carbone est le cumul des GES que le financement projette (ou a permis) de retirer ou d’ajouter au flux : </a:t>
            </a:r>
            <a:r>
              <a:rPr kumimoji="0" lang="fr-FR" sz="20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le résultat carbone </a:t>
            </a:r>
            <a:r>
              <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du financement </a:t>
            </a:r>
          </a:p>
          <a:p>
            <a:pPr marL="800100" marR="0" lvl="1"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fr-FR" sz="8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L’Économie carbone</a:t>
            </a:r>
            <a:r>
              <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 répond à ce besoin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 Elle complète l’impact d’une décision en argent (prix de l’achat, résultat du financement) par son impact carbone sur la transition (mesuré en </a:t>
            </a: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kg équivalent CO</a:t>
            </a:r>
            <a:r>
              <a:rPr kumimoji="0" lang="fr-FR" sz="2000" b="0" i="0" u="none" strike="noStrike" kern="1200" cap="none" spc="0" normalizeH="0" baseline="-25000" noProof="0" dirty="0">
                <a:ln>
                  <a:noFill/>
                </a:ln>
                <a:solidFill>
                  <a:prstClr val="black"/>
                </a:solidFill>
                <a:effectLst/>
                <a:uLnTx/>
                <a:uFillTx/>
                <a:latin typeface="Calibri" panose="020F0502020204030204"/>
                <a:ea typeface="+mn-ea"/>
                <a:cs typeface="+mn-cs"/>
              </a:rPr>
              <a:t>2</a:t>
            </a: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 Elle transpose au carbone les outils de mesure de l’argent (comptables, avec les Comptabilité carbone cumulatives, économiques, financiers…) d’où …</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La facilité à les maitriser et leur potentiel de déploiement universel</a:t>
            </a:r>
            <a:endParaRPr kumimoji="0" lang="fr-FR" sz="2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ptos" panose="020B0004020202020204" pitchFamily="34" charset="0"/>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Des mesures d’impact carbone rigoureuses et comparables</a:t>
            </a:r>
          </a:p>
        </p:txBody>
      </p:sp>
      <p:sp>
        <p:nvSpPr>
          <p:cNvPr id="2" name="ZoneTexte 1">
            <a:extLst>
              <a:ext uri="{FF2B5EF4-FFF2-40B4-BE49-F238E27FC236}">
                <a16:creationId xmlns:a16="http://schemas.microsoft.com/office/drawing/2014/main" id="{4EDCDA71-852B-6D28-76BD-67D889E62F8E}"/>
              </a:ext>
            </a:extLst>
          </p:cNvPr>
          <p:cNvSpPr txBox="1"/>
          <p:nvPr/>
        </p:nvSpPr>
        <p:spPr>
          <a:xfrm>
            <a:off x="527869" y="401666"/>
            <a:ext cx="11030623" cy="461665"/>
          </a:xfrm>
          <a:prstGeom prst="rect">
            <a:avLst/>
          </a:prstGeom>
          <a:solidFill>
            <a:schemeClr val="bg1"/>
          </a:solidFill>
          <a:ln w="762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INTRODUCTION - R</a:t>
            </a:r>
            <a:r>
              <a:rPr kumimoji="0" lang="fr-FR" sz="2400" b="1" i="0" u="none" strike="noStrike" kern="1200" cap="none" spc="0" normalizeH="0" baseline="0" noProof="0" dirty="0" err="1">
                <a:ln>
                  <a:noFill/>
                </a:ln>
                <a:solidFill>
                  <a:prstClr val="black"/>
                </a:solidFill>
                <a:effectLst/>
                <a:uLnTx/>
                <a:uFillTx/>
                <a:latin typeface="Calibri" panose="020F0502020204030204"/>
                <a:ea typeface="+mn-ea"/>
                <a:cs typeface="+mn-cs"/>
              </a:rPr>
              <a:t>éussir</a:t>
            </a: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 la transition avec </a:t>
            </a:r>
            <a:r>
              <a:rPr kumimoji="0" lang="fr-FR"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l’Économie carbone</a:t>
            </a: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(1/3)</a:t>
            </a: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 name="ZoneTexte 6">
            <a:extLst>
              <a:ext uri="{FF2B5EF4-FFF2-40B4-BE49-F238E27FC236}">
                <a16:creationId xmlns:a16="http://schemas.microsoft.com/office/drawing/2014/main" id="{B98F948B-4E9B-63ED-5CAE-2185A4D1931B}"/>
              </a:ext>
            </a:extLst>
          </p:cNvPr>
          <p:cNvSpPr txBox="1"/>
          <p:nvPr/>
        </p:nvSpPr>
        <p:spPr>
          <a:xfrm>
            <a:off x="3463040" y="5616677"/>
            <a:ext cx="7888132"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900" b="0" i="0" u="none" strike="noStrike" kern="1200" cap="none" spc="0" normalizeH="0" baseline="0" noProof="0" dirty="0">
                <a:ln>
                  <a:noFill/>
                </a:ln>
                <a:solidFill>
                  <a:prstClr val="black"/>
                </a:solidFill>
                <a:effectLst/>
                <a:uLnTx/>
                <a:uFillTx/>
                <a:latin typeface="Calibri" panose="020F0502020204030204"/>
                <a:ea typeface="+mn-ea"/>
                <a:cs typeface="+mn-cs"/>
              </a:rPr>
              <a:t>* ‘contenu carbone’ fédère des définitions équivalentes des émissions de GES associées à un produit, n</a:t>
            </a:r>
            <a:r>
              <a:rPr kumimoji="0" lang="fr-FR" sz="1900" b="0" i="0" u="none" strike="noStrike" kern="1200" cap="none" spc="0" normalizeH="0" baseline="0" noProof="0" dirty="0" err="1">
                <a:ln>
                  <a:noFill/>
                </a:ln>
                <a:solidFill>
                  <a:prstClr val="black"/>
                </a:solidFill>
                <a:effectLst/>
                <a:uLnTx/>
                <a:uFillTx/>
                <a:latin typeface="Calibri" panose="020F0502020204030204"/>
                <a:ea typeface="+mn-ea"/>
                <a:cs typeface="+mn-cs"/>
              </a:rPr>
              <a:t>otamment</a:t>
            </a:r>
            <a:r>
              <a:rPr kumimoji="0" lang="fr-FR" sz="1900" b="0" i="0" u="none" strike="noStrike" kern="1200" cap="none" spc="0" normalizeH="0" baseline="0" noProof="0" dirty="0">
                <a:ln>
                  <a:noFill/>
                </a:ln>
                <a:solidFill>
                  <a:prstClr val="black"/>
                </a:solidFill>
                <a:effectLst/>
                <a:uLnTx/>
                <a:uFillTx/>
                <a:latin typeface="Calibri" panose="020F0502020204030204"/>
                <a:ea typeface="+mn-ea"/>
                <a:cs typeface="+mn-cs"/>
              </a:rPr>
              <a:t> qualifiées ‘d’empreinte carbone’, voir (1)</a:t>
            </a:r>
          </a:p>
        </p:txBody>
      </p:sp>
    </p:spTree>
    <p:extLst>
      <p:ext uri="{BB962C8B-B14F-4D97-AF65-F5344CB8AC3E}">
        <p14:creationId xmlns:p14="http://schemas.microsoft.com/office/powerpoint/2010/main" val="304060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282B669-4DB7-3751-FBFB-0F2B7C4591AA}"/>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D4942F95-E3EE-6693-0036-CEC0F89898C2}"/>
              </a:ext>
            </a:extLst>
          </p:cNvPr>
          <p:cNvSpPr>
            <a:spLocks noGrp="1"/>
          </p:cNvSpPr>
          <p:nvPr>
            <p:ph type="sldNum" sz="quarter" idx="12"/>
          </p:nvPr>
        </p:nvSpPr>
        <p:spPr>
          <a:xfrm>
            <a:off x="8728961" y="628978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F7D97E-71B9-4DB7-9BC9-BF255CF45BEE}"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Image 2" descr="Une image contenant texte, Graphique, graphisme, clipart&#10;&#10;Le contenu généré par l’IA peut être incorrect.">
            <a:extLst>
              <a:ext uri="{FF2B5EF4-FFF2-40B4-BE49-F238E27FC236}">
                <a16:creationId xmlns:a16="http://schemas.microsoft.com/office/drawing/2014/main" id="{8F4FC49A-F114-D78C-221A-5D32FC05708A}"/>
              </a:ext>
            </a:extLst>
          </p:cNvPr>
          <p:cNvPicPr>
            <a:picLocks noChangeAspect="1"/>
          </p:cNvPicPr>
          <p:nvPr/>
        </p:nvPicPr>
        <p:blipFill>
          <a:blip r:embed="rId3"/>
          <a:stretch>
            <a:fillRect/>
          </a:stretch>
        </p:blipFill>
        <p:spPr>
          <a:xfrm>
            <a:off x="527869" y="5696607"/>
            <a:ext cx="1892276" cy="759727"/>
          </a:xfrm>
          <a:prstGeom prst="rect">
            <a:avLst/>
          </a:prstGeom>
        </p:spPr>
      </p:pic>
      <p:sp>
        <p:nvSpPr>
          <p:cNvPr id="2" name="ZoneTexte 1">
            <a:extLst>
              <a:ext uri="{FF2B5EF4-FFF2-40B4-BE49-F238E27FC236}">
                <a16:creationId xmlns:a16="http://schemas.microsoft.com/office/drawing/2014/main" id="{79413926-F66E-0965-F069-67D5E6E2BC8E}"/>
              </a:ext>
            </a:extLst>
          </p:cNvPr>
          <p:cNvSpPr txBox="1"/>
          <p:nvPr/>
        </p:nvSpPr>
        <p:spPr>
          <a:xfrm>
            <a:off x="737196" y="1003525"/>
            <a:ext cx="10745125" cy="3416320"/>
          </a:xfrm>
          <a:prstGeom prst="rect">
            <a:avLst/>
          </a:prstGeom>
          <a:solidFill>
            <a:schemeClr val="bg1"/>
          </a:solidFill>
          <a:ln w="762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kern="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L’Économie carbone apporte liberté, efficacité, équité et universalité</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00" b="0" i="0" u="none" strike="noStrike" kern="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ü"/>
              <a:defRPr/>
            </a:pPr>
            <a:r>
              <a:rPr lang="fr-FR" sz="2000" b="1" kern="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Liberté</a:t>
            </a:r>
            <a:r>
              <a:rPr lang="fr-FR" sz="2000" kern="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à chacun d’accélérer ou freiner la transition, par sa consommation, son épargne et ses votes</a:t>
            </a:r>
          </a:p>
          <a:p>
            <a:pPr marL="800100" lvl="1" indent="-342900">
              <a:buFont typeface="Wingdings" panose="05000000000000000000" pitchFamily="2" charset="2"/>
              <a:buChar char="ü"/>
              <a:defRPr/>
            </a:pPr>
            <a:r>
              <a:rPr lang="fr-FR" sz="2000" b="1" kern="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Efficacité</a:t>
            </a:r>
            <a:r>
              <a:rPr lang="fr-FR" sz="2000" kern="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d’une mesure basée sur la science et sur la façon dont nous comptons ce qui était (jusqu’au carbone) le plus précieux : l’argent</a:t>
            </a:r>
          </a:p>
          <a:p>
            <a:pPr marL="800100" lvl="1" indent="-342900">
              <a:buFont typeface="Wingdings" panose="05000000000000000000" pitchFamily="2" charset="2"/>
              <a:buChar char="ü"/>
              <a:defRPr/>
            </a:pPr>
            <a:r>
              <a:rPr lang="fr-FR" sz="2000" b="1" kern="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Équité</a:t>
            </a:r>
            <a:r>
              <a:rPr lang="fr-FR" sz="2000" kern="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en suivant les besoins de chaque groupe humain et la capacité de contribution en financement et pas seulement en consommation</a:t>
            </a:r>
          </a:p>
          <a:p>
            <a:pPr marL="800100" lvl="1" indent="-342900">
              <a:buFont typeface="Wingdings" panose="05000000000000000000" pitchFamily="2" charset="2"/>
              <a:buChar char="ü"/>
              <a:defRPr/>
            </a:pPr>
            <a:r>
              <a:rPr kumimoji="0" lang="fr-FR" sz="2000" b="1" i="0" u="none" strike="noStrike" kern="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Universalité</a:t>
            </a:r>
            <a:r>
              <a:rPr kumimoji="0" lang="fr-FR" sz="2000" b="0" i="0" u="none" strike="noStrike" kern="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par ses outils et en </a:t>
            </a:r>
            <a:r>
              <a:rPr lang="fr-FR" sz="2000" kern="0"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associ</a:t>
            </a:r>
            <a:r>
              <a:rPr kumimoji="0" lang="fr-FR" sz="2000" b="0" i="0" u="none" strike="noStrike" kern="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ant</a:t>
            </a:r>
            <a:r>
              <a:rPr kumimoji="0" lang="fr-FR" sz="2000" b="0" i="0" u="none" strike="noStrike" kern="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le vivant</a:t>
            </a:r>
            <a:endParaRPr lang="fr-FR" sz="2000" kern="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lvl="0"/>
            <a:endParaRPr lang="fr-FR" sz="800" dirty="0">
              <a:solidFill>
                <a:srgbClr val="000000"/>
              </a:solidFill>
              <a:ea typeface="Times New Roman" panose="02020603050405020304" pitchFamily="18" charset="0"/>
              <a:cs typeface="Aptos" panose="020B0004020202020204" pitchFamily="34" charset="0"/>
            </a:endParaRPr>
          </a:p>
          <a:p>
            <a:pPr lvl="0"/>
            <a:r>
              <a:rPr lang="fr-FR" sz="2000" dirty="0">
                <a:solidFill>
                  <a:srgbClr val="000000"/>
                </a:solidFill>
                <a:ea typeface="Times New Roman" panose="02020603050405020304" pitchFamily="18" charset="0"/>
                <a:cs typeface="Aptos" panose="020B0004020202020204" pitchFamily="34" charset="0"/>
              </a:rPr>
              <a:t>L’</a:t>
            </a:r>
            <a:r>
              <a:rPr lang="fr-FR" sz="2000" dirty="0">
                <a:solidFill>
                  <a:prstClr val="black"/>
                </a:solidFill>
              </a:rPr>
              <a:t>Économie carbone permet à chaque acteur de vivre plus près de ses valeurs et de contribuer à équilibrer la planète et l’humanité : </a:t>
            </a:r>
            <a:r>
              <a:rPr lang="fr-FR" sz="2000" kern="100" dirty="0">
                <a:solidFill>
                  <a:prstClr val="black"/>
                </a:solidFill>
                <a:cs typeface="Times New Roman" panose="02020603050405020304" pitchFamily="18" charset="0"/>
              </a:rPr>
              <a:t>v</a:t>
            </a:r>
            <a:r>
              <a:rPr lang="fr-FR" sz="2000" kern="100" dirty="0">
                <a:solidFill>
                  <a:prstClr val="black"/>
                </a:solidFill>
                <a:ea typeface="Times New Roman" panose="02020603050405020304" pitchFamily="18" charset="0"/>
                <a:cs typeface="Times New Roman" panose="02020603050405020304" pitchFamily="18" charset="0"/>
              </a:rPr>
              <a:t>ous pouvez facilement la déployer</a:t>
            </a:r>
          </a:p>
        </p:txBody>
      </p:sp>
      <p:sp>
        <p:nvSpPr>
          <p:cNvPr id="35" name="ZoneTexte 34">
            <a:extLst>
              <a:ext uri="{FF2B5EF4-FFF2-40B4-BE49-F238E27FC236}">
                <a16:creationId xmlns:a16="http://schemas.microsoft.com/office/drawing/2014/main" id="{49A54110-02FB-2D74-97C4-4F73D0312B45}"/>
              </a:ext>
            </a:extLst>
          </p:cNvPr>
          <p:cNvSpPr txBox="1"/>
          <p:nvPr/>
        </p:nvSpPr>
        <p:spPr>
          <a:xfrm>
            <a:off x="737196" y="381669"/>
            <a:ext cx="10363601" cy="492122"/>
          </a:xfrm>
          <a:prstGeom prst="rect">
            <a:avLst/>
          </a:prstGeom>
          <a:solidFill>
            <a:schemeClr val="bg1"/>
          </a:solidFill>
          <a:ln w="76200">
            <a:noFill/>
          </a:ln>
        </p:spPr>
        <p:txBody>
          <a:bodyPr wrap="square" rtlCol="0">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Conclusion</a:t>
            </a:r>
            <a:endPar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ZoneTexte 4">
            <a:extLst>
              <a:ext uri="{FF2B5EF4-FFF2-40B4-BE49-F238E27FC236}">
                <a16:creationId xmlns:a16="http://schemas.microsoft.com/office/drawing/2014/main" id="{BC150E54-F952-12FB-EF11-1B38BD225C1C}"/>
              </a:ext>
            </a:extLst>
          </p:cNvPr>
          <p:cNvSpPr txBox="1"/>
          <p:nvPr/>
        </p:nvSpPr>
        <p:spPr>
          <a:xfrm>
            <a:off x="8068181" y="5511941"/>
            <a:ext cx="798167" cy="369332"/>
          </a:xfrm>
          <a:prstGeom prst="rect">
            <a:avLst/>
          </a:prstGeom>
          <a:solidFill>
            <a:srgbClr val="F0CF34"/>
          </a:solidFill>
          <a:ln w="19050">
            <a:solidFill>
              <a:schemeClr val="tx1"/>
            </a:solidFill>
          </a:ln>
        </p:spPr>
        <p:txBody>
          <a:bodyPr wrap="none" rtlCol="0">
            <a:spAutoFit/>
          </a:bodyPr>
          <a:lstStyle/>
          <a:p>
            <a:r>
              <a:rPr lang="fr-FR" dirty="0"/>
              <a:t>MERCI</a:t>
            </a:r>
          </a:p>
        </p:txBody>
      </p:sp>
    </p:spTree>
    <p:extLst>
      <p:ext uri="{BB962C8B-B14F-4D97-AF65-F5344CB8AC3E}">
        <p14:creationId xmlns:p14="http://schemas.microsoft.com/office/powerpoint/2010/main" val="35341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9CD05BF-F133-2BC6-B250-06E577DA8093}"/>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5A1C5F95-886E-3D17-F198-AA3B9ADD0C84}"/>
              </a:ext>
            </a:extLst>
          </p:cNvPr>
          <p:cNvSpPr>
            <a:spLocks noGrp="1"/>
          </p:cNvSpPr>
          <p:nvPr>
            <p:ph type="sldNum" sz="quarter" idx="12"/>
          </p:nvPr>
        </p:nvSpPr>
        <p:spPr>
          <a:xfrm>
            <a:off x="8728961" y="628978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F7D97E-71B9-4DB7-9BC9-BF255CF45BEE}"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Image 2" descr="Une image contenant texte, Graphique, graphisme, clipart&#10;&#10;Le contenu généré par l’IA peut être incorrect.">
            <a:extLst>
              <a:ext uri="{FF2B5EF4-FFF2-40B4-BE49-F238E27FC236}">
                <a16:creationId xmlns:a16="http://schemas.microsoft.com/office/drawing/2014/main" id="{4878D373-D0E0-6B09-59D9-35568A9CB1E2}"/>
              </a:ext>
            </a:extLst>
          </p:cNvPr>
          <p:cNvPicPr>
            <a:picLocks noChangeAspect="1"/>
          </p:cNvPicPr>
          <p:nvPr/>
        </p:nvPicPr>
        <p:blipFill>
          <a:blip r:embed="rId3"/>
          <a:stretch>
            <a:fillRect/>
          </a:stretch>
        </p:blipFill>
        <p:spPr>
          <a:xfrm>
            <a:off x="527869" y="5696607"/>
            <a:ext cx="1892276" cy="759727"/>
          </a:xfrm>
          <a:prstGeom prst="rect">
            <a:avLst/>
          </a:prstGeom>
        </p:spPr>
      </p:pic>
      <p:sp>
        <p:nvSpPr>
          <p:cNvPr id="2" name="ZoneTexte 1">
            <a:extLst>
              <a:ext uri="{FF2B5EF4-FFF2-40B4-BE49-F238E27FC236}">
                <a16:creationId xmlns:a16="http://schemas.microsoft.com/office/drawing/2014/main" id="{931EEBA4-A1D4-3B29-D791-6EB60F320AA0}"/>
              </a:ext>
            </a:extLst>
          </p:cNvPr>
          <p:cNvSpPr txBox="1"/>
          <p:nvPr/>
        </p:nvSpPr>
        <p:spPr>
          <a:xfrm>
            <a:off x="747356" y="1279521"/>
            <a:ext cx="10745125" cy="3395801"/>
          </a:xfrm>
          <a:prstGeom prst="rect">
            <a:avLst/>
          </a:prstGeom>
          <a:solidFill>
            <a:schemeClr val="bg1"/>
          </a:solidFill>
          <a:ln w="76200">
            <a:noFill/>
          </a:ln>
        </p:spPr>
        <p:txBody>
          <a:bodyPr wrap="square" rtlCol="0">
            <a:spAutoFit/>
          </a:bodyPr>
          <a:lstStyle/>
          <a:p>
            <a:pPr>
              <a:buNone/>
            </a:pPr>
            <a:r>
              <a:rPr lang="fr-FR" sz="2000" dirty="0"/>
              <a:t>Le terme Comptabilité carbone cumulative (Cumulative </a:t>
            </a:r>
            <a:r>
              <a:rPr lang="fr-FR" sz="2000" dirty="0" err="1"/>
              <a:t>carbon</a:t>
            </a:r>
            <a:r>
              <a:rPr lang="fr-FR" sz="2000" dirty="0"/>
              <a:t> </a:t>
            </a:r>
            <a:r>
              <a:rPr lang="fr-FR" sz="2000" dirty="0" err="1"/>
              <a:t>accountings</a:t>
            </a:r>
            <a:r>
              <a:rPr lang="fr-FR" sz="2000" dirty="0"/>
              <a:t>) a été forgé par le Docteur Ulf von Kalckreuth après une conférence à Hambourg en février 2024 qui a permis aux différents spécialistes dans le monde de la mesure carbone de constater qu'ils suivaient des approches convergentes.</a:t>
            </a:r>
          </a:p>
          <a:p>
            <a:pPr>
              <a:buNone/>
            </a:pPr>
            <a:endParaRPr lang="fr-FR" sz="800" dirty="0"/>
          </a:p>
          <a:p>
            <a:pPr>
              <a:buNone/>
            </a:pPr>
            <a:r>
              <a:rPr lang="fr-FR" sz="2000" dirty="0"/>
              <a:t>L’approche qu'il recouvre </a:t>
            </a:r>
            <a:r>
              <a:rPr kumimoji="0" lang="fr-FR" sz="20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est développée depuis 2021 pour les comptabilités d’organisations</a:t>
            </a:r>
          </a:p>
          <a:p>
            <a:pPr marL="800100" marR="0" lvl="1" indent="-342900" algn="l" defTabSz="914400" rtl="0" eaLnBrk="1" fontAlgn="auto" latinLnBrk="0" hangingPunct="1">
              <a:lnSpc>
                <a:spcPct val="100000"/>
              </a:lnSpc>
              <a:spcBef>
                <a:spcPts val="0"/>
              </a:spcBef>
              <a:spcAft>
                <a:spcPts val="800"/>
              </a:spcAft>
              <a:buClrTx/>
              <a:buSzTx/>
              <a:buFont typeface="Wingdings" panose="05000000000000000000" pitchFamily="2" charset="2"/>
              <a:buChar char="ü"/>
              <a:tabLst/>
              <a:defRPr/>
            </a:pPr>
            <a:r>
              <a:rPr kumimoji="0" lang="fr-FR" sz="20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La première comptabilité carbone cumulative (E-</a:t>
            </a:r>
            <a:r>
              <a:rPr kumimoji="0" lang="fr-FR" sz="2000" b="0" i="0" u="none" strike="noStrike" kern="100" cap="none" spc="0" normalizeH="0" baseline="0" noProof="0" dirty="0" err="1">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liability</a:t>
            </a:r>
            <a:r>
              <a:rPr kumimoji="0" lang="fr-FR" sz="20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 </a:t>
            </a:r>
            <a:r>
              <a:rPr kumimoji="0" lang="fr-FR" sz="2000" b="0" i="0" u="none" strike="noStrike" kern="100" cap="none" spc="0" normalizeH="0" baseline="0" noProof="0" dirty="0" err="1">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ledger</a:t>
            </a:r>
            <a:r>
              <a:rPr kumimoji="0" lang="fr-FR" sz="20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 est celle des professeurs Robert Kaplan (Harvard Business </a:t>
            </a:r>
            <a:r>
              <a:rPr kumimoji="0" lang="fr-FR" sz="2000" b="0" i="0" u="none" strike="noStrike" kern="100" cap="none" spc="0" normalizeH="0" baseline="0" noProof="0" dirty="0" err="1">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school</a:t>
            </a:r>
            <a:r>
              <a:rPr kumimoji="0" lang="fr-FR" sz="20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 et Karthik Ramanna (Oxford </a:t>
            </a:r>
            <a:r>
              <a:rPr kumimoji="0" lang="fr-FR" sz="2000" b="0" i="0" u="none" strike="noStrike" kern="100" cap="none" spc="0" normalizeH="0" baseline="0" noProof="0" dirty="0" err="1">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University</a:t>
            </a:r>
            <a:r>
              <a:rPr kumimoji="0" lang="fr-FR" sz="20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a:t>
            </a:r>
          </a:p>
          <a:p>
            <a:pPr marL="800100" marR="0" lvl="1" indent="-342900" algn="l" defTabSz="914400" rtl="0" eaLnBrk="1" fontAlgn="auto" latinLnBrk="0" hangingPunct="1">
              <a:lnSpc>
                <a:spcPct val="100000"/>
              </a:lnSpc>
              <a:spcBef>
                <a:spcPts val="0"/>
              </a:spcBef>
              <a:spcAft>
                <a:spcPts val="800"/>
              </a:spcAft>
              <a:buClrTx/>
              <a:buSzTx/>
              <a:buFont typeface="Wingdings" panose="05000000000000000000" pitchFamily="2" charset="2"/>
              <a:buChar char="ü"/>
              <a:tabLst/>
              <a:defRPr/>
            </a:pPr>
            <a:r>
              <a:rPr kumimoji="0" lang="fr-FR" sz="20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D’autres comptabilités s’appuyant sur les mêmes principes se sont développées, et notamment en France la Comptabilité collaborative du groupe Comptabilité carbone des </a:t>
            </a:r>
            <a:r>
              <a:rPr kumimoji="0" lang="fr-FR" sz="2000" b="0" i="0" u="none" strike="noStrike" kern="100" cap="none" spc="0" normalizeH="0" baseline="0" noProof="0" dirty="0" err="1">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Shifters</a:t>
            </a:r>
            <a:r>
              <a:rPr kumimoji="0" lang="fr-FR" sz="20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 et les Comptes carbone Produit et Financement de Carbones sur factures</a:t>
            </a:r>
          </a:p>
        </p:txBody>
      </p:sp>
      <p:sp>
        <p:nvSpPr>
          <p:cNvPr id="35" name="ZoneTexte 34">
            <a:extLst>
              <a:ext uri="{FF2B5EF4-FFF2-40B4-BE49-F238E27FC236}">
                <a16:creationId xmlns:a16="http://schemas.microsoft.com/office/drawing/2014/main" id="{590A4CFA-8AAC-888B-F1CE-2B48F087FDD0}"/>
              </a:ext>
            </a:extLst>
          </p:cNvPr>
          <p:cNvSpPr txBox="1"/>
          <p:nvPr/>
        </p:nvSpPr>
        <p:spPr>
          <a:xfrm>
            <a:off x="747356" y="381669"/>
            <a:ext cx="10363601" cy="492122"/>
          </a:xfrm>
          <a:prstGeom prst="rect">
            <a:avLst/>
          </a:prstGeom>
          <a:solidFill>
            <a:schemeClr val="bg1"/>
          </a:solidFill>
          <a:ln w="76200">
            <a:noFill/>
          </a:ln>
        </p:spPr>
        <p:txBody>
          <a:bodyPr wrap="square" rtlCol="0">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Annexe - Les Comptabilités carbone cumulatives</a:t>
            </a:r>
            <a:endPar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184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092E69F-FE39-6DFA-A6F2-9DB24E9BF86F}"/>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E14A56DA-8EC9-C60F-BBD4-585EE129147B}"/>
              </a:ext>
            </a:extLst>
          </p:cNvPr>
          <p:cNvSpPr txBox="1"/>
          <p:nvPr/>
        </p:nvSpPr>
        <p:spPr>
          <a:xfrm>
            <a:off x="527869" y="894700"/>
            <a:ext cx="11359331" cy="4770537"/>
          </a:xfrm>
          <a:prstGeom prst="rect">
            <a:avLst/>
          </a:prstGeom>
          <a:solidFill>
            <a:schemeClr val="bg1"/>
          </a:solidFill>
          <a:ln w="762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La transmission de l’impact carbone </a:t>
            </a:r>
            <a:r>
              <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ajoute un ‘signal carbone’ à côté du ‘signal argent’ actuel et </a:t>
            </a:r>
            <a:r>
              <a:rPr kumimoji="0" lang="fr-FR" sz="20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déclenche une concurrence carbone </a:t>
            </a:r>
            <a:r>
              <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qui améliore les décisions, stimule l’innovation, réduit les contenus carbone des produits et augmente les résultats carbone des financements </a:t>
            </a:r>
            <a:endParaRPr kumimoji="0" lang="fr-FR" sz="20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Elle améliore la satisfaction du particulier (comme consommateur, investisseur, citoyen) en l’aidant à arbitrer entre sa demande de transition (croissante avec les dérèglements) et ses autres demandes </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Elle améliore la rémunération de l’entreprise en l’aidant à anticiper cette demande de transition dans son offre de produits et de financements</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fr-FR" sz="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Cette libération de la transition par l’information pointe </a:t>
            </a:r>
            <a:r>
              <a:rPr kumimoji="0" lang="fr-FR" sz="2000" b="1" i="0" u="none" strike="noStrike" kern="1200" cap="none" spc="0" normalizeH="0" baseline="0" noProof="0" dirty="0">
                <a:ln>
                  <a:noFill/>
                </a:ln>
                <a:solidFill>
                  <a:prstClr val="black"/>
                </a:solidFill>
                <a:effectLst/>
                <a:uLnTx/>
                <a:uFillTx/>
                <a:latin typeface="Calibri" panose="020F0502020204030204"/>
                <a:ea typeface="+mn-ea"/>
                <a:cs typeface="+mn-cs"/>
              </a:rPr>
              <a:t>LA bonne pratique </a:t>
            </a:r>
            <a:r>
              <a:rPr lang="fr-FR" sz="2000" b="1">
                <a:solidFill>
                  <a:prstClr val="black"/>
                </a:solidFill>
                <a:latin typeface="Calibri" panose="020F0502020204030204"/>
              </a:rPr>
              <a:t>pour</a:t>
            </a:r>
            <a:r>
              <a:rPr kumimoji="0" lang="fr-FR" sz="20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fr-FR" sz="2000" b="1" i="0" u="none" strike="noStrike" kern="1200" cap="none" spc="0" normalizeH="0" baseline="0" noProof="0" dirty="0">
                <a:ln>
                  <a:noFill/>
                </a:ln>
                <a:solidFill>
                  <a:prstClr val="black"/>
                </a:solidFill>
                <a:effectLst/>
                <a:uLnTx/>
                <a:uFillTx/>
                <a:latin typeface="Calibri" panose="020F0502020204030204"/>
                <a:ea typeface="+mn-ea"/>
                <a:cs typeface="+mn-cs"/>
              </a:rPr>
              <a:t>la transition </a:t>
            </a: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00" b="1"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Transmettre l’impact carbone de ce qu’on propose</a:t>
            </a:r>
            <a:r>
              <a:rPr kumimoji="0" lang="fr-FR" sz="20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mesuré de façon rigoureuse et comparable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et valoriser les partenaires qui le font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1" u="none" strike="noStrike" kern="1200" cap="none" spc="0" normalizeH="0" baseline="0" noProof="0" dirty="0">
                <a:ln>
                  <a:noFill/>
                </a:ln>
                <a:solidFill>
                  <a:prstClr val="black"/>
                </a:solidFill>
                <a:effectLst/>
                <a:uLnTx/>
                <a:uFillTx/>
                <a:latin typeface="Calibri" panose="020F0502020204030204"/>
                <a:ea typeface="+mn-ea"/>
                <a:cs typeface="+mn-cs"/>
              </a:rPr>
              <a:t>Label Transmission</a:t>
            </a:r>
            <a:r>
              <a:rPr kumimoji="0" lang="fr-FR" sz="20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signale </a:t>
            </a:r>
            <a:r>
              <a:rPr kumimoji="0" lang="fr-FR" sz="2000" b="1" i="0" u="none" strike="noStrike" kern="1200" cap="none" spc="0" normalizeH="0" baseline="0" noProof="0" dirty="0">
                <a:ln>
                  <a:noFill/>
                </a:ln>
                <a:solidFill>
                  <a:prstClr val="black"/>
                </a:solidFill>
                <a:effectLst/>
                <a:uLnTx/>
                <a:uFillTx/>
                <a:latin typeface="Calibri" panose="020F0502020204030204"/>
                <a:ea typeface="+mn-ea"/>
                <a:cs typeface="+mn-cs"/>
              </a:rPr>
              <a:t>l’engagement dans cette bonne pratique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Un engagement volontaire, utile pour soi</a:t>
            </a:r>
            <a:r>
              <a:rPr kumimoji="0" lang="fr-FR" sz="20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 et pour la transition,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qui préfigure le déploiement </a:t>
            </a:r>
            <a:r>
              <a:rPr kumimoji="0" lang="fr-FR" sz="2000" b="0" i="0" u="none" strike="noStrike" kern="1200" cap="none" spc="0" normalizeH="0" baseline="0" noProof="0" dirty="0">
                <a:ln>
                  <a:noFill/>
                </a:ln>
                <a:solidFill>
                  <a:srgbClr val="000000"/>
                </a:solidFill>
                <a:effectLst/>
                <a:uLnTx/>
                <a:uFill>
                  <a:solidFill>
                    <a:srgbClr val="000000"/>
                  </a:solidFill>
                </a:uFill>
                <a:latin typeface="Calibri" panose="020F0502020204030204" pitchFamily="34" charset="0"/>
                <a:ea typeface="+mn-ea"/>
                <a:cs typeface="Aptos" panose="020B0004020202020204" pitchFamily="34" charset="0"/>
              </a:rPr>
              <a:t>de labels nationaux ou internationaux coordonnés</a:t>
            </a:r>
            <a:endPar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endParaRPr>
          </a:p>
        </p:txBody>
      </p:sp>
      <p:sp>
        <p:nvSpPr>
          <p:cNvPr id="4" name="Espace réservé du numéro de diapositive 3">
            <a:extLst>
              <a:ext uri="{FF2B5EF4-FFF2-40B4-BE49-F238E27FC236}">
                <a16:creationId xmlns:a16="http://schemas.microsoft.com/office/drawing/2014/main" id="{25445D78-AE9D-EED7-7C78-DF904C19F5CC}"/>
              </a:ext>
            </a:extLst>
          </p:cNvPr>
          <p:cNvSpPr>
            <a:spLocks noGrp="1"/>
          </p:cNvSpPr>
          <p:nvPr>
            <p:ph type="sldNum" sz="quarter" idx="12"/>
          </p:nvPr>
        </p:nvSpPr>
        <p:spPr>
          <a:xfrm>
            <a:off x="8728961" y="628978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F7D97E-71B9-4DB7-9BC9-BF255CF45BEE}"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Image 2" descr="Une image contenant texte, Graphique, graphisme, clipart&#10;&#10;Le contenu généré par l’IA peut être incorrect.">
            <a:extLst>
              <a:ext uri="{FF2B5EF4-FFF2-40B4-BE49-F238E27FC236}">
                <a16:creationId xmlns:a16="http://schemas.microsoft.com/office/drawing/2014/main" id="{08FEBAB2-8EE5-AEDE-B6D4-C7FD70D59288}"/>
              </a:ext>
            </a:extLst>
          </p:cNvPr>
          <p:cNvPicPr>
            <a:picLocks noChangeAspect="1"/>
          </p:cNvPicPr>
          <p:nvPr/>
        </p:nvPicPr>
        <p:blipFill>
          <a:blip r:embed="rId3"/>
          <a:stretch>
            <a:fillRect/>
          </a:stretch>
        </p:blipFill>
        <p:spPr>
          <a:xfrm>
            <a:off x="527869" y="5696607"/>
            <a:ext cx="1892276" cy="759727"/>
          </a:xfrm>
          <a:prstGeom prst="rect">
            <a:avLst/>
          </a:prstGeom>
        </p:spPr>
      </p:pic>
      <p:sp>
        <p:nvSpPr>
          <p:cNvPr id="8" name="ZoneTexte 7">
            <a:extLst>
              <a:ext uri="{FF2B5EF4-FFF2-40B4-BE49-F238E27FC236}">
                <a16:creationId xmlns:a16="http://schemas.microsoft.com/office/drawing/2014/main" id="{9774A785-05BE-6219-D486-A5170F1FB5E0}"/>
              </a:ext>
            </a:extLst>
          </p:cNvPr>
          <p:cNvSpPr txBox="1"/>
          <p:nvPr/>
        </p:nvSpPr>
        <p:spPr>
          <a:xfrm>
            <a:off x="527869" y="401666"/>
            <a:ext cx="11030623" cy="461665"/>
          </a:xfrm>
          <a:prstGeom prst="rect">
            <a:avLst/>
          </a:prstGeom>
          <a:solidFill>
            <a:schemeClr val="bg1"/>
          </a:solidFill>
          <a:ln w="762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R</a:t>
            </a:r>
            <a:r>
              <a:rPr kumimoji="0" lang="fr-FR" sz="2400" b="1" i="0" u="none" strike="noStrike" kern="1200" cap="none" spc="0" normalizeH="0" baseline="0" noProof="0" dirty="0" err="1">
                <a:ln>
                  <a:noFill/>
                </a:ln>
                <a:solidFill>
                  <a:prstClr val="black"/>
                </a:solidFill>
                <a:effectLst/>
                <a:uLnTx/>
                <a:uFillTx/>
                <a:latin typeface="Calibri" panose="020F0502020204030204"/>
                <a:ea typeface="+mn-ea"/>
                <a:cs typeface="+mn-cs"/>
              </a:rPr>
              <a:t>éussir</a:t>
            </a: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 la transition avec </a:t>
            </a:r>
            <a:r>
              <a:rPr kumimoji="0" lang="fr-FR"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l’Économie carbone</a:t>
            </a: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(2/3)</a:t>
            </a: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5" name="Picture 2">
            <a:extLst>
              <a:ext uri="{FF2B5EF4-FFF2-40B4-BE49-F238E27FC236}">
                <a16:creationId xmlns:a16="http://schemas.microsoft.com/office/drawing/2014/main" id="{47398BCF-BAAC-D0A2-6C6A-E28BB73AD9D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023" r="5087"/>
          <a:stretch>
            <a:fillRect/>
          </a:stretch>
        </p:blipFill>
        <p:spPr bwMode="auto">
          <a:xfrm>
            <a:off x="9138307" y="4791970"/>
            <a:ext cx="1264672" cy="125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5" descr="Une image contenant texte, cercle, Police, logo&#10;&#10;Le contenu généré par l’IA peut être incorrect.">
            <a:extLst>
              <a:ext uri="{FF2B5EF4-FFF2-40B4-BE49-F238E27FC236}">
                <a16:creationId xmlns:a16="http://schemas.microsoft.com/office/drawing/2014/main" id="{B2AED69E-6B5A-587D-AE80-1EA2F0AE33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74407" y="4799824"/>
            <a:ext cx="1136334" cy="1141793"/>
          </a:xfrm>
          <a:prstGeom prst="rect">
            <a:avLst/>
          </a:prstGeom>
        </p:spPr>
      </p:pic>
    </p:spTree>
    <p:extLst>
      <p:ext uri="{BB962C8B-B14F-4D97-AF65-F5344CB8AC3E}">
        <p14:creationId xmlns:p14="http://schemas.microsoft.com/office/powerpoint/2010/main" val="41516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0B46B23-F6E1-38C0-A035-2ED6340A79C8}"/>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3DE9B1E9-D7C5-E65A-7CAE-CBA6E3E07604}"/>
              </a:ext>
            </a:extLst>
          </p:cNvPr>
          <p:cNvSpPr txBox="1"/>
          <p:nvPr/>
        </p:nvSpPr>
        <p:spPr>
          <a:xfrm>
            <a:off x="527869" y="1017811"/>
            <a:ext cx="11359331" cy="4524315"/>
          </a:xfrm>
          <a:prstGeom prst="rect">
            <a:avLst/>
          </a:prstGeom>
          <a:solidFill>
            <a:schemeClr val="bg1"/>
          </a:solidFill>
          <a:ln w="762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L’Économie carbone ne déclenche pas seulement la concurrence carbone</a:t>
            </a:r>
          </a:p>
          <a:p>
            <a:pPr marL="1371600" marR="0" lvl="3" indent="0" algn="l" defTabSz="914400" rtl="0" eaLnBrk="1" fontAlgn="auto" latinLnBrk="0" hangingPunct="1">
              <a:lnSpc>
                <a:spcPct val="100000"/>
              </a:lnSpc>
              <a:spcBef>
                <a:spcPts val="0"/>
              </a:spcBef>
              <a:spcAft>
                <a:spcPts val="0"/>
              </a:spcAft>
              <a:buClrTx/>
              <a:buSzTx/>
              <a:buFontTx/>
              <a:buNone/>
              <a:tabLst/>
              <a:defRPr/>
            </a:pPr>
            <a:endParaRPr kumimoji="0" lang="fr-FR" sz="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 Elle intègre le vivant et ses captures à l’économie</a:t>
            </a:r>
            <a:r>
              <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 en exprimant la transition comme un retour à l’équilibre entre </a:t>
            </a:r>
            <a:r>
              <a:rPr kumimoji="0" lang="fr-FR" sz="20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l’offre des captures du vivant </a:t>
            </a:r>
            <a:r>
              <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et </a:t>
            </a:r>
            <a:r>
              <a:rPr kumimoji="0" lang="fr-FR" sz="20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la demande des émissions nécessaires aux activités humaines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Elle rappelle ainsi que la baisse de la demande serait vaine sans offre suffisante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Elle stimule la recherche sur la hausse de l’offre de captures naturelles</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En quantifiant l’impact des activités humaines sur les captures du vivant de chaque territoire</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En l’intégrant dans le signal carbone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 </a:t>
            </a:r>
            <a:r>
              <a:rPr kumimoji="0" lang="fr-FR" sz="20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Elle responsabilise les acteurs sur leur contribution à la transition globale</a:t>
            </a:r>
            <a:r>
              <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 en ventilant les résultats annuels de la transition de chaque activité de chaque pays entre producteurs et consommateurs</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Aux producteurs le pilotage des facteurs d’émission de la production </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Aux consommateurs le pilotage des quantités consommées</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Aux pouvoirs publics le pilotage de la vitesse de la transition, en renforçant le signal carbone de façon plus ou moins directive (formation, information, bonus-malus, réglementation prudentielle…)</a:t>
            </a:r>
          </a:p>
        </p:txBody>
      </p:sp>
      <p:sp>
        <p:nvSpPr>
          <p:cNvPr id="4" name="Espace réservé du numéro de diapositive 3">
            <a:extLst>
              <a:ext uri="{FF2B5EF4-FFF2-40B4-BE49-F238E27FC236}">
                <a16:creationId xmlns:a16="http://schemas.microsoft.com/office/drawing/2014/main" id="{A32403B3-B679-71F6-7782-9850E1C8C5F5}"/>
              </a:ext>
            </a:extLst>
          </p:cNvPr>
          <p:cNvSpPr>
            <a:spLocks noGrp="1"/>
          </p:cNvSpPr>
          <p:nvPr>
            <p:ph type="sldNum" sz="quarter" idx="12"/>
          </p:nvPr>
        </p:nvSpPr>
        <p:spPr>
          <a:xfrm>
            <a:off x="8728961" y="628978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F7D97E-71B9-4DB7-9BC9-BF255CF45BEE}"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Image 2" descr="Une image contenant texte, Graphique, graphisme, clipart&#10;&#10;Le contenu généré par l’IA peut être incorrect.">
            <a:extLst>
              <a:ext uri="{FF2B5EF4-FFF2-40B4-BE49-F238E27FC236}">
                <a16:creationId xmlns:a16="http://schemas.microsoft.com/office/drawing/2014/main" id="{458B3C55-AEAD-5F28-69B8-321AD30ED66C}"/>
              </a:ext>
            </a:extLst>
          </p:cNvPr>
          <p:cNvPicPr>
            <a:picLocks noChangeAspect="1"/>
          </p:cNvPicPr>
          <p:nvPr/>
        </p:nvPicPr>
        <p:blipFill>
          <a:blip r:embed="rId3"/>
          <a:stretch>
            <a:fillRect/>
          </a:stretch>
        </p:blipFill>
        <p:spPr>
          <a:xfrm>
            <a:off x="527869" y="5696607"/>
            <a:ext cx="1892276" cy="759727"/>
          </a:xfrm>
          <a:prstGeom prst="rect">
            <a:avLst/>
          </a:prstGeom>
        </p:spPr>
      </p:pic>
      <p:sp>
        <p:nvSpPr>
          <p:cNvPr id="8" name="ZoneTexte 7">
            <a:extLst>
              <a:ext uri="{FF2B5EF4-FFF2-40B4-BE49-F238E27FC236}">
                <a16:creationId xmlns:a16="http://schemas.microsoft.com/office/drawing/2014/main" id="{C6EF7096-803B-8884-5C0A-06655C2A5803}"/>
              </a:ext>
            </a:extLst>
          </p:cNvPr>
          <p:cNvSpPr txBox="1"/>
          <p:nvPr/>
        </p:nvSpPr>
        <p:spPr>
          <a:xfrm>
            <a:off x="527869" y="401666"/>
            <a:ext cx="11030623" cy="461665"/>
          </a:xfrm>
          <a:prstGeom prst="rect">
            <a:avLst/>
          </a:prstGeom>
          <a:solidFill>
            <a:schemeClr val="bg1"/>
          </a:solidFill>
          <a:ln w="762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Réussir la transition avec </a:t>
            </a:r>
            <a:r>
              <a:rPr kumimoji="0" lang="fr-FR"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l’Économie carbone</a:t>
            </a: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(3/3)</a:t>
            </a: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079230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9428FE7-7CAA-530D-CFB2-73AD88375CB1}"/>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82AD82B3-412F-4473-2AEC-A9A2C9725167}"/>
              </a:ext>
            </a:extLst>
          </p:cNvPr>
          <p:cNvSpPr>
            <a:spLocks noGrp="1"/>
          </p:cNvSpPr>
          <p:nvPr>
            <p:ph type="sldNum" sz="quarter" idx="12"/>
          </p:nvPr>
        </p:nvSpPr>
        <p:spPr>
          <a:xfrm>
            <a:off x="8728961" y="628978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F7D97E-71B9-4DB7-9BC9-BF255CF45BEE}"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Image 2" descr="Une image contenant texte, Graphique, graphisme, clipart&#10;&#10;Le contenu généré par l’IA peut être incorrect.">
            <a:extLst>
              <a:ext uri="{FF2B5EF4-FFF2-40B4-BE49-F238E27FC236}">
                <a16:creationId xmlns:a16="http://schemas.microsoft.com/office/drawing/2014/main" id="{BAEED682-6728-81EA-5712-A856678D9772}"/>
              </a:ext>
            </a:extLst>
          </p:cNvPr>
          <p:cNvPicPr>
            <a:picLocks noChangeAspect="1"/>
          </p:cNvPicPr>
          <p:nvPr/>
        </p:nvPicPr>
        <p:blipFill>
          <a:blip r:embed="rId3"/>
          <a:stretch>
            <a:fillRect/>
          </a:stretch>
        </p:blipFill>
        <p:spPr>
          <a:xfrm>
            <a:off x="527869" y="5696607"/>
            <a:ext cx="1892276" cy="759727"/>
          </a:xfrm>
          <a:prstGeom prst="rect">
            <a:avLst/>
          </a:prstGeom>
        </p:spPr>
      </p:pic>
      <p:sp>
        <p:nvSpPr>
          <p:cNvPr id="35" name="ZoneTexte 34">
            <a:extLst>
              <a:ext uri="{FF2B5EF4-FFF2-40B4-BE49-F238E27FC236}">
                <a16:creationId xmlns:a16="http://schemas.microsoft.com/office/drawing/2014/main" id="{A58D0455-E111-048A-6073-5C7AE9447BE1}"/>
              </a:ext>
            </a:extLst>
          </p:cNvPr>
          <p:cNvSpPr txBox="1"/>
          <p:nvPr/>
        </p:nvSpPr>
        <p:spPr>
          <a:xfrm>
            <a:off x="527869" y="1536832"/>
            <a:ext cx="10718200" cy="2031325"/>
          </a:xfrm>
          <a:prstGeom prst="rect">
            <a:avLst/>
          </a:prstGeom>
          <a:solidFill>
            <a:schemeClr val="bg1"/>
          </a:solidFill>
          <a:ln w="76200">
            <a:noFill/>
          </a:ln>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fr-FR" sz="2400" dirty="0">
                <a:solidFill>
                  <a:prstClr val="black"/>
                </a:solidFill>
                <a:latin typeface="Calibri" panose="020F0502020204030204"/>
                <a:ea typeface="Times New Roman" panose="02020603050405020304" pitchFamily="18" charset="0"/>
                <a:cs typeface="Aptos" panose="020B0004020202020204" pitchFamily="34" charset="0"/>
              </a:rPr>
              <a:t>1- La concurrence carbone sur les produits </a:t>
            </a:r>
            <a:endParaRPr lang="fr-FR" sz="2400" dirty="0">
              <a:solidFill>
                <a:srgbClr val="FF0000"/>
              </a:solidFill>
              <a:latin typeface="Calibri" panose="020F0502020204030204"/>
              <a:ea typeface="Times New Roman" panose="02020603050405020304" pitchFamily="18"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lang="fr-FR" sz="2400" dirty="0">
                <a:solidFill>
                  <a:prstClr val="black"/>
                </a:solidFill>
                <a:latin typeface="Calibri" panose="020F0502020204030204"/>
                <a:ea typeface="Times New Roman" panose="02020603050405020304" pitchFamily="18" charset="0"/>
                <a:cs typeface="Aptos" panose="020B0004020202020204" pitchFamily="34" charset="0"/>
              </a:rPr>
              <a:t>2- La concurrence carbone sur les financements</a:t>
            </a:r>
            <a:endParaRPr lang="fr-FR" sz="2400" dirty="0">
              <a:solidFill>
                <a:srgbClr val="FF0000"/>
              </a:solidFill>
              <a:latin typeface="Calibri" panose="020F0502020204030204"/>
              <a:ea typeface="Times New Roman" panose="02020603050405020304" pitchFamily="18"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lang="fr-FR" sz="2400" dirty="0">
                <a:latin typeface="Calibri" panose="020F0502020204030204"/>
                <a:ea typeface="Times New Roman" panose="02020603050405020304" pitchFamily="18" charset="0"/>
                <a:cs typeface="Aptos" panose="020B0004020202020204" pitchFamily="34" charset="0"/>
              </a:rPr>
              <a:t>3- Impact carbone et captures naturelles</a:t>
            </a:r>
          </a:p>
          <a:p>
            <a:pPr marL="0" marR="0" lvl="0" indent="0" algn="l" defTabSz="914400" rtl="0" eaLnBrk="1" fontAlgn="auto" latinLnBrk="0" hangingPunct="1">
              <a:lnSpc>
                <a:spcPct val="100000"/>
              </a:lnSpc>
              <a:spcBef>
                <a:spcPts val="0"/>
              </a:spcBef>
              <a:spcAft>
                <a:spcPts val="1200"/>
              </a:spcAft>
              <a:buClrTx/>
              <a:buSzTx/>
              <a:buFontTx/>
              <a:buNone/>
              <a:tabLst/>
              <a:defRPr/>
            </a:pPr>
            <a:r>
              <a:rPr lang="fr-FR" sz="2400" dirty="0">
                <a:latin typeface="Calibri" panose="020F0502020204030204"/>
                <a:ea typeface="Times New Roman" panose="02020603050405020304" pitchFamily="18" charset="0"/>
                <a:cs typeface="Aptos" panose="020B0004020202020204" pitchFamily="34" charset="0"/>
              </a:rPr>
              <a:t>4- Responsabiliser sur le bon avancement de la transition</a:t>
            </a:r>
          </a:p>
        </p:txBody>
      </p:sp>
      <p:sp>
        <p:nvSpPr>
          <p:cNvPr id="2" name="ZoneTexte 1">
            <a:extLst>
              <a:ext uri="{FF2B5EF4-FFF2-40B4-BE49-F238E27FC236}">
                <a16:creationId xmlns:a16="http://schemas.microsoft.com/office/drawing/2014/main" id="{7C4A85A8-E5C7-B955-8823-DF009D4683B9}"/>
              </a:ext>
            </a:extLst>
          </p:cNvPr>
          <p:cNvSpPr txBox="1"/>
          <p:nvPr/>
        </p:nvSpPr>
        <p:spPr>
          <a:xfrm>
            <a:off x="527869" y="401666"/>
            <a:ext cx="11030623" cy="584775"/>
          </a:xfrm>
          <a:prstGeom prst="rect">
            <a:avLst/>
          </a:prstGeom>
          <a:solidFill>
            <a:schemeClr val="bg1"/>
          </a:solidFill>
          <a:ln w="76200">
            <a:noFill/>
          </a:ln>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fr-FR"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ptos" panose="020B0004020202020204" pitchFamily="34" charset="0"/>
              </a:rPr>
              <a:t>Les outils de l’</a:t>
            </a: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Économie carbone </a:t>
            </a:r>
            <a:r>
              <a:rPr lang="fr-FR" sz="2400" b="1" dirty="0">
                <a:solidFill>
                  <a:prstClr val="black"/>
                </a:solidFill>
                <a:latin typeface="Calibri" panose="020F0502020204030204"/>
              </a:rPr>
              <a:t>pour</a:t>
            </a: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 réussir sa transition et LA transition</a:t>
            </a:r>
          </a:p>
        </p:txBody>
      </p:sp>
    </p:spTree>
    <p:extLst>
      <p:ext uri="{BB962C8B-B14F-4D97-AF65-F5344CB8AC3E}">
        <p14:creationId xmlns:p14="http://schemas.microsoft.com/office/powerpoint/2010/main" val="1601332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9428FE7-7CAA-530D-CFB2-73AD88375CB1}"/>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6C7D382A-8A44-07F3-CF2A-89EBC50CFF08}"/>
              </a:ext>
            </a:extLst>
          </p:cNvPr>
          <p:cNvSpPr txBox="1"/>
          <p:nvPr/>
        </p:nvSpPr>
        <p:spPr>
          <a:xfrm>
            <a:off x="737196" y="1008838"/>
            <a:ext cx="10745125" cy="5091394"/>
          </a:xfrm>
          <a:prstGeom prst="rect">
            <a:avLst/>
          </a:prstGeom>
          <a:solidFill>
            <a:schemeClr val="bg1"/>
          </a:solidFill>
          <a:ln w="762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L’Économie carbone mesure de façon rigoureuse et comparable l’impact carbone d’un achat : son C</a:t>
            </a:r>
            <a:r>
              <a:rPr kumimoji="0" lang="fr-FR" sz="2000" b="1" i="0" u="none" strike="noStrike" kern="1200" cap="none" spc="0" normalizeH="0" baseline="0" noProof="0" dirty="0" err="1">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ontenu</a:t>
            </a:r>
            <a:r>
              <a:rPr kumimoji="0" lang="fr-FR" sz="20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 carbone produit</a:t>
            </a:r>
            <a:endParaRPr kumimoji="0" lang="fr-FR" sz="2000" b="0"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2000" dirty="0">
                <a:solidFill>
                  <a:srgbClr val="0070C0"/>
                </a:solidFill>
                <a:latin typeface="Calibri" panose="020F0502020204030204"/>
                <a:ea typeface="Times New Roman" panose="02020603050405020304" pitchFamily="18" charset="0"/>
                <a:cs typeface="Aptos" panose="020B0004020202020204" pitchFamily="34" charset="0"/>
              </a:rPr>
              <a:t>Cette</a:t>
            </a:r>
            <a:r>
              <a:rPr kumimoji="0" lang="fr-FR" sz="2000" b="0" i="0" u="none" strike="noStrike" kern="1200" cap="none" spc="0" normalizeH="0" baseline="0" noProof="0" dirty="0">
                <a:ln>
                  <a:noFill/>
                </a:ln>
                <a:solidFill>
                  <a:srgbClr val="0070C0"/>
                </a:solidFill>
                <a:effectLst/>
                <a:uLnTx/>
                <a:uFillTx/>
                <a:latin typeface="Calibri" panose="020F0502020204030204"/>
                <a:ea typeface="Times New Roman" panose="02020603050405020304" pitchFamily="18" charset="0"/>
                <a:cs typeface="Aptos" panose="020B0004020202020204" pitchFamily="34" charset="0"/>
              </a:rPr>
              <a:t> tonne d’acier affiche</a:t>
            </a:r>
            <a:r>
              <a:rPr kumimoji="0" lang="fr-FR" sz="2000" b="0" i="0" u="none" strike="noStrike" kern="1200" cap="none" spc="0" normalizeH="0" noProof="0" dirty="0">
                <a:ln>
                  <a:noFill/>
                </a:ln>
                <a:solidFill>
                  <a:srgbClr val="0070C0"/>
                </a:solidFill>
                <a:effectLst/>
                <a:uLnTx/>
                <a:uFillTx/>
                <a:latin typeface="Calibri" panose="020F0502020204030204"/>
                <a:ea typeface="Times New Roman" panose="02020603050405020304" pitchFamily="18" charset="0"/>
                <a:cs typeface="Aptos" panose="020B0004020202020204" pitchFamily="34" charset="0"/>
              </a:rPr>
              <a:t> </a:t>
            </a:r>
            <a:r>
              <a:rPr kumimoji="0" lang="fr-FR" sz="2000" b="0" i="0" u="none" strike="noStrike" kern="1200" cap="none" spc="0" normalizeH="0" baseline="0" noProof="0" dirty="0">
                <a:ln>
                  <a:noFill/>
                </a:ln>
                <a:solidFill>
                  <a:srgbClr val="0070C0"/>
                </a:solidFill>
                <a:effectLst/>
                <a:uLnTx/>
                <a:uFillTx/>
                <a:latin typeface="Calibri" panose="020F0502020204030204"/>
                <a:ea typeface="Times New Roman" panose="02020603050405020304" pitchFamily="18" charset="0"/>
                <a:cs typeface="Aptos" panose="020B0004020202020204" pitchFamily="34" charset="0"/>
              </a:rPr>
              <a:t>un contenu de 1,5 tonne de carbone (les émissions nettes ajoutées à l’atmosphère tout au long du cycle de production jusqu’à l’achat)</a:t>
            </a:r>
            <a:endParaRPr kumimoji="0" lang="fr-FR" sz="2000" b="0" i="0" u="none" strike="noStrike" kern="1200" cap="none" spc="0" normalizeH="0" baseline="0" noProof="0" dirty="0">
              <a:ln>
                <a:noFill/>
              </a:ln>
              <a:solidFill>
                <a:srgbClr val="0070C0"/>
              </a:solidFill>
              <a:effectLst/>
              <a:uLnTx/>
              <a:uFillTx/>
              <a:latin typeface="Calibri" panose="020F0502020204030204"/>
              <a:ea typeface="Aptos" panose="020B0004020202020204" pitchFamily="34" charset="0"/>
              <a:cs typeface="Aptos" panose="020B00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fr-FR" sz="8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dirty="0">
                <a:solidFill>
                  <a:prstClr val="black"/>
                </a:solidFill>
                <a:latin typeface="Calibri" panose="020F0502020204030204"/>
                <a:ea typeface="Times New Roman" panose="02020603050405020304" pitchFamily="18" charset="0"/>
                <a:cs typeface="Aptos" panose="020B0004020202020204" pitchFamily="34" charset="0"/>
              </a:rPr>
              <a:t>Trois</a:t>
            </a:r>
            <a:r>
              <a:rPr kumimoji="0" lang="fr-FR" sz="20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 avantages à ce que le</a:t>
            </a:r>
            <a:r>
              <a:rPr kumimoji="0" lang="fr-FR" sz="2000" b="1" i="0" u="none" strike="noStrike" kern="1200" cap="none" spc="0" normalizeH="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 Contenu carbone des produits </a:t>
            </a:r>
            <a:r>
              <a:rPr kumimoji="0" lang="fr-FR" sz="20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circule</a:t>
            </a:r>
            <a:endParaRPr kumimoji="0" lang="fr-FR" sz="2000" b="0"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endParaRP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La demande de transition se révèle au niveau de la demande finale, en permettant</a:t>
            </a:r>
            <a:r>
              <a:rPr kumimoji="0" lang="fr-FR" sz="2000" b="0" i="0" u="none" strike="noStrike" kern="1200" cap="none" spc="0" normalizeH="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 de</a:t>
            </a:r>
            <a:r>
              <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 choisir le moins carboné d’achats équivalents en qualité/prix </a:t>
            </a:r>
            <a:endParaRPr kumimoji="0" lang="fr-FR" sz="2000" b="0"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endParaRP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Cette demande remonte les chaines de production, de client en producteur et déclenche à chaque étape une concurrence carbone car un producteur augmente sa marge argent en intégrant la demande de transition qu’il anticipe </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lang="fr-FR" sz="2000" dirty="0">
                <a:solidFill>
                  <a:prstClr val="black"/>
                </a:solidFill>
                <a:latin typeface="Calibri" panose="020F0502020204030204"/>
                <a:ea typeface="Times New Roman" panose="02020603050405020304" pitchFamily="18" charset="0"/>
                <a:cs typeface="Aptos" panose="020B0004020202020204" pitchFamily="34" charset="0"/>
              </a:rPr>
              <a:t>La</a:t>
            </a:r>
            <a:r>
              <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 concurrence carbone tire vers le bas les contenus carbone à chaque étape </a:t>
            </a:r>
            <a:r>
              <a:rPr kumimoji="0" lang="fr-FR" sz="2000" b="0" i="0" u="none" strike="noStrike" kern="1200" cap="none" spc="0" normalizeH="0" baseline="0" noProof="0" dirty="0">
                <a:ln>
                  <a:noFill/>
                </a:ln>
                <a:solidFill>
                  <a:srgbClr val="0070C0"/>
                </a:solidFill>
                <a:effectLst/>
                <a:uLnTx/>
                <a:uFillTx/>
                <a:latin typeface="Calibri" panose="020F0502020204030204"/>
                <a:ea typeface="Times New Roman" panose="02020603050405020304" pitchFamily="18" charset="0"/>
                <a:cs typeface="Aptos" panose="020B0004020202020204" pitchFamily="34" charset="0"/>
              </a:rPr>
              <a:t>(voitures, acier, achats du producteur d’acier …)</a:t>
            </a:r>
          </a:p>
          <a:p>
            <a:pPr marL="800100" marR="0" lvl="1" indent="-342900" algn="l" defTabSz="914400" rtl="0" eaLnBrk="1" fontAlgn="auto" latinLnBrk="0" hangingPunct="1">
              <a:lnSpc>
                <a:spcPct val="115000"/>
              </a:lnSpc>
              <a:spcBef>
                <a:spcPts val="0"/>
              </a:spcBef>
              <a:spcAft>
                <a:spcPts val="0"/>
              </a:spcAft>
              <a:buClrTx/>
              <a:buSzTx/>
              <a:buFont typeface="Wingdings" panose="05000000000000000000" pitchFamily="2" charset="2"/>
              <a:buChar char="ü"/>
              <a:tabLst/>
              <a:defRPr/>
            </a:pPr>
            <a:endParaRPr kumimoji="0" lang="fr-FR" sz="8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endParaRPr>
          </a:p>
          <a:p>
            <a:pPr lvl="0" algn="ctr">
              <a:lnSpc>
                <a:spcPct val="115000"/>
              </a:lnSpc>
              <a:defRPr/>
            </a:pPr>
            <a:r>
              <a:rPr lang="fr-FR" sz="2000" b="1" kern="100" dirty="0">
                <a:solidFill>
                  <a:prstClr val="black"/>
                </a:solidFill>
                <a:ea typeface="Aptos" panose="020B0004020202020204" pitchFamily="34" charset="0"/>
                <a:cs typeface="Times New Roman" panose="02020603050405020304" pitchFamily="18" charset="0"/>
              </a:rPr>
              <a:t>Le producteur réconcilie rentabilité et RSE </a:t>
            </a:r>
          </a:p>
          <a:p>
            <a:pPr lvl="0" algn="ctr">
              <a:lnSpc>
                <a:spcPct val="115000"/>
              </a:lnSpc>
              <a:defRPr/>
            </a:pPr>
            <a:r>
              <a:rPr lang="fr-FR" sz="2000" b="1" kern="100" dirty="0">
                <a:solidFill>
                  <a:prstClr val="black"/>
                </a:solidFill>
                <a:ea typeface="Aptos" panose="020B0004020202020204" pitchFamily="34" charset="0"/>
                <a:cs typeface="Times New Roman" panose="02020603050405020304" pitchFamily="18" charset="0"/>
              </a:rPr>
              <a:t>dès lors que </a:t>
            </a:r>
            <a:r>
              <a:rPr lang="fr-FR" sz="2000" b="1" kern="100" dirty="0">
                <a:solidFill>
                  <a:prstClr val="black"/>
                </a:solidFill>
                <a:latin typeface="Calibri" panose="020F0502020204030204"/>
                <a:ea typeface="Aptos" panose="020B0004020202020204" pitchFamily="34" charset="0"/>
                <a:cs typeface="Times New Roman" panose="02020603050405020304" pitchFamily="18" charset="0"/>
              </a:rPr>
              <a:t>satisfaire la demande de ‘</a:t>
            </a:r>
            <a:r>
              <a:rPr kumimoji="0" lang="fr-FR" sz="2000" b="1"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qualité carbone’ est rentable ou prudent pour lui</a:t>
            </a:r>
          </a:p>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fr-FR" sz="2000" b="1"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82AD82B3-412F-4473-2AEC-A9A2C9725167}"/>
              </a:ext>
            </a:extLst>
          </p:cNvPr>
          <p:cNvSpPr>
            <a:spLocks noGrp="1"/>
          </p:cNvSpPr>
          <p:nvPr>
            <p:ph type="sldNum" sz="quarter" idx="12"/>
          </p:nvPr>
        </p:nvSpPr>
        <p:spPr>
          <a:xfrm>
            <a:off x="8728961" y="628978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F7D97E-71B9-4DB7-9BC9-BF255CF45BEE}"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Image 2" descr="Une image contenant texte, Graphique, graphisme, clipart&#10;&#10;Le contenu généré par l’IA peut être incorrect.">
            <a:extLst>
              <a:ext uri="{FF2B5EF4-FFF2-40B4-BE49-F238E27FC236}">
                <a16:creationId xmlns:a16="http://schemas.microsoft.com/office/drawing/2014/main" id="{BAEED682-6728-81EA-5712-A856678D9772}"/>
              </a:ext>
            </a:extLst>
          </p:cNvPr>
          <p:cNvPicPr>
            <a:picLocks noChangeAspect="1"/>
          </p:cNvPicPr>
          <p:nvPr/>
        </p:nvPicPr>
        <p:blipFill>
          <a:blip r:embed="rId3"/>
          <a:stretch>
            <a:fillRect/>
          </a:stretch>
        </p:blipFill>
        <p:spPr>
          <a:xfrm>
            <a:off x="527869" y="5696607"/>
            <a:ext cx="1892276" cy="759727"/>
          </a:xfrm>
          <a:prstGeom prst="rect">
            <a:avLst/>
          </a:prstGeom>
        </p:spPr>
      </p:pic>
      <p:sp>
        <p:nvSpPr>
          <p:cNvPr id="35" name="ZoneTexte 34">
            <a:extLst>
              <a:ext uri="{FF2B5EF4-FFF2-40B4-BE49-F238E27FC236}">
                <a16:creationId xmlns:a16="http://schemas.microsoft.com/office/drawing/2014/main" id="{A58D0455-E111-048A-6073-5C7AE9447BE1}"/>
              </a:ext>
            </a:extLst>
          </p:cNvPr>
          <p:cNvSpPr txBox="1"/>
          <p:nvPr/>
        </p:nvSpPr>
        <p:spPr>
          <a:xfrm>
            <a:off x="737196" y="381669"/>
            <a:ext cx="10363601" cy="461665"/>
          </a:xfrm>
          <a:prstGeom prst="rect">
            <a:avLst/>
          </a:prstGeom>
          <a:solidFill>
            <a:schemeClr val="bg1"/>
          </a:solidFill>
          <a:ln w="76200">
            <a:noFill/>
          </a:ln>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1. La dynamique de la concurrence carbone sur les produits</a:t>
            </a:r>
          </a:p>
        </p:txBody>
      </p:sp>
    </p:spTree>
    <p:extLst>
      <p:ext uri="{BB962C8B-B14F-4D97-AF65-F5344CB8AC3E}">
        <p14:creationId xmlns:p14="http://schemas.microsoft.com/office/powerpoint/2010/main" val="4958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5B63F24-CA08-1AE4-08BD-F02111BFD0C5}"/>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8F8F9820-FC04-CC29-F1CC-0C83F0969C40}"/>
              </a:ext>
            </a:extLst>
          </p:cNvPr>
          <p:cNvSpPr>
            <a:spLocks noGrp="1"/>
          </p:cNvSpPr>
          <p:nvPr>
            <p:ph type="sldNum" sz="quarter" idx="12"/>
          </p:nvPr>
        </p:nvSpPr>
        <p:spPr>
          <a:xfrm>
            <a:off x="8728961" y="628978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F7D97E-71B9-4DB7-9BC9-BF255CF45BEE}"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Image 2" descr="Une image contenant texte, Graphique, graphisme, clipart&#10;&#10;Le contenu généré par l’IA peut être incorrect.">
            <a:extLst>
              <a:ext uri="{FF2B5EF4-FFF2-40B4-BE49-F238E27FC236}">
                <a16:creationId xmlns:a16="http://schemas.microsoft.com/office/drawing/2014/main" id="{0F9C18DC-9B0D-0A45-EE13-16214B6562A6}"/>
              </a:ext>
            </a:extLst>
          </p:cNvPr>
          <p:cNvPicPr>
            <a:picLocks noChangeAspect="1"/>
          </p:cNvPicPr>
          <p:nvPr/>
        </p:nvPicPr>
        <p:blipFill>
          <a:blip r:embed="rId3"/>
          <a:stretch>
            <a:fillRect/>
          </a:stretch>
        </p:blipFill>
        <p:spPr>
          <a:xfrm>
            <a:off x="527869" y="5696607"/>
            <a:ext cx="1892276" cy="759727"/>
          </a:xfrm>
          <a:prstGeom prst="rect">
            <a:avLst/>
          </a:prstGeom>
        </p:spPr>
      </p:pic>
      <p:sp>
        <p:nvSpPr>
          <p:cNvPr id="35" name="ZoneTexte 34">
            <a:extLst>
              <a:ext uri="{FF2B5EF4-FFF2-40B4-BE49-F238E27FC236}">
                <a16:creationId xmlns:a16="http://schemas.microsoft.com/office/drawing/2014/main" id="{CE614664-34A2-ADC3-72B3-8D6B7A763328}"/>
              </a:ext>
            </a:extLst>
          </p:cNvPr>
          <p:cNvSpPr txBox="1"/>
          <p:nvPr/>
        </p:nvSpPr>
        <p:spPr>
          <a:xfrm>
            <a:off x="737196" y="381669"/>
            <a:ext cx="10363601" cy="492122"/>
          </a:xfrm>
          <a:prstGeom prst="rect">
            <a:avLst/>
          </a:prstGeom>
          <a:solidFill>
            <a:schemeClr val="bg1"/>
          </a:solidFill>
          <a:ln w="76200">
            <a:noFill/>
          </a:ln>
        </p:spPr>
        <p:txBody>
          <a:bodyPr wrap="square" rtlCol="0">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La bonne pratique Transmission pour les produits</a:t>
            </a:r>
            <a:endPar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ZoneTexte 1">
            <a:extLst>
              <a:ext uri="{FF2B5EF4-FFF2-40B4-BE49-F238E27FC236}">
                <a16:creationId xmlns:a16="http://schemas.microsoft.com/office/drawing/2014/main" id="{E123ABCE-B8C9-DADF-391E-8B1879777182}"/>
              </a:ext>
            </a:extLst>
          </p:cNvPr>
          <p:cNvSpPr txBox="1"/>
          <p:nvPr/>
        </p:nvSpPr>
        <p:spPr>
          <a:xfrm>
            <a:off x="737196" y="1114964"/>
            <a:ext cx="10745125" cy="2923877"/>
          </a:xfrm>
          <a:prstGeom prst="rect">
            <a:avLst/>
          </a:prstGeom>
          <a:solidFill>
            <a:schemeClr val="bg1"/>
          </a:solidFill>
          <a:ln w="762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‘Transmettre </a:t>
            </a:r>
            <a:r>
              <a:rPr kumimoji="0" lang="fr-FR" sz="20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comme producteur le Contenu carbone produit des biens et services proposés, mesuré de façon rigoureuse et comparable, et </a:t>
            </a:r>
            <a:r>
              <a:rPr kumimoji="0" lang="fr-FR" sz="2000" b="1"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Valoriser </a:t>
            </a:r>
            <a:r>
              <a:rPr kumimoji="0" lang="fr-FR" sz="20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cette transmission comme client’</a:t>
            </a:r>
          </a:p>
          <a:p>
            <a:pPr marL="457200" marR="0" lvl="0" indent="-457200" algn="l" defTabSz="914400" rtl="0" eaLnBrk="1" fontAlgn="auto" latinLnBrk="0" hangingPunct="1">
              <a:lnSpc>
                <a:spcPct val="100000"/>
              </a:lnSpc>
              <a:spcBef>
                <a:spcPts val="0"/>
              </a:spcBef>
              <a:spcAft>
                <a:spcPts val="0"/>
              </a:spcAft>
              <a:buClrTx/>
              <a:buSzTx/>
              <a:buFont typeface="+mj-lt"/>
              <a:buAutoNum type="alphaLcParenR"/>
              <a:tabLst/>
              <a:defRPr/>
            </a:pPr>
            <a:endParaRPr kumimoji="0" lang="fr-FR" sz="8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00" b="1"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20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Pour une entreprise marchande, la transmission se fait au client sur tous les documents lui indiquant le prix (facture, devis, liste de prix, etc.) </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20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Pour un producteur de service public, la transmission se fait sur tous les documents publics indiquant le coût des services rendus</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20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Pour un particulier, seule la valorisation de la transmission s’applique</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20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La mesure ‘rigoureuse et comparable’ est une Comptabilité carbone cumulative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endParaRPr>
          </a:p>
        </p:txBody>
      </p:sp>
      <p:sp>
        <p:nvSpPr>
          <p:cNvPr id="8" name="ZoneTexte 7">
            <a:extLst>
              <a:ext uri="{FF2B5EF4-FFF2-40B4-BE49-F238E27FC236}">
                <a16:creationId xmlns:a16="http://schemas.microsoft.com/office/drawing/2014/main" id="{7AB03543-DC22-BBEF-D1B2-C66ED34E3F81}"/>
              </a:ext>
            </a:extLst>
          </p:cNvPr>
          <p:cNvSpPr txBox="1"/>
          <p:nvPr/>
        </p:nvSpPr>
        <p:spPr>
          <a:xfrm>
            <a:off x="826858" y="4456425"/>
            <a:ext cx="1036360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fr-FR" sz="2000" b="0" i="0" u="none" strike="noStrike" kern="100" cap="none" spc="0" normalizeH="0" baseline="0" noProof="0" dirty="0">
                <a:ln>
                  <a:noFill/>
                </a:ln>
                <a:solidFill>
                  <a:srgbClr val="0070C0"/>
                </a:solidFill>
                <a:effectLst/>
                <a:uLnTx/>
                <a:uFillTx/>
                <a:latin typeface="Calibri" panose="020F0502020204030204"/>
                <a:ea typeface="Aptos" panose="020B0004020202020204" pitchFamily="34" charset="0"/>
                <a:cs typeface="Times New Roman" panose="02020603050405020304" pitchFamily="18" charset="0"/>
              </a:rPr>
              <a:t>Apprendre à mesurer le contenu carbone des produits d’une organisation prend une heure et tenir un compte produit annuel également, avec </a:t>
            </a:r>
            <a:r>
              <a:rPr kumimoji="0" lang="fr-FR" sz="2000" b="1" i="0" u="none" strike="noStrike" kern="100" cap="none" spc="0" normalizeH="0" baseline="0" noProof="0" dirty="0">
                <a:ln>
                  <a:noFill/>
                </a:ln>
                <a:solidFill>
                  <a:srgbClr val="0070C0"/>
                </a:solidFill>
                <a:effectLst/>
                <a:uLnTx/>
                <a:uFillTx/>
                <a:latin typeface="Calibri" panose="020F0502020204030204"/>
                <a:ea typeface="Aptos" panose="020B0004020202020204" pitchFamily="34" charset="0"/>
                <a:cs typeface="Times New Roman" panose="02020603050405020304" pitchFamily="18" charset="0"/>
                <a:hlinkClick r:id="rId4"/>
              </a:rPr>
              <a:t>le tutoriel Produit et les calculateurs gratuits CSF</a:t>
            </a:r>
            <a:endParaRPr kumimoji="0" lang="fr-FR" sz="2000" b="1" i="0" u="none" strike="noStrike" kern="100" cap="none" spc="0" normalizeH="0" baseline="0" noProof="0" dirty="0">
              <a:ln>
                <a:noFill/>
              </a:ln>
              <a:solidFill>
                <a:srgbClr val="0070C0"/>
              </a:solidFill>
              <a:effectLst/>
              <a:uLnTx/>
              <a:uFillTx/>
              <a:latin typeface="Calibri" panose="020F0502020204030204"/>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83626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F444650-BA41-85F6-8D81-AD3FC00B50E4}"/>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28DDB577-7402-DACF-998C-D242038232D6}"/>
              </a:ext>
            </a:extLst>
          </p:cNvPr>
          <p:cNvSpPr>
            <a:spLocks noGrp="1"/>
          </p:cNvSpPr>
          <p:nvPr>
            <p:ph type="sldNum" sz="quarter" idx="12"/>
          </p:nvPr>
        </p:nvSpPr>
        <p:spPr>
          <a:xfrm>
            <a:off x="8728961" y="628978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F7D97E-71B9-4DB7-9BC9-BF255CF45BEE}"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Image 2" descr="Une image contenant texte, Graphique, graphisme, clipart&#10;&#10;Le contenu généré par l’IA peut être incorrect.">
            <a:extLst>
              <a:ext uri="{FF2B5EF4-FFF2-40B4-BE49-F238E27FC236}">
                <a16:creationId xmlns:a16="http://schemas.microsoft.com/office/drawing/2014/main" id="{170F3B24-0B28-10D4-C235-27B72DF68BAA}"/>
              </a:ext>
            </a:extLst>
          </p:cNvPr>
          <p:cNvPicPr>
            <a:picLocks noChangeAspect="1"/>
          </p:cNvPicPr>
          <p:nvPr/>
        </p:nvPicPr>
        <p:blipFill>
          <a:blip r:embed="rId3"/>
          <a:stretch>
            <a:fillRect/>
          </a:stretch>
        </p:blipFill>
        <p:spPr>
          <a:xfrm>
            <a:off x="527869" y="5696607"/>
            <a:ext cx="1892276" cy="759727"/>
          </a:xfrm>
          <a:prstGeom prst="rect">
            <a:avLst/>
          </a:prstGeom>
        </p:spPr>
      </p:pic>
      <p:sp>
        <p:nvSpPr>
          <p:cNvPr id="35" name="ZoneTexte 34">
            <a:extLst>
              <a:ext uri="{FF2B5EF4-FFF2-40B4-BE49-F238E27FC236}">
                <a16:creationId xmlns:a16="http://schemas.microsoft.com/office/drawing/2014/main" id="{01CB5445-4540-B237-0B3E-517328B0EFFC}"/>
              </a:ext>
            </a:extLst>
          </p:cNvPr>
          <p:cNvSpPr txBox="1"/>
          <p:nvPr/>
        </p:nvSpPr>
        <p:spPr>
          <a:xfrm>
            <a:off x="737196" y="381669"/>
            <a:ext cx="10363601" cy="492122"/>
          </a:xfrm>
          <a:prstGeom prst="rect">
            <a:avLst/>
          </a:prstGeom>
          <a:solidFill>
            <a:schemeClr val="bg1"/>
          </a:solidFill>
          <a:ln w="76200">
            <a:noFill/>
          </a:ln>
        </p:spPr>
        <p:txBody>
          <a:bodyPr wrap="square" rtlCol="0">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Une définition fédératrice du Contenu carbone produit</a:t>
            </a:r>
            <a:endPar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ZoneTexte 4">
            <a:extLst>
              <a:ext uri="{FF2B5EF4-FFF2-40B4-BE49-F238E27FC236}">
                <a16:creationId xmlns:a16="http://schemas.microsoft.com/office/drawing/2014/main" id="{7DCDB53A-C7E9-41DD-EE17-8BD0636B739F}"/>
              </a:ext>
            </a:extLst>
          </p:cNvPr>
          <p:cNvSpPr txBox="1"/>
          <p:nvPr/>
        </p:nvSpPr>
        <p:spPr>
          <a:xfrm>
            <a:off x="737196" y="1044585"/>
            <a:ext cx="10926935" cy="3108543"/>
          </a:xfrm>
          <a:prstGeom prst="rect">
            <a:avLst/>
          </a:prstGeom>
          <a:solidFill>
            <a:schemeClr val="bg1"/>
          </a:solidFill>
          <a:ln w="762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Le Contenu carbone produit </a:t>
            </a:r>
            <a:r>
              <a:rPr kumimoji="0" lang="fr-FR" sz="20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fédère les mesures d’émissions produit actuelles*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Il repose sur </a:t>
            </a:r>
            <a:r>
              <a:rPr lang="fr-FR" sz="2000" kern="100" dirty="0">
                <a:solidFill>
                  <a:prstClr val="black"/>
                </a:solidFill>
                <a:latin typeface="Calibri" panose="020F0502020204030204"/>
                <a:ea typeface="Aptos" panose="020B0004020202020204" pitchFamily="34" charset="0"/>
                <a:cs typeface="Times New Roman" panose="02020603050405020304" pitchFamily="18" charset="0"/>
              </a:rPr>
              <a:t>des mesures</a:t>
            </a:r>
            <a:r>
              <a:rPr kumimoji="0" lang="fr-FR" sz="20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 rigoureuses et comparables : celles des </a:t>
            </a:r>
            <a:r>
              <a:rPr kumimoji="0" lang="fr-FR" sz="2000" b="1"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Comptabilités Carbone Cumulatives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00" b="1"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endParaRPr>
          </a:p>
          <a:p>
            <a:pPr marL="800100" lvl="1" indent="-342900">
              <a:buFont typeface="Wingdings" panose="05000000000000000000" pitchFamily="2" charset="2"/>
              <a:buChar char="ü"/>
              <a:defRPr/>
            </a:pPr>
            <a:r>
              <a:rPr kumimoji="0" lang="fr-FR" sz="20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Assises sur les quantités et les choix comptables des comptes en argent (évite une seconde expertise comptable et les tentations</a:t>
            </a:r>
            <a:r>
              <a:rPr kumimoji="0" lang="fr-FR" sz="2000" b="0" i="0" u="none" strike="noStrike" kern="100" cap="none" spc="0" normalizeH="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 d’alléger les Contenus</a:t>
            </a:r>
            <a:r>
              <a:rPr kumimoji="0" lang="fr-FR" sz="20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a:t>
            </a:r>
          </a:p>
          <a:p>
            <a:pPr marL="800100" lvl="1" indent="-342900">
              <a:buFont typeface="Wingdings" panose="05000000000000000000" pitchFamily="2" charset="2"/>
              <a:buChar char="ü"/>
              <a:defRPr/>
            </a:pPr>
            <a:r>
              <a:rPr lang="fr-FR" sz="2000" kern="100" dirty="0">
                <a:solidFill>
                  <a:prstClr val="black"/>
                </a:solidFill>
                <a:latin typeface="Calibri" panose="020F0502020204030204"/>
                <a:ea typeface="Aptos" panose="020B0004020202020204" pitchFamily="34" charset="0"/>
                <a:cs typeface="Times New Roman" panose="02020603050405020304" pitchFamily="18" charset="0"/>
              </a:rPr>
              <a:t>Cumul</a:t>
            </a:r>
            <a:r>
              <a:rPr kumimoji="0" lang="fr-FR" sz="2000" b="0" i="0" u="none" strike="noStrike" kern="100" cap="none" spc="0" normalizeH="0" baseline="0" noProof="0" dirty="0" err="1">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atives</a:t>
            </a:r>
            <a:r>
              <a:rPr kumimoji="0" lang="fr-FR" sz="20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 : le contenu carbone d’un produit est la somme des émissions directes du producteur et du Contenu carbone de ses achats (sans Contenu du fournisseur, le producteur prend un proxy public augmenté d’une marge de prudence)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La terminologie (Product Carbon Content et Cumulative Carbon </a:t>
            </a:r>
            <a:r>
              <a:rPr kumimoji="0" lang="fr-FR" sz="2000" b="0" i="0" u="none" strike="noStrike" kern="100" cap="none" spc="0" normalizeH="0" baseline="0" noProof="0" dirty="0" err="1">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Accountings</a:t>
            </a:r>
            <a:r>
              <a:rPr kumimoji="0" lang="fr-FR" sz="20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 est celle proposée par le </a:t>
            </a:r>
            <a:r>
              <a:rPr lang="fr-FR" sz="2000" kern="100" dirty="0" err="1">
                <a:solidFill>
                  <a:prstClr val="black"/>
                </a:solidFill>
                <a:latin typeface="Calibri" panose="020F0502020204030204"/>
                <a:ea typeface="Aptos" panose="020B0004020202020204" pitchFamily="34" charset="0"/>
                <a:cs typeface="Times New Roman" panose="02020603050405020304" pitchFamily="18" charset="0"/>
              </a:rPr>
              <a:t>Doct</a:t>
            </a:r>
            <a:r>
              <a:rPr kumimoji="0" lang="fr-FR" sz="2000" b="0" i="0" u="none" strike="noStrike" kern="100" cap="none" spc="0" normalizeH="0" baseline="0" noProof="0" dirty="0" err="1">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eur</a:t>
            </a:r>
            <a:r>
              <a:rPr kumimoji="0" lang="fr-FR" sz="20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 Ulf von Kalckreuth, Bundesbank (voir annexe)</a:t>
            </a:r>
          </a:p>
        </p:txBody>
      </p:sp>
      <p:sp>
        <p:nvSpPr>
          <p:cNvPr id="7" name="ZoneTexte 6">
            <a:extLst>
              <a:ext uri="{FF2B5EF4-FFF2-40B4-BE49-F238E27FC236}">
                <a16:creationId xmlns:a16="http://schemas.microsoft.com/office/drawing/2014/main" id="{8411A62E-D06C-29F6-3B5E-277A256A5E84}"/>
              </a:ext>
            </a:extLst>
          </p:cNvPr>
          <p:cNvSpPr txBox="1"/>
          <p:nvPr/>
        </p:nvSpPr>
        <p:spPr>
          <a:xfrm>
            <a:off x="2632961" y="5251857"/>
            <a:ext cx="903117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*Emissions intégrées du Mécanisme d’ajustement carbone aux frontières de l’UE, E-passifs produit de l’E-</a:t>
            </a:r>
            <a:r>
              <a:rPr kumimoji="0" lang="fr-FR" sz="1800" b="0" i="0" u="none" strike="noStrike" kern="100" cap="none" spc="0" normalizeH="0" baseline="0" noProof="0" dirty="0" err="1">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liability</a:t>
            </a:r>
            <a:r>
              <a:rPr kumimoji="0" lang="fr-FR" sz="18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 Institute, Empreinte carbone des matrices Entrées-Sorties des comptes nationaux carbone, Emissions produit de cycle de vie (ACV) « de la mine au client », Emissions produit scopes 1, 2 et 3 amont des protocoles carbone</a:t>
            </a:r>
          </a:p>
        </p:txBody>
      </p:sp>
    </p:spTree>
    <p:extLst>
      <p:ext uri="{BB962C8B-B14F-4D97-AF65-F5344CB8AC3E}">
        <p14:creationId xmlns:p14="http://schemas.microsoft.com/office/powerpoint/2010/main" val="149981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37F7EB8-F3DE-C532-01BC-8371AE874F1F}"/>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FCF62D57-D0F9-25BC-81C4-F58C7343B7D8}"/>
              </a:ext>
            </a:extLst>
          </p:cNvPr>
          <p:cNvSpPr txBox="1"/>
          <p:nvPr/>
        </p:nvSpPr>
        <p:spPr>
          <a:xfrm>
            <a:off x="737196" y="902751"/>
            <a:ext cx="10844855" cy="5122171"/>
          </a:xfrm>
          <a:prstGeom prst="rect">
            <a:avLst/>
          </a:prstGeom>
          <a:solidFill>
            <a:schemeClr val="bg1"/>
          </a:solidFill>
          <a:ln w="762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La concurrence ‘</a:t>
            </a:r>
            <a:r>
              <a:rPr lang="fr-FR" sz="2000" dirty="0">
                <a:solidFill>
                  <a:prstClr val="black"/>
                </a:solidFill>
                <a:latin typeface="Calibri" panose="020F0502020204030204"/>
                <a:ea typeface="Times New Roman" panose="02020603050405020304" pitchFamily="18" charset="0"/>
                <a:cs typeface="Aptos" panose="020B0004020202020204" pitchFamily="34" charset="0"/>
              </a:rPr>
              <a:t>carbone</a:t>
            </a:r>
            <a:r>
              <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 entre financements alternatifs (de </a:t>
            </a:r>
            <a:r>
              <a:rPr lang="fr-FR" sz="2000" dirty="0">
                <a:solidFill>
                  <a:prstClr val="black"/>
                </a:solidFill>
                <a:latin typeface="Calibri" panose="020F0502020204030204"/>
                <a:ea typeface="Times New Roman" panose="02020603050405020304" pitchFamily="18" charset="0"/>
                <a:cs typeface="Aptos" panose="020B0004020202020204" pitchFamily="34" charset="0"/>
              </a:rPr>
              <a:t>différent</a:t>
            </a:r>
            <a:r>
              <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s projets, organisations ou produits financiers) va s’appuyer sur les indicateurs financiers classiques transposés en carbone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dirty="0">
                <a:solidFill>
                  <a:prstClr val="black"/>
                </a:solidFill>
                <a:latin typeface="Calibri" panose="020F0502020204030204"/>
                <a:ea typeface="Times New Roman" panose="02020603050405020304" pitchFamily="18" charset="0"/>
                <a:cs typeface="Aptos" panose="020B0004020202020204" pitchFamily="34" charset="0"/>
              </a:rPr>
              <a:t>L</a:t>
            </a:r>
            <a:r>
              <a:rPr kumimoji="0" lang="fr-FR" sz="2000" b="1" i="0" u="none" strike="noStrike" kern="1200" cap="none" spc="0" normalizeH="0" baseline="0" noProof="0" dirty="0" err="1">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eurs</a:t>
            </a:r>
            <a:r>
              <a:rPr kumimoji="0" lang="fr-FR" sz="20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 </a:t>
            </a:r>
            <a:r>
              <a:rPr lang="fr-FR" sz="2000" b="1" dirty="0">
                <a:solidFill>
                  <a:prstClr val="black"/>
                </a:solidFill>
                <a:latin typeface="Calibri" panose="020F0502020204030204"/>
                <a:ea typeface="Times New Roman" panose="02020603050405020304" pitchFamily="18" charset="0"/>
                <a:cs typeface="Aptos" panose="020B0004020202020204" pitchFamily="34" charset="0"/>
              </a:rPr>
              <a:t>R</a:t>
            </a:r>
            <a:r>
              <a:rPr kumimoji="0" lang="fr-FR" sz="2000" b="1" i="0" u="none" strike="noStrike" kern="1200" cap="none" spc="0" normalizeH="0" baseline="0" noProof="0" dirty="0" err="1">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ésultats</a:t>
            </a:r>
            <a:r>
              <a:rPr kumimoji="0" lang="fr-FR" sz="20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 carbone annuels projetés </a:t>
            </a:r>
            <a:r>
              <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(en langage financier : </a:t>
            </a:r>
            <a:r>
              <a:rPr kumimoji="0" lang="fr-FR" sz="20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leurs valeurs carbone actuelles nettes</a:t>
            </a:r>
            <a:r>
              <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 </a:t>
            </a:r>
            <a:r>
              <a:rPr lang="fr-FR" sz="2000" dirty="0">
                <a:solidFill>
                  <a:prstClr val="black"/>
                </a:solidFill>
                <a:latin typeface="Calibri" panose="020F0502020204030204"/>
                <a:ea typeface="Times New Roman" panose="02020603050405020304" pitchFamily="18" charset="0"/>
                <a:cs typeface="Aptos" panose="020B0004020202020204" pitchFamily="34" charset="0"/>
              </a:rPr>
              <a:t>et</a:t>
            </a:r>
            <a:r>
              <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 </a:t>
            </a:r>
            <a:r>
              <a:rPr lang="fr-FR" sz="2000" b="1" dirty="0">
                <a:solidFill>
                  <a:prstClr val="black"/>
                </a:solidFill>
                <a:latin typeface="Calibri" panose="020F0502020204030204"/>
                <a:ea typeface="Times New Roman" panose="02020603050405020304" pitchFamily="18" charset="0"/>
                <a:cs typeface="Aptos" panose="020B0004020202020204" pitchFamily="34" charset="0"/>
              </a:rPr>
              <a:t>leur</a:t>
            </a:r>
            <a:r>
              <a:rPr kumimoji="0" lang="fr-FR" sz="20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s Résultats </a:t>
            </a:r>
            <a:r>
              <a:rPr lang="fr-FR" sz="2000" b="1" dirty="0">
                <a:solidFill>
                  <a:prstClr val="black"/>
                </a:solidFill>
                <a:latin typeface="Calibri" panose="020F0502020204030204"/>
                <a:ea typeface="Times New Roman" panose="02020603050405020304" pitchFamily="18" charset="0"/>
                <a:cs typeface="Aptos" panose="020B0004020202020204" pitchFamily="34" charset="0"/>
              </a:rPr>
              <a:t>carbone</a:t>
            </a:r>
            <a:r>
              <a:rPr kumimoji="0" lang="fr-FR" sz="20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 annuels constatés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dirty="0">
                <a:solidFill>
                  <a:prstClr val="black"/>
                </a:solidFill>
                <a:latin typeface="Calibri" panose="020F0502020204030204"/>
                <a:ea typeface="Times New Roman" panose="02020603050405020304" pitchFamily="18" charset="0"/>
                <a:cs typeface="Aptos" panose="020B0004020202020204" pitchFamily="34" charset="0"/>
              </a:rPr>
              <a:t>Trois</a:t>
            </a:r>
            <a:r>
              <a:rPr kumimoji="0" lang="fr-FR" sz="20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 avantages à ce que ces </a:t>
            </a:r>
            <a:r>
              <a:rPr lang="fr-FR" sz="2000" b="1" noProof="0" dirty="0">
                <a:solidFill>
                  <a:prstClr val="black"/>
                </a:solidFill>
                <a:latin typeface="Calibri" panose="020F0502020204030204"/>
                <a:ea typeface="Times New Roman" panose="02020603050405020304" pitchFamily="18" charset="0"/>
                <a:cs typeface="Aptos" panose="020B0004020202020204" pitchFamily="34" charset="0"/>
              </a:rPr>
              <a:t>Résultats</a:t>
            </a:r>
            <a:r>
              <a:rPr lang="fr-FR" sz="2000" b="1" dirty="0">
                <a:solidFill>
                  <a:prstClr val="black"/>
                </a:solidFill>
                <a:latin typeface="Calibri" panose="020F0502020204030204"/>
                <a:ea typeface="Times New Roman" panose="02020603050405020304" pitchFamily="18" charset="0"/>
                <a:cs typeface="Aptos" panose="020B0004020202020204" pitchFamily="34" charset="0"/>
              </a:rPr>
              <a:t> soient transmis</a:t>
            </a:r>
            <a:endParaRPr kumimoji="0" lang="fr-FR" sz="20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endParaRP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lang="fr-FR" sz="2000" dirty="0">
                <a:solidFill>
                  <a:prstClr val="black"/>
                </a:solidFill>
                <a:latin typeface="Calibri" panose="020F0502020204030204"/>
                <a:ea typeface="Times New Roman" panose="02020603050405020304" pitchFamily="18" charset="0"/>
                <a:cs typeface="Aptos" panose="020B0004020202020204" pitchFamily="34" charset="0"/>
              </a:rPr>
              <a:t>La</a:t>
            </a:r>
            <a:r>
              <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 demande de transition se révèle au niveau de la demande finale, en permettant de choisir le plus rentable en carbone de financements équivalents en qualité/rentabilité argent</a:t>
            </a:r>
            <a:endParaRPr kumimoji="0" lang="fr-FR" sz="2000" b="0"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endParaRP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Cette demande remonte les chaines de financement, de financeur à financé,</a:t>
            </a:r>
            <a:r>
              <a:rPr lang="fr-FR" sz="2000" dirty="0">
                <a:solidFill>
                  <a:prstClr val="black"/>
                </a:solidFill>
                <a:latin typeface="Calibri" panose="020F0502020204030204"/>
                <a:ea typeface="Times New Roman" panose="02020603050405020304" pitchFamily="18" charset="0"/>
                <a:cs typeface="Aptos" panose="020B0004020202020204" pitchFamily="34" charset="0"/>
              </a:rPr>
              <a:t> et e</a:t>
            </a:r>
            <a:r>
              <a:rPr kumimoji="0" lang="fr-FR" sz="2000" b="0" i="0" u="none" strike="noStrike" kern="1200" cap="none" spc="0" normalizeH="0" baseline="0" noProof="0" dirty="0" err="1">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lle</a:t>
            </a:r>
            <a:r>
              <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 déclenche à chaque étape une concurrence carbone car un producteur améliore son financement en intégrant la demande de transition </a:t>
            </a:r>
            <a:r>
              <a:rPr lang="fr-FR" sz="2000" dirty="0">
                <a:solidFill>
                  <a:prstClr val="black"/>
                </a:solidFill>
                <a:latin typeface="Calibri" panose="020F0502020204030204"/>
                <a:ea typeface="Times New Roman" panose="02020603050405020304" pitchFamily="18" charset="0"/>
                <a:cs typeface="Aptos" panose="020B0004020202020204" pitchFamily="34" charset="0"/>
              </a:rPr>
              <a:t>des financeurs</a:t>
            </a:r>
            <a:r>
              <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 </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Cette concurrence pousse vers le haut les rentabilités carbone visées à chaque étape (les produits financiers, les organisations financées, leurs projets) et facilite le financement de la transition</a:t>
            </a:r>
          </a:p>
          <a:p>
            <a:pPr marL="800100" marR="0" lvl="1" indent="-342900" algn="l" defTabSz="914400" rtl="0" eaLnBrk="1" fontAlgn="auto" latinLnBrk="0" hangingPunct="1">
              <a:lnSpc>
                <a:spcPct val="115000"/>
              </a:lnSpc>
              <a:spcBef>
                <a:spcPts val="0"/>
              </a:spcBef>
              <a:spcAft>
                <a:spcPts val="0"/>
              </a:spcAft>
              <a:buClrTx/>
              <a:buSzTx/>
              <a:buFont typeface="Wingdings" panose="05000000000000000000" pitchFamily="2" charset="2"/>
              <a:buChar char="ü"/>
              <a:tabLst/>
              <a:defRPr/>
            </a:pPr>
            <a:endParaRPr kumimoji="0" lang="fr-FR" sz="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fr-FR" sz="2000" b="1"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Le financier réconcilie rentabilité et RSE</a:t>
            </a:r>
          </a:p>
        </p:txBody>
      </p:sp>
      <p:sp>
        <p:nvSpPr>
          <p:cNvPr id="4" name="Espace réservé du numéro de diapositive 3">
            <a:extLst>
              <a:ext uri="{FF2B5EF4-FFF2-40B4-BE49-F238E27FC236}">
                <a16:creationId xmlns:a16="http://schemas.microsoft.com/office/drawing/2014/main" id="{D41BC277-2836-41C7-4AAB-35F756635607}"/>
              </a:ext>
            </a:extLst>
          </p:cNvPr>
          <p:cNvSpPr>
            <a:spLocks noGrp="1"/>
          </p:cNvSpPr>
          <p:nvPr>
            <p:ph type="sldNum" sz="quarter" idx="12"/>
          </p:nvPr>
        </p:nvSpPr>
        <p:spPr>
          <a:xfrm>
            <a:off x="8728961" y="628978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F7D97E-71B9-4DB7-9BC9-BF255CF45BEE}"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Image 2" descr="Une image contenant texte, Graphique, graphisme, clipart&#10;&#10;Le contenu généré par l’IA peut être incorrect.">
            <a:extLst>
              <a:ext uri="{FF2B5EF4-FFF2-40B4-BE49-F238E27FC236}">
                <a16:creationId xmlns:a16="http://schemas.microsoft.com/office/drawing/2014/main" id="{7FFFB62A-74B0-4F6B-F605-1206B4FB5E77}"/>
              </a:ext>
            </a:extLst>
          </p:cNvPr>
          <p:cNvPicPr>
            <a:picLocks noChangeAspect="1"/>
          </p:cNvPicPr>
          <p:nvPr/>
        </p:nvPicPr>
        <p:blipFill>
          <a:blip r:embed="rId3"/>
          <a:stretch>
            <a:fillRect/>
          </a:stretch>
        </p:blipFill>
        <p:spPr>
          <a:xfrm>
            <a:off x="527869" y="5696607"/>
            <a:ext cx="1892276" cy="759727"/>
          </a:xfrm>
          <a:prstGeom prst="rect">
            <a:avLst/>
          </a:prstGeom>
        </p:spPr>
      </p:pic>
      <p:sp>
        <p:nvSpPr>
          <p:cNvPr id="5" name="ZoneTexte 4">
            <a:extLst>
              <a:ext uri="{FF2B5EF4-FFF2-40B4-BE49-F238E27FC236}">
                <a16:creationId xmlns:a16="http://schemas.microsoft.com/office/drawing/2014/main" id="{36CA35E9-C7B7-919D-15AE-0A53FE565B1F}"/>
              </a:ext>
            </a:extLst>
          </p:cNvPr>
          <p:cNvSpPr txBox="1"/>
          <p:nvPr/>
        </p:nvSpPr>
        <p:spPr>
          <a:xfrm>
            <a:off x="737196" y="381669"/>
            <a:ext cx="10363601" cy="461665"/>
          </a:xfrm>
          <a:prstGeom prst="rect">
            <a:avLst/>
          </a:prstGeom>
          <a:solidFill>
            <a:schemeClr val="bg1"/>
          </a:solidFill>
          <a:ln w="76200">
            <a:noFill/>
          </a:ln>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2. La dynamique de la concurrence carbone sur les financements</a:t>
            </a:r>
          </a:p>
        </p:txBody>
      </p:sp>
    </p:spTree>
    <p:extLst>
      <p:ext uri="{BB962C8B-B14F-4D97-AF65-F5344CB8AC3E}">
        <p14:creationId xmlns:p14="http://schemas.microsoft.com/office/powerpoint/2010/main" val="269159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Personnalisé 2">
      <a:dk1>
        <a:sysClr val="windowText" lastClr="000000"/>
      </a:dk1>
      <a:lt1>
        <a:sysClr val="window" lastClr="FFFFFF"/>
      </a:lt1>
      <a:dk2>
        <a:srgbClr val="44546A"/>
      </a:dk2>
      <a:lt2>
        <a:srgbClr val="E7E6E6"/>
      </a:lt2>
      <a:accent1>
        <a:srgbClr val="008FB3"/>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11b42e21-0980-4b78-a495-b69f5cacdee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73EFEC054CC034F8EDB76F1A360ED82" ma:contentTypeVersion="13" ma:contentTypeDescription="Crée un document." ma:contentTypeScope="" ma:versionID="4d1f7843dafbaf7060fbb41923145e75">
  <xsd:schema xmlns:xsd="http://www.w3.org/2001/XMLSchema" xmlns:xs="http://www.w3.org/2001/XMLSchema" xmlns:p="http://schemas.microsoft.com/office/2006/metadata/properties" xmlns:ns3="11b42e21-0980-4b78-a495-b69f5cacdeea" targetNamespace="http://schemas.microsoft.com/office/2006/metadata/properties" ma:root="true" ma:fieldsID="88687c60a19a4cb56067ce16b3b1454c" ns3:_="">
    <xsd:import namespace="11b42e21-0980-4b78-a495-b69f5cacdee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_activity"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b42e21-0980-4b78-a495-b69f5cacde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_activity" ma:index="18"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5634BB-7CB3-4A41-8390-05AA61720E8B}">
  <ds:schemaRef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 ds:uri="http://schemas.openxmlformats.org/package/2006/metadata/core-properties"/>
    <ds:schemaRef ds:uri="11b42e21-0980-4b78-a495-b69f5cacdeea"/>
    <ds:schemaRef ds:uri="http://purl.org/dc/terms/"/>
  </ds:schemaRefs>
</ds:datastoreItem>
</file>

<file path=customXml/itemProps2.xml><?xml version="1.0" encoding="utf-8"?>
<ds:datastoreItem xmlns:ds="http://schemas.openxmlformats.org/officeDocument/2006/customXml" ds:itemID="{65149262-1E94-4753-9D6B-9371F5F510F8}">
  <ds:schemaRefs>
    <ds:schemaRef ds:uri="http://schemas.microsoft.com/sharepoint/v3/contenttype/forms"/>
  </ds:schemaRefs>
</ds:datastoreItem>
</file>

<file path=customXml/itemProps3.xml><?xml version="1.0" encoding="utf-8"?>
<ds:datastoreItem xmlns:ds="http://schemas.openxmlformats.org/officeDocument/2006/customXml" ds:itemID="{247E3C8F-5B60-4E66-B17E-556AA263FE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b42e21-0980-4b78-a495-b69f5cacde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538697</TotalTime>
  <Words>3303</Words>
  <Application>Microsoft Office PowerPoint</Application>
  <PresentationFormat>Grand écran</PresentationFormat>
  <Paragraphs>274</Paragraphs>
  <Slides>21</Slides>
  <Notes>21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21</vt:i4>
      </vt:variant>
    </vt:vector>
  </HeadingPairs>
  <TitlesOfParts>
    <vt:vector size="28" baseType="lpstr">
      <vt:lpstr>Aptos</vt:lpstr>
      <vt:lpstr>Arial</vt:lpstr>
      <vt:lpstr>Calibri</vt:lpstr>
      <vt:lpstr>Calibri Light</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jerome cazes</dc:creator>
  <cp:lastModifiedBy>jerome cazes</cp:lastModifiedBy>
  <cp:revision>128</cp:revision>
  <cp:lastPrinted>2023-04-26T08:42:08Z</cp:lastPrinted>
  <dcterms:created xsi:type="dcterms:W3CDTF">2022-02-11T16:14:50Z</dcterms:created>
  <dcterms:modified xsi:type="dcterms:W3CDTF">2025-07-30T06:52:44Z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0x010100E73EFEC054CC034F8EDB76F1A360ED82</vt:lpwstr>
  </property>
</Properties>
</file>