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46" r:id="rId5"/>
    <p:sldId id="472" r:id="rId6"/>
    <p:sldId id="476" r:id="rId7"/>
    <p:sldId id="467" r:id="rId8"/>
    <p:sldId id="508" r:id="rId9"/>
    <p:sldId id="505" r:id="rId10"/>
    <p:sldId id="500" r:id="rId11"/>
    <p:sldId id="479" r:id="rId12"/>
    <p:sldId id="511" r:id="rId13"/>
    <p:sldId id="504" r:id="rId14"/>
    <p:sldId id="506" r:id="rId15"/>
    <p:sldId id="503" r:id="rId16"/>
    <p:sldId id="509" r:id="rId17"/>
    <p:sldId id="501" r:id="rId18"/>
  </p:sldIdLst>
  <p:sldSz cx="12192000" cy="6858000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0CF34"/>
    <a:srgbClr val="FFFFFF"/>
    <a:srgbClr val="FF0000"/>
    <a:srgbClr val="5B876B"/>
    <a:srgbClr val="F1C717"/>
    <a:srgbClr val="008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639861-A124-4520-BCAE-AE9A26D4BBA8}" v="22554" dt="2025-04-11T08:02:19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99" autoAdjust="0"/>
    <p:restoredTop sz="92941" autoAdjust="0"/>
  </p:normalViewPr>
  <p:slideViewPr>
    <p:cSldViewPr snapToGrid="0">
      <p:cViewPr>
        <p:scale>
          <a:sx n="75" d="100"/>
          <a:sy n="75" d="100"/>
        </p:scale>
        <p:origin x="1325" y="43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331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ome cazes" userId="baadb215-62e1-4b0d-9bfb-33d02299acac" providerId="ADAL" clId="{C9639861-A124-4520-BCAE-AE9A26D4BBA8}"/>
    <pc:docChg chg="undo custSel delSld modSld sldOrd">
      <pc:chgData name="jerome cazes" userId="baadb215-62e1-4b0d-9bfb-33d02299acac" providerId="ADAL" clId="{C9639861-A124-4520-BCAE-AE9A26D4BBA8}" dt="2025-04-11T08:02:51.943" v="30532" actId="20577"/>
      <pc:docMkLst>
        <pc:docMk/>
      </pc:docMkLst>
      <pc:sldChg chg="delSp modSp mod ord">
        <pc:chgData name="jerome cazes" userId="baadb215-62e1-4b0d-9bfb-33d02299acac" providerId="ADAL" clId="{C9639861-A124-4520-BCAE-AE9A26D4BBA8}" dt="2025-04-11T06:21:54.376" v="29986"/>
        <pc:sldMkLst>
          <pc:docMk/>
          <pc:sldMk cId="3163916481" sldId="346"/>
        </pc:sldMkLst>
        <pc:spChg chg="mod">
          <ac:chgData name="jerome cazes" userId="baadb215-62e1-4b0d-9bfb-33d02299acac" providerId="ADAL" clId="{C9639861-A124-4520-BCAE-AE9A26D4BBA8}" dt="2025-04-05T16:40:38.435" v="4805" actId="20577"/>
          <ac:spMkLst>
            <pc:docMk/>
            <pc:sldMk cId="3163916481" sldId="346"/>
            <ac:spMk id="3" creationId="{0775CF73-15C4-0889-DAA5-E6AE93A7EAA0}"/>
          </ac:spMkLst>
        </pc:spChg>
        <pc:spChg chg="mod">
          <ac:chgData name="jerome cazes" userId="baadb215-62e1-4b0d-9bfb-33d02299acac" providerId="ADAL" clId="{C9639861-A124-4520-BCAE-AE9A26D4BBA8}" dt="2025-04-04T15:00:05.360" v="91" actId="20577"/>
          <ac:spMkLst>
            <pc:docMk/>
            <pc:sldMk cId="3163916481" sldId="346"/>
            <ac:spMk id="5" creationId="{F32D7FBE-DE9F-8483-65A7-C2043234757B}"/>
          </ac:spMkLst>
        </pc:spChg>
      </pc:sldChg>
      <pc:sldChg chg="addSp delSp modSp mod delAnim modAnim">
        <pc:chgData name="jerome cazes" userId="baadb215-62e1-4b0d-9bfb-33d02299acac" providerId="ADAL" clId="{C9639861-A124-4520-BCAE-AE9A26D4BBA8}" dt="2025-04-11T06:19:21.647" v="29976"/>
        <pc:sldMkLst>
          <pc:docMk/>
          <pc:sldMk cId="1942903831" sldId="467"/>
        </pc:sldMkLst>
        <pc:spChg chg="mod">
          <ac:chgData name="jerome cazes" userId="baadb215-62e1-4b0d-9bfb-33d02299acac" providerId="ADAL" clId="{C9639861-A124-4520-BCAE-AE9A26D4BBA8}" dt="2025-04-09T08:32:57.746" v="25740" actId="1035"/>
          <ac:spMkLst>
            <pc:docMk/>
            <pc:sldMk cId="1942903831" sldId="467"/>
            <ac:spMk id="4" creationId="{87001022-2C36-FBC0-749B-3ACD96EEEE70}"/>
          </ac:spMkLst>
        </pc:spChg>
        <pc:spChg chg="mod">
          <ac:chgData name="jerome cazes" userId="baadb215-62e1-4b0d-9bfb-33d02299acac" providerId="ADAL" clId="{C9639861-A124-4520-BCAE-AE9A26D4BBA8}" dt="2025-04-09T08:32:46.018" v="25726" actId="20577"/>
          <ac:spMkLst>
            <pc:docMk/>
            <pc:sldMk cId="1942903831" sldId="467"/>
            <ac:spMk id="10" creationId="{08528F50-3766-A0BF-D3E9-9E19B6DB52E2}"/>
          </ac:spMkLst>
        </pc:spChg>
        <pc:spChg chg="add del mod">
          <ac:chgData name="jerome cazes" userId="baadb215-62e1-4b0d-9bfb-33d02299acac" providerId="ADAL" clId="{C9639861-A124-4520-BCAE-AE9A26D4BBA8}" dt="2025-04-09T08:33:39.221" v="25801" actId="20577"/>
          <ac:spMkLst>
            <pc:docMk/>
            <pc:sldMk cId="1942903831" sldId="467"/>
            <ac:spMk id="12" creationId="{347A4563-4436-6820-458C-9DEC74B0CB31}"/>
          </ac:spMkLst>
        </pc:spChg>
        <pc:spChg chg="add mod">
          <ac:chgData name="jerome cazes" userId="baadb215-62e1-4b0d-9bfb-33d02299acac" providerId="ADAL" clId="{C9639861-A124-4520-BCAE-AE9A26D4BBA8}" dt="2025-04-11T06:17:09.876" v="29931" actId="20577"/>
          <ac:spMkLst>
            <pc:docMk/>
            <pc:sldMk cId="1942903831" sldId="467"/>
            <ac:spMk id="16" creationId="{DBC09454-C1FA-8402-65B1-FA8CF119326F}"/>
          </ac:spMkLst>
        </pc:spChg>
        <pc:spChg chg="add mod">
          <ac:chgData name="jerome cazes" userId="baadb215-62e1-4b0d-9bfb-33d02299acac" providerId="ADAL" clId="{C9639861-A124-4520-BCAE-AE9A26D4BBA8}" dt="2025-04-11T06:18:43.857" v="29972" actId="20577"/>
          <ac:spMkLst>
            <pc:docMk/>
            <pc:sldMk cId="1942903831" sldId="467"/>
            <ac:spMk id="20" creationId="{5C238525-E28F-0F8C-D791-ED098BD33361}"/>
          </ac:spMkLst>
        </pc:spChg>
        <pc:spChg chg="add mod">
          <ac:chgData name="jerome cazes" userId="baadb215-62e1-4b0d-9bfb-33d02299acac" providerId="ADAL" clId="{C9639861-A124-4520-BCAE-AE9A26D4BBA8}" dt="2025-04-11T06:16:54.684" v="29920" actId="20577"/>
          <ac:spMkLst>
            <pc:docMk/>
            <pc:sldMk cId="1942903831" sldId="467"/>
            <ac:spMk id="22" creationId="{6C333099-04C2-92A5-7D64-7A2CDDF622AD}"/>
          </ac:spMkLst>
        </pc:spChg>
      </pc:sldChg>
      <pc:sldChg chg="delSp modSp del mod delAnim">
        <pc:chgData name="jerome cazes" userId="baadb215-62e1-4b0d-9bfb-33d02299acac" providerId="ADAL" clId="{C9639861-A124-4520-BCAE-AE9A26D4BBA8}" dt="2025-04-04T16:32:05.700" v="4756" actId="47"/>
        <pc:sldMkLst>
          <pc:docMk/>
          <pc:sldMk cId="2552212208" sldId="468"/>
        </pc:sldMkLst>
      </pc:sldChg>
      <pc:sldChg chg="addSp delSp modSp mod delAnim modAnim">
        <pc:chgData name="jerome cazes" userId="baadb215-62e1-4b0d-9bfb-33d02299acac" providerId="ADAL" clId="{C9639861-A124-4520-BCAE-AE9A26D4BBA8}" dt="2025-04-07T07:33:02.922" v="19124"/>
        <pc:sldMkLst>
          <pc:docMk/>
          <pc:sldMk cId="949000741" sldId="472"/>
        </pc:sldMkLst>
        <pc:spChg chg="add mod">
          <ac:chgData name="jerome cazes" userId="baadb215-62e1-4b0d-9bfb-33d02299acac" providerId="ADAL" clId="{C9639861-A124-4520-BCAE-AE9A26D4BBA8}" dt="2025-04-07T07:32:09.042" v="19119" actId="20577"/>
          <ac:spMkLst>
            <pc:docMk/>
            <pc:sldMk cId="949000741" sldId="472"/>
            <ac:spMk id="7" creationId="{47EBBE06-89F6-4088-FD27-A5DA250D80B5}"/>
          </ac:spMkLst>
        </pc:spChg>
        <pc:spChg chg="mod">
          <ac:chgData name="jerome cazes" userId="baadb215-62e1-4b0d-9bfb-33d02299acac" providerId="ADAL" clId="{C9639861-A124-4520-BCAE-AE9A26D4BBA8}" dt="2025-04-05T16:41:21.879" v="4807" actId="790"/>
          <ac:spMkLst>
            <pc:docMk/>
            <pc:sldMk cId="949000741" sldId="472"/>
            <ac:spMk id="35" creationId="{0F833B70-9A7A-55F9-893A-E5B34566E6E4}"/>
          </ac:spMkLst>
        </pc:spChg>
      </pc:sldChg>
      <pc:sldChg chg="modSp mod modAnim">
        <pc:chgData name="jerome cazes" userId="baadb215-62e1-4b0d-9bfb-33d02299acac" providerId="ADAL" clId="{C9639861-A124-4520-BCAE-AE9A26D4BBA8}" dt="2025-04-08T16:57:26.354" v="25241" actId="20577"/>
        <pc:sldMkLst>
          <pc:docMk/>
          <pc:sldMk cId="53065128" sldId="476"/>
        </pc:sldMkLst>
        <pc:spChg chg="mod">
          <ac:chgData name="jerome cazes" userId="baadb215-62e1-4b0d-9bfb-33d02299acac" providerId="ADAL" clId="{C9639861-A124-4520-BCAE-AE9A26D4BBA8}" dt="2025-04-08T16:57:26.354" v="25241" actId="20577"/>
          <ac:spMkLst>
            <pc:docMk/>
            <pc:sldMk cId="53065128" sldId="476"/>
            <ac:spMk id="16" creationId="{891FFFB1-66EB-5971-BC39-7C4DF0B17291}"/>
          </ac:spMkLst>
        </pc:spChg>
        <pc:spChg chg="mod">
          <ac:chgData name="jerome cazes" userId="baadb215-62e1-4b0d-9bfb-33d02299acac" providerId="ADAL" clId="{C9639861-A124-4520-BCAE-AE9A26D4BBA8}" dt="2025-04-07T13:07:04.610" v="20683" actId="20577"/>
          <ac:spMkLst>
            <pc:docMk/>
            <pc:sldMk cId="53065128" sldId="476"/>
            <ac:spMk id="35" creationId="{9ECF19D8-E2AF-CCD8-C618-F50D039AAB89}"/>
          </ac:spMkLst>
        </pc:spChg>
      </pc:sldChg>
      <pc:sldChg chg="modSp mod ord">
        <pc:chgData name="jerome cazes" userId="baadb215-62e1-4b0d-9bfb-33d02299acac" providerId="ADAL" clId="{C9639861-A124-4520-BCAE-AE9A26D4BBA8}" dt="2025-04-07T13:21:50.053" v="20906"/>
        <pc:sldMkLst>
          <pc:docMk/>
          <pc:sldMk cId="3666752966" sldId="479"/>
        </pc:sldMkLst>
        <pc:spChg chg="mod">
          <ac:chgData name="jerome cazes" userId="baadb215-62e1-4b0d-9bfb-33d02299acac" providerId="ADAL" clId="{C9639861-A124-4520-BCAE-AE9A26D4BBA8}" dt="2025-04-06T14:47:41.996" v="13680" actId="113"/>
          <ac:spMkLst>
            <pc:docMk/>
            <pc:sldMk cId="3666752966" sldId="479"/>
            <ac:spMk id="6" creationId="{A25FCFBC-2E72-48A4-B1F2-53D27F6BEA34}"/>
          </ac:spMkLst>
        </pc:spChg>
        <pc:spChg chg="mod">
          <ac:chgData name="jerome cazes" userId="baadb215-62e1-4b0d-9bfb-33d02299acac" providerId="ADAL" clId="{C9639861-A124-4520-BCAE-AE9A26D4BBA8}" dt="2025-04-06T14:46:23.390" v="13627" actId="1035"/>
          <ac:spMkLst>
            <pc:docMk/>
            <pc:sldMk cId="3666752966" sldId="479"/>
            <ac:spMk id="8" creationId="{6D0D1445-F4A2-AE01-5794-8754B7B643E4}"/>
          </ac:spMkLst>
        </pc:spChg>
      </pc:sldChg>
      <pc:sldChg chg="addSp delSp modSp del mod addAnim delAnim modAnim">
        <pc:chgData name="jerome cazes" userId="baadb215-62e1-4b0d-9bfb-33d02299acac" providerId="ADAL" clId="{C9639861-A124-4520-BCAE-AE9A26D4BBA8}" dt="2025-04-06T14:22:27.575" v="12606" actId="47"/>
        <pc:sldMkLst>
          <pc:docMk/>
          <pc:sldMk cId="771512677" sldId="494"/>
        </pc:sldMkLst>
      </pc:sldChg>
      <pc:sldChg chg="addSp delSp modSp mod addAnim delAnim modAnim">
        <pc:chgData name="jerome cazes" userId="baadb215-62e1-4b0d-9bfb-33d02299acac" providerId="ADAL" clId="{C9639861-A124-4520-BCAE-AE9A26D4BBA8}" dt="2025-04-07T13:22:26.525" v="20938" actId="20577"/>
        <pc:sldMkLst>
          <pc:docMk/>
          <pc:sldMk cId="2892938432" sldId="500"/>
        </pc:sldMkLst>
        <pc:spChg chg="mod">
          <ac:chgData name="jerome cazes" userId="baadb215-62e1-4b0d-9bfb-33d02299acac" providerId="ADAL" clId="{C9639861-A124-4520-BCAE-AE9A26D4BBA8}" dt="2025-04-06T14:49:41.018" v="13738" actId="20577"/>
          <ac:spMkLst>
            <pc:docMk/>
            <pc:sldMk cId="2892938432" sldId="500"/>
            <ac:spMk id="3" creationId="{60B2CD76-AB5D-3C68-A8B4-332B6D04E562}"/>
          </ac:spMkLst>
        </pc:spChg>
        <pc:spChg chg="mod">
          <ac:chgData name="jerome cazes" userId="baadb215-62e1-4b0d-9bfb-33d02299acac" providerId="ADAL" clId="{C9639861-A124-4520-BCAE-AE9A26D4BBA8}" dt="2025-04-07T13:22:26.525" v="20938" actId="20577"/>
          <ac:spMkLst>
            <pc:docMk/>
            <pc:sldMk cId="2892938432" sldId="500"/>
            <ac:spMk id="9" creationId="{032CD375-5EC5-778A-F3ED-961C6B7972FD}"/>
          </ac:spMkLst>
        </pc:spChg>
        <pc:spChg chg="mod">
          <ac:chgData name="jerome cazes" userId="baadb215-62e1-4b0d-9bfb-33d02299acac" providerId="ADAL" clId="{C9639861-A124-4520-BCAE-AE9A26D4BBA8}" dt="2025-04-07T13:21:35.020" v="20904" actId="20577"/>
          <ac:spMkLst>
            <pc:docMk/>
            <pc:sldMk cId="2892938432" sldId="500"/>
            <ac:spMk id="35" creationId="{C9980E1C-A4DB-C74A-D566-5942CB095D32}"/>
          </ac:spMkLst>
        </pc:spChg>
      </pc:sldChg>
      <pc:sldChg chg="delSp modSp mod delAnim modAnim">
        <pc:chgData name="jerome cazes" userId="baadb215-62e1-4b0d-9bfb-33d02299acac" providerId="ADAL" clId="{C9639861-A124-4520-BCAE-AE9A26D4BBA8}" dt="2025-04-07T08:16:07.778" v="20505" actId="113"/>
        <pc:sldMkLst>
          <pc:docMk/>
          <pc:sldMk cId="3726647663" sldId="501"/>
        </pc:sldMkLst>
        <pc:spChg chg="mod">
          <ac:chgData name="jerome cazes" userId="baadb215-62e1-4b0d-9bfb-33d02299acac" providerId="ADAL" clId="{C9639861-A124-4520-BCAE-AE9A26D4BBA8}" dt="2025-04-07T08:15:19.218" v="20501" actId="1035"/>
          <ac:spMkLst>
            <pc:docMk/>
            <pc:sldMk cId="3726647663" sldId="501"/>
            <ac:spMk id="5" creationId="{294FF162-C3E9-B2C7-B3BC-8759B099F3B7}"/>
          </ac:spMkLst>
        </pc:spChg>
        <pc:spChg chg="mod">
          <ac:chgData name="jerome cazes" userId="baadb215-62e1-4b0d-9bfb-33d02299acac" providerId="ADAL" clId="{C9639861-A124-4520-BCAE-AE9A26D4BBA8}" dt="2025-04-06T16:47:32.737" v="18476" actId="20577"/>
          <ac:spMkLst>
            <pc:docMk/>
            <pc:sldMk cId="3726647663" sldId="501"/>
            <ac:spMk id="6" creationId="{CCCC453D-BAED-B650-1AF5-CE45BBA0D737}"/>
          </ac:spMkLst>
        </pc:spChg>
        <pc:spChg chg="mod">
          <ac:chgData name="jerome cazes" userId="baadb215-62e1-4b0d-9bfb-33d02299acac" providerId="ADAL" clId="{C9639861-A124-4520-BCAE-AE9A26D4BBA8}" dt="2025-04-07T08:16:07.778" v="20505" actId="113"/>
          <ac:spMkLst>
            <pc:docMk/>
            <pc:sldMk cId="3726647663" sldId="501"/>
            <ac:spMk id="9" creationId="{635AA139-7D43-570F-260F-4238D22BE1F6}"/>
          </ac:spMkLst>
        </pc:spChg>
      </pc:sldChg>
      <pc:sldChg chg="addSp delSp modSp mod ord delAnim modAnim">
        <pc:chgData name="jerome cazes" userId="baadb215-62e1-4b0d-9bfb-33d02299acac" providerId="ADAL" clId="{C9639861-A124-4520-BCAE-AE9A26D4BBA8}" dt="2025-04-09T09:40:44.343" v="29194" actId="255"/>
        <pc:sldMkLst>
          <pc:docMk/>
          <pc:sldMk cId="3942916970" sldId="503"/>
        </pc:sldMkLst>
        <pc:spChg chg="mod">
          <ac:chgData name="jerome cazes" userId="baadb215-62e1-4b0d-9bfb-33d02299acac" providerId="ADAL" clId="{C9639861-A124-4520-BCAE-AE9A26D4BBA8}" dt="2025-04-08T10:49:21.043" v="24595" actId="20577"/>
          <ac:spMkLst>
            <pc:docMk/>
            <pc:sldMk cId="3942916970" sldId="503"/>
            <ac:spMk id="3" creationId="{8A37C4D9-E96F-2F31-8F97-193F4CA7710F}"/>
          </ac:spMkLst>
        </pc:spChg>
        <pc:spChg chg="mod">
          <ac:chgData name="jerome cazes" userId="baadb215-62e1-4b0d-9bfb-33d02299acac" providerId="ADAL" clId="{C9639861-A124-4520-BCAE-AE9A26D4BBA8}" dt="2025-04-04T16:27:49.776" v="4732" actId="1076"/>
          <ac:spMkLst>
            <pc:docMk/>
            <pc:sldMk cId="3942916970" sldId="503"/>
            <ac:spMk id="4" creationId="{209C9888-5A46-68B6-18BD-785A26EE19F7}"/>
          </ac:spMkLst>
        </pc:spChg>
        <pc:spChg chg="mod">
          <ac:chgData name="jerome cazes" userId="baadb215-62e1-4b0d-9bfb-33d02299acac" providerId="ADAL" clId="{C9639861-A124-4520-BCAE-AE9A26D4BBA8}" dt="2025-04-09T09:40:44.343" v="29194" actId="255"/>
          <ac:spMkLst>
            <pc:docMk/>
            <pc:sldMk cId="3942916970" sldId="503"/>
            <ac:spMk id="9" creationId="{14F760B7-6199-AA22-C6FB-9BC16EF75479}"/>
          </ac:spMkLst>
        </pc:spChg>
      </pc:sldChg>
      <pc:sldChg chg="addSp delSp modSp mod ord delAnim modAnim">
        <pc:chgData name="jerome cazes" userId="baadb215-62e1-4b0d-9bfb-33d02299acac" providerId="ADAL" clId="{C9639861-A124-4520-BCAE-AE9A26D4BBA8}" dt="2025-04-11T06:21:05.439" v="29984"/>
        <pc:sldMkLst>
          <pc:docMk/>
          <pc:sldMk cId="3489718977" sldId="504"/>
        </pc:sldMkLst>
        <pc:spChg chg="add mod">
          <ac:chgData name="jerome cazes" userId="baadb215-62e1-4b0d-9bfb-33d02299acac" providerId="ADAL" clId="{C9639861-A124-4520-BCAE-AE9A26D4BBA8}" dt="2025-04-09T09:25:31.222" v="28694" actId="255"/>
          <ac:spMkLst>
            <pc:docMk/>
            <pc:sldMk cId="3489718977" sldId="504"/>
            <ac:spMk id="2" creationId="{9DE1874E-5FFD-66D9-91CC-5ED4FCC95551}"/>
          </ac:spMkLst>
        </pc:spChg>
        <pc:spChg chg="mod">
          <ac:chgData name="jerome cazes" userId="baadb215-62e1-4b0d-9bfb-33d02299acac" providerId="ADAL" clId="{C9639861-A124-4520-BCAE-AE9A26D4BBA8}" dt="2025-04-09T13:15:44.068" v="29787"/>
          <ac:spMkLst>
            <pc:docMk/>
            <pc:sldMk cId="3489718977" sldId="504"/>
            <ac:spMk id="5" creationId="{E6F2F7DC-6870-D9C6-D66C-15D10849037E}"/>
          </ac:spMkLst>
        </pc:spChg>
        <pc:spChg chg="mod">
          <ac:chgData name="jerome cazes" userId="baadb215-62e1-4b0d-9bfb-33d02299acac" providerId="ADAL" clId="{C9639861-A124-4520-BCAE-AE9A26D4BBA8}" dt="2025-04-09T09:25:14.229" v="28692" actId="20577"/>
          <ac:spMkLst>
            <pc:docMk/>
            <pc:sldMk cId="3489718977" sldId="504"/>
            <ac:spMk id="6" creationId="{B37F1F88-E41A-F17B-09B9-111AB23B5779}"/>
          </ac:spMkLst>
        </pc:spChg>
      </pc:sldChg>
      <pc:sldChg chg="addSp delSp modSp mod setBg delAnim modAnim">
        <pc:chgData name="jerome cazes" userId="baadb215-62e1-4b0d-9bfb-33d02299acac" providerId="ADAL" clId="{C9639861-A124-4520-BCAE-AE9A26D4BBA8}" dt="2025-04-07T13:19:26.785" v="20817" actId="20577"/>
        <pc:sldMkLst>
          <pc:docMk/>
          <pc:sldMk cId="186945969" sldId="505"/>
        </pc:sldMkLst>
        <pc:spChg chg="mod">
          <ac:chgData name="jerome cazes" userId="baadb215-62e1-4b0d-9bfb-33d02299acac" providerId="ADAL" clId="{C9639861-A124-4520-BCAE-AE9A26D4BBA8}" dt="2025-04-06T16:55:50.224" v="18733" actId="1036"/>
          <ac:spMkLst>
            <pc:docMk/>
            <pc:sldMk cId="186945969" sldId="505"/>
            <ac:spMk id="4" creationId="{C4D76E82-0450-CAF5-3B6A-812CFD86FE2D}"/>
          </ac:spMkLst>
        </pc:spChg>
        <pc:spChg chg="add mod">
          <ac:chgData name="jerome cazes" userId="baadb215-62e1-4b0d-9bfb-33d02299acac" providerId="ADAL" clId="{C9639861-A124-4520-BCAE-AE9A26D4BBA8}" dt="2025-04-07T08:27:54.829" v="20568" actId="20577"/>
          <ac:spMkLst>
            <pc:docMk/>
            <pc:sldMk cId="186945969" sldId="505"/>
            <ac:spMk id="8" creationId="{185A4FA0-F2F1-EF60-5B7F-153E851BD86B}"/>
          </ac:spMkLst>
        </pc:spChg>
        <pc:spChg chg="mod">
          <ac:chgData name="jerome cazes" userId="baadb215-62e1-4b0d-9bfb-33d02299acac" providerId="ADAL" clId="{C9639861-A124-4520-BCAE-AE9A26D4BBA8}" dt="2025-04-07T07:41:44.964" v="19246" actId="20577"/>
          <ac:spMkLst>
            <pc:docMk/>
            <pc:sldMk cId="186945969" sldId="505"/>
            <ac:spMk id="10" creationId="{58B9FF2C-6A51-F1E3-F9BF-7D837A43629D}"/>
          </ac:spMkLst>
        </pc:spChg>
        <pc:spChg chg="mod">
          <ac:chgData name="jerome cazes" userId="baadb215-62e1-4b0d-9bfb-33d02299acac" providerId="ADAL" clId="{C9639861-A124-4520-BCAE-AE9A26D4BBA8}" dt="2025-04-07T13:15:18.761" v="20802" actId="20577"/>
          <ac:spMkLst>
            <pc:docMk/>
            <pc:sldMk cId="186945969" sldId="505"/>
            <ac:spMk id="11" creationId="{4F4E11D0-67CE-2635-2572-254269AF37F3}"/>
          </ac:spMkLst>
        </pc:spChg>
        <pc:spChg chg="add mod">
          <ac:chgData name="jerome cazes" userId="baadb215-62e1-4b0d-9bfb-33d02299acac" providerId="ADAL" clId="{C9639861-A124-4520-BCAE-AE9A26D4BBA8}" dt="2025-04-07T07:50:57.023" v="19469" actId="1035"/>
          <ac:spMkLst>
            <pc:docMk/>
            <pc:sldMk cId="186945969" sldId="505"/>
            <ac:spMk id="18" creationId="{38D864E0-339A-6269-70C9-5530D57DDC85}"/>
          </ac:spMkLst>
        </pc:spChg>
        <pc:spChg chg="add mod">
          <ac:chgData name="jerome cazes" userId="baadb215-62e1-4b0d-9bfb-33d02299acac" providerId="ADAL" clId="{C9639861-A124-4520-BCAE-AE9A26D4BBA8}" dt="2025-04-07T07:50:57.023" v="19469" actId="1035"/>
          <ac:spMkLst>
            <pc:docMk/>
            <pc:sldMk cId="186945969" sldId="505"/>
            <ac:spMk id="23" creationId="{C19365A9-0E10-DC62-A930-1694DD54339E}"/>
          </ac:spMkLst>
        </pc:spChg>
        <pc:spChg chg="add mod">
          <ac:chgData name="jerome cazes" userId="baadb215-62e1-4b0d-9bfb-33d02299acac" providerId="ADAL" clId="{C9639861-A124-4520-BCAE-AE9A26D4BBA8}" dt="2025-04-07T07:51:09.898" v="19485" actId="1037"/>
          <ac:spMkLst>
            <pc:docMk/>
            <pc:sldMk cId="186945969" sldId="505"/>
            <ac:spMk id="24" creationId="{9D817C6B-1724-F8C7-3061-D803A77C85FC}"/>
          </ac:spMkLst>
        </pc:spChg>
        <pc:spChg chg="add mod">
          <ac:chgData name="jerome cazes" userId="baadb215-62e1-4b0d-9bfb-33d02299acac" providerId="ADAL" clId="{C9639861-A124-4520-BCAE-AE9A26D4BBA8}" dt="2025-04-07T07:51:26.961" v="19490" actId="1037"/>
          <ac:spMkLst>
            <pc:docMk/>
            <pc:sldMk cId="186945969" sldId="505"/>
            <ac:spMk id="25" creationId="{DB102B65-6B9E-7C09-CECC-6AEF9C3F47F1}"/>
          </ac:spMkLst>
        </pc:spChg>
        <pc:spChg chg="add mod">
          <ac:chgData name="jerome cazes" userId="baadb215-62e1-4b0d-9bfb-33d02299acac" providerId="ADAL" clId="{C9639861-A124-4520-BCAE-AE9A26D4BBA8}" dt="2025-04-06T14:38:00.071" v="13425" actId="1035"/>
          <ac:spMkLst>
            <pc:docMk/>
            <pc:sldMk cId="186945969" sldId="505"/>
            <ac:spMk id="26" creationId="{364BECEB-1C7B-B948-CADA-8381D1B0429D}"/>
          </ac:spMkLst>
        </pc:spChg>
        <pc:spChg chg="add mod">
          <ac:chgData name="jerome cazes" userId="baadb215-62e1-4b0d-9bfb-33d02299acac" providerId="ADAL" clId="{C9639861-A124-4520-BCAE-AE9A26D4BBA8}" dt="2025-04-06T14:38:00.071" v="13425" actId="1035"/>
          <ac:spMkLst>
            <pc:docMk/>
            <pc:sldMk cId="186945969" sldId="505"/>
            <ac:spMk id="27" creationId="{7B0B9AE8-882C-B749-D097-6019189614E4}"/>
          </ac:spMkLst>
        </pc:spChg>
        <pc:spChg chg="add mod">
          <ac:chgData name="jerome cazes" userId="baadb215-62e1-4b0d-9bfb-33d02299acac" providerId="ADAL" clId="{C9639861-A124-4520-BCAE-AE9A26D4BBA8}" dt="2025-04-06T14:38:00.071" v="13425" actId="1035"/>
          <ac:spMkLst>
            <pc:docMk/>
            <pc:sldMk cId="186945969" sldId="505"/>
            <ac:spMk id="28" creationId="{554AC83C-2189-2411-323F-75A99EB743E9}"/>
          </ac:spMkLst>
        </pc:spChg>
        <pc:spChg chg="add mod">
          <ac:chgData name="jerome cazes" userId="baadb215-62e1-4b0d-9bfb-33d02299acac" providerId="ADAL" clId="{C9639861-A124-4520-BCAE-AE9A26D4BBA8}" dt="2025-04-07T07:54:41.584" v="19512" actId="14100"/>
          <ac:spMkLst>
            <pc:docMk/>
            <pc:sldMk cId="186945969" sldId="505"/>
            <ac:spMk id="29" creationId="{9E7DDAC7-337B-5B7D-9517-A9A2EA62A53E}"/>
          </ac:spMkLst>
        </pc:spChg>
        <pc:spChg chg="add mod">
          <ac:chgData name="jerome cazes" userId="baadb215-62e1-4b0d-9bfb-33d02299acac" providerId="ADAL" clId="{C9639861-A124-4520-BCAE-AE9A26D4BBA8}" dt="2025-04-07T13:19:26.785" v="20817" actId="20577"/>
          <ac:spMkLst>
            <pc:docMk/>
            <pc:sldMk cId="186945969" sldId="505"/>
            <ac:spMk id="30" creationId="{29EBC7F1-A5B1-0DB4-44B7-0FBA5A709C25}"/>
          </ac:spMkLst>
        </pc:spChg>
        <pc:cxnChg chg="add mod">
          <ac:chgData name="jerome cazes" userId="baadb215-62e1-4b0d-9bfb-33d02299acac" providerId="ADAL" clId="{C9639861-A124-4520-BCAE-AE9A26D4BBA8}" dt="2025-04-06T14:14:41.761" v="12426" actId="1038"/>
          <ac:cxnSpMkLst>
            <pc:docMk/>
            <pc:sldMk cId="186945969" sldId="505"/>
            <ac:cxnSpMk id="14" creationId="{8EE68C27-7CC8-1678-D839-732DE3AD6D1C}"/>
          </ac:cxnSpMkLst>
        </pc:cxnChg>
        <pc:cxnChg chg="add mod">
          <ac:chgData name="jerome cazes" userId="baadb215-62e1-4b0d-9bfb-33d02299acac" providerId="ADAL" clId="{C9639861-A124-4520-BCAE-AE9A26D4BBA8}" dt="2025-04-07T07:50:57.023" v="19469" actId="1035"/>
          <ac:cxnSpMkLst>
            <pc:docMk/>
            <pc:sldMk cId="186945969" sldId="505"/>
            <ac:cxnSpMk id="19" creationId="{51C96EAC-7118-FC84-0E50-DB9E4655B8C8}"/>
          </ac:cxnSpMkLst>
        </pc:cxnChg>
      </pc:sldChg>
      <pc:sldChg chg="modSp del setBg modAnim">
        <pc:chgData name="jerome cazes" userId="baadb215-62e1-4b0d-9bfb-33d02299acac" providerId="ADAL" clId="{C9639861-A124-4520-BCAE-AE9A26D4BBA8}" dt="2025-04-04T16:15:34.703" v="4088" actId="47"/>
        <pc:sldMkLst>
          <pc:docMk/>
          <pc:sldMk cId="2914645361" sldId="506"/>
        </pc:sldMkLst>
      </pc:sldChg>
      <pc:sldChg chg="addSp delSp modSp mod ord setBg delAnim modAnim">
        <pc:chgData name="jerome cazes" userId="baadb215-62e1-4b0d-9bfb-33d02299acac" providerId="ADAL" clId="{C9639861-A124-4520-BCAE-AE9A26D4BBA8}" dt="2025-04-11T08:02:51.943" v="30532" actId="20577"/>
        <pc:sldMkLst>
          <pc:docMk/>
          <pc:sldMk cId="3900151817" sldId="506"/>
        </pc:sldMkLst>
        <pc:spChg chg="add mod">
          <ac:chgData name="jerome cazes" userId="baadb215-62e1-4b0d-9bfb-33d02299acac" providerId="ADAL" clId="{C9639861-A124-4520-BCAE-AE9A26D4BBA8}" dt="2025-04-09T09:30:47.007" v="29005" actId="20577"/>
          <ac:spMkLst>
            <pc:docMk/>
            <pc:sldMk cId="3900151817" sldId="506"/>
            <ac:spMk id="2" creationId="{E40F1E6A-0447-1099-9C72-953CE77C9195}"/>
          </ac:spMkLst>
        </pc:spChg>
        <pc:spChg chg="add mod">
          <ac:chgData name="jerome cazes" userId="baadb215-62e1-4b0d-9bfb-33d02299acac" providerId="ADAL" clId="{C9639861-A124-4520-BCAE-AE9A26D4BBA8}" dt="2025-04-11T08:02:51.943" v="30532" actId="20577"/>
          <ac:spMkLst>
            <pc:docMk/>
            <pc:sldMk cId="3900151817" sldId="506"/>
            <ac:spMk id="3" creationId="{1697C134-C5EE-565D-12DE-C5EA2131B604}"/>
          </ac:spMkLst>
        </pc:spChg>
        <pc:spChg chg="mod">
          <ac:chgData name="jerome cazes" userId="baadb215-62e1-4b0d-9bfb-33d02299acac" providerId="ADAL" clId="{C9639861-A124-4520-BCAE-AE9A26D4BBA8}" dt="2025-04-11T08:02:19.381" v="30503" actId="20577"/>
          <ac:spMkLst>
            <pc:docMk/>
            <pc:sldMk cId="3900151817" sldId="506"/>
            <ac:spMk id="10" creationId="{9FA49A1F-1C1F-D900-33B0-627002588E9E}"/>
          </ac:spMkLst>
        </pc:spChg>
      </pc:sldChg>
      <pc:sldChg chg="addSp delSp modSp del mod setBg delAnim modAnim">
        <pc:chgData name="jerome cazes" userId="baadb215-62e1-4b0d-9bfb-33d02299acac" providerId="ADAL" clId="{C9639861-A124-4520-BCAE-AE9A26D4BBA8}" dt="2025-04-06T11:00:52.054" v="10609" actId="47"/>
        <pc:sldMkLst>
          <pc:docMk/>
          <pc:sldMk cId="2184522994" sldId="507"/>
        </pc:sldMkLst>
      </pc:sldChg>
      <pc:sldChg chg="addSp delSp modSp mod setBg delAnim modAnim">
        <pc:chgData name="jerome cazes" userId="baadb215-62e1-4b0d-9bfb-33d02299acac" providerId="ADAL" clId="{C9639861-A124-4520-BCAE-AE9A26D4BBA8}" dt="2025-04-09T09:01:53.740" v="27574" actId="114"/>
        <pc:sldMkLst>
          <pc:docMk/>
          <pc:sldMk cId="3234658177" sldId="508"/>
        </pc:sldMkLst>
        <pc:spChg chg="add mod">
          <ac:chgData name="jerome cazes" userId="baadb215-62e1-4b0d-9bfb-33d02299acac" providerId="ADAL" clId="{C9639861-A124-4520-BCAE-AE9A26D4BBA8}" dt="2025-04-09T09:01:53.740" v="27574" actId="114"/>
          <ac:spMkLst>
            <pc:docMk/>
            <pc:sldMk cId="3234658177" sldId="508"/>
            <ac:spMk id="5" creationId="{91720D50-2C2C-1AB7-FF99-B203DF699C60}"/>
          </ac:spMkLst>
        </pc:spChg>
        <pc:spChg chg="mod">
          <ac:chgData name="jerome cazes" userId="baadb215-62e1-4b0d-9bfb-33d02299acac" providerId="ADAL" clId="{C9639861-A124-4520-BCAE-AE9A26D4BBA8}" dt="2025-04-09T08:55:09.217" v="27160" actId="20577"/>
          <ac:spMkLst>
            <pc:docMk/>
            <pc:sldMk cId="3234658177" sldId="508"/>
            <ac:spMk id="10" creationId="{BB84D06A-ABFD-20CB-3567-AAA00DE919B4}"/>
          </ac:spMkLst>
        </pc:spChg>
        <pc:spChg chg="mod">
          <ac:chgData name="jerome cazes" userId="baadb215-62e1-4b0d-9bfb-33d02299acac" providerId="ADAL" clId="{C9639861-A124-4520-BCAE-AE9A26D4BBA8}" dt="2025-04-09T08:59:49.335" v="27359" actId="20577"/>
          <ac:spMkLst>
            <pc:docMk/>
            <pc:sldMk cId="3234658177" sldId="508"/>
            <ac:spMk id="12" creationId="{06C0BE9F-1B5F-A6F8-1352-FF8773F33F0B}"/>
          </ac:spMkLst>
        </pc:spChg>
      </pc:sldChg>
      <pc:sldChg chg="delSp modSp del mod setBg modAnim">
        <pc:chgData name="jerome cazes" userId="baadb215-62e1-4b0d-9bfb-33d02299acac" providerId="ADAL" clId="{C9639861-A124-4520-BCAE-AE9A26D4BBA8}" dt="2025-04-06T14:31:46.410" v="13057" actId="47"/>
        <pc:sldMkLst>
          <pc:docMk/>
          <pc:sldMk cId="971610771" sldId="509"/>
        </pc:sldMkLst>
      </pc:sldChg>
      <pc:sldChg chg="addSp delSp modSp mod ord setBg delAnim modAnim">
        <pc:chgData name="jerome cazes" userId="baadb215-62e1-4b0d-9bfb-33d02299acac" providerId="ADAL" clId="{C9639861-A124-4520-BCAE-AE9A26D4BBA8}" dt="2025-04-09T09:47:55.659" v="29785" actId="20577"/>
        <pc:sldMkLst>
          <pc:docMk/>
          <pc:sldMk cId="1906995936" sldId="509"/>
        </pc:sldMkLst>
        <pc:spChg chg="add mod">
          <ac:chgData name="jerome cazes" userId="baadb215-62e1-4b0d-9bfb-33d02299acac" providerId="ADAL" clId="{C9639861-A124-4520-BCAE-AE9A26D4BBA8}" dt="2025-04-09T09:47:55.659" v="29785" actId="20577"/>
          <ac:spMkLst>
            <pc:docMk/>
            <pc:sldMk cId="1906995936" sldId="509"/>
            <ac:spMk id="3" creationId="{4E5D7F01-6F1A-BB1C-D586-A8CE9094A677}"/>
          </ac:spMkLst>
        </pc:spChg>
        <pc:spChg chg="mod">
          <ac:chgData name="jerome cazes" userId="baadb215-62e1-4b0d-9bfb-33d02299acac" providerId="ADAL" clId="{C9639861-A124-4520-BCAE-AE9A26D4BBA8}" dt="2025-04-08T10:49:29.783" v="24599" actId="20577"/>
          <ac:spMkLst>
            <pc:docMk/>
            <pc:sldMk cId="1906995936" sldId="509"/>
            <ac:spMk id="6" creationId="{59C7CB45-D8F1-93ED-776E-2B12313CC1CF}"/>
          </ac:spMkLst>
        </pc:spChg>
      </pc:sldChg>
      <pc:sldChg chg="addSp delSp modSp del mod setBg delAnim modAnim">
        <pc:chgData name="jerome cazes" userId="baadb215-62e1-4b0d-9bfb-33d02299acac" providerId="ADAL" clId="{C9639861-A124-4520-BCAE-AE9A26D4BBA8}" dt="2025-04-09T08:48:49.638" v="26921" actId="47"/>
        <pc:sldMkLst>
          <pc:docMk/>
          <pc:sldMk cId="4271457858" sldId="510"/>
        </pc:sldMkLst>
      </pc:sldChg>
      <pc:sldChg chg="addSp delSp modSp mod setBg addAnim delAnim modAnim">
        <pc:chgData name="jerome cazes" userId="baadb215-62e1-4b0d-9bfb-33d02299acac" providerId="ADAL" clId="{C9639861-A124-4520-BCAE-AE9A26D4BBA8}" dt="2025-04-08T13:53:48.855" v="24785"/>
        <pc:sldMkLst>
          <pc:docMk/>
          <pc:sldMk cId="3588099389" sldId="511"/>
        </pc:sldMkLst>
        <pc:spChg chg="add mod">
          <ac:chgData name="jerome cazes" userId="baadb215-62e1-4b0d-9bfb-33d02299acac" providerId="ADAL" clId="{C9639861-A124-4520-BCAE-AE9A26D4BBA8}" dt="2025-04-08T10:50:22.292" v="24686" actId="20577"/>
          <ac:spMkLst>
            <pc:docMk/>
            <pc:sldMk cId="3588099389" sldId="511"/>
            <ac:spMk id="2" creationId="{3B0BBDF0-2AD1-EC97-2615-B30D86A801B7}"/>
          </ac:spMkLst>
        </pc:spChg>
        <pc:spChg chg="add del mod">
          <ac:chgData name="jerome cazes" userId="baadb215-62e1-4b0d-9bfb-33d02299acac" providerId="ADAL" clId="{C9639861-A124-4520-BCAE-AE9A26D4BBA8}" dt="2025-04-08T10:50:06.279" v="24644" actId="20577"/>
          <ac:spMkLst>
            <pc:docMk/>
            <pc:sldMk cId="3588099389" sldId="511"/>
            <ac:spMk id="6" creationId="{25E1ECC9-FD21-C098-C108-9AA7DD1F18EA}"/>
          </ac:spMkLst>
        </pc:spChg>
        <pc:spChg chg="add mod">
          <ac:chgData name="jerome cazes" userId="baadb215-62e1-4b0d-9bfb-33d02299acac" providerId="ADAL" clId="{C9639861-A124-4520-BCAE-AE9A26D4BBA8}" dt="2025-04-08T10:50:14.444" v="24681" actId="20577"/>
          <ac:spMkLst>
            <pc:docMk/>
            <pc:sldMk cId="3588099389" sldId="511"/>
            <ac:spMk id="7" creationId="{B9265AD2-5193-F27C-06AC-758D8DB3AFE9}"/>
          </ac:spMkLst>
        </pc:spChg>
        <pc:spChg chg="mod">
          <ac:chgData name="jerome cazes" userId="baadb215-62e1-4b0d-9bfb-33d02299acac" providerId="ADAL" clId="{C9639861-A124-4520-BCAE-AE9A26D4BBA8}" dt="2025-04-06T16:56:57.404" v="18769" actId="20577"/>
          <ac:spMkLst>
            <pc:docMk/>
            <pc:sldMk cId="3588099389" sldId="511"/>
            <ac:spMk id="35" creationId="{4C3BF2F5-DEC8-0AD8-16BA-FC9EF50CEFB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0C8A2-606E-4D0F-91FA-AD097BAFC76D}" type="datetimeFigureOut">
              <a:rPr lang="fr-FR" smtClean="0"/>
              <a:t>10/04/2025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9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E4FA2-2A4B-4FC2-8859-7A03DDA177E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838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4FA2-2A4B-4FC2-8859-7A03DDA177EC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1086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0EB29-D1D1-5B5B-922F-203FBC610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4B3A56C-AF52-987C-F809-B4ACC2A4E9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BE287BA-FBF5-0937-2FA3-4A2D033A99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B9EF230-D1AE-477D-80D9-F6A2AFA8CA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4FA2-2A4B-4FC2-8859-7A03DDA177EC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777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7F4204-B992-3925-9C2F-6D6D6466F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DD2A04F-C5BA-1D1F-5214-96B289BF45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AA96951-FB49-541F-AA07-45EEDD8AB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6130AC-297E-AD82-7C16-5896953EC9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4FA2-2A4B-4FC2-8859-7A03DDA177EC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0722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4751D9-A5E0-958A-278E-F031E878E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C31E925-C396-F1A1-7E35-A64873D8D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E689B11-1BE9-2F82-044F-93FDE5389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934B79A-29FE-EFAE-34A3-C2ECD54E33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4FA2-2A4B-4FC2-8859-7A03DDA177EC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3138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924AF-BCF4-F5B5-902E-3772AFFF0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7A434CE-49C6-19F0-6CA0-1807A1C08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65D9DFE-6D6C-57BD-F141-E225E2E4EC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7D63A9-A7BA-215E-FAF6-7DBCE6113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4FA2-2A4B-4FC2-8859-7A03DDA177EC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2345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D42FE-A73A-7C8A-F187-6C4D4558B1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7FD1B3C-55EB-670C-9EEE-B705E7E297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4BDE29F-CE29-C5D2-AFB0-2CDC7A3DE5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7E288-2652-62DD-176E-9C5EA2986D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4FA2-2A4B-4FC2-8859-7A03DDA177EC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8504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D0BC7-57F4-1F34-573C-03DBDF86B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5849D85-2BA1-3E95-EC82-E70C5FE307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CBAB42C-A27E-F8B1-5514-30260D718E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9BF702C-2589-4BC5-27C0-E053D39033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4FA2-2A4B-4FC2-8859-7A03DDA177EC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0890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2F81A-01E4-46D4-AE06-13395BA76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28431CF-4C6D-5904-6414-43E2CDC12B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B612490D-4DB7-DCB7-5A48-A297F6A270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A4E8B0-A80C-35A2-A810-7577BDFBD8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4FA2-2A4B-4FC2-8859-7A03DDA177EC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73041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FA2FB-AAB4-8E71-CD8F-ABD6DD7BDF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7F88050-BC62-A03D-F071-41842C31E9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DAE488B-ABBF-C93B-79A1-9BDAFE19F1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B8A50C-2BE1-BF04-4B98-72580DA56F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4FA2-2A4B-4FC2-8859-7A03DDA177EC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595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E14FE-AC8A-226C-D02D-BA9C89D17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63E9191-BD13-916A-B0AA-BA31C4945E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9C9BF93-DDE9-2A32-F734-1B20844000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C33194-8C4A-5DA5-E693-E0BA90F1DD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4FA2-2A4B-4FC2-8859-7A03DDA177EC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9231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590E6-AC92-8341-5DC2-A485AB004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7360651-DD22-DEF5-B83D-119DCE89CB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21A41DE8-E4F4-9E8E-7945-9114C606D3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C5FD8A-A49D-2EC6-6E35-D07071366A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4FA2-2A4B-4FC2-8859-7A03DDA177EC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9931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044905-E5C2-4066-732F-B143077C3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4FDE048-D46E-848D-9CDB-5A15F81067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52E8BE5-6A2B-2C31-A8FE-F0CCFE206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A64950-C56E-9158-020E-5D9166E39E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1E4FA2-2A4B-4FC2-8859-7A03DDA177EC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294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723C32-9411-4D89-B479-1422F396A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7A85DF5-FC0B-4AB9-A8EE-CA17A04A88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8019AC0-34A7-4929-B1E8-F155595C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CDE1C-52F2-40DD-9448-DF7D6B392807}" type="datetime1">
              <a:rPr lang="fr-FR" smtClean="0"/>
              <a:t>10/04/2025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902486-63B5-44C3-BAE8-28FC3CCF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93E115F-E443-4937-AE2E-B6F0FF0A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79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83AB01-2DE8-4E6A-B27C-B1AE5ACCE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C72AF9D-6885-4D22-8782-8A0D02FE6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4994B64-EF13-49EA-A09D-6CA623CD1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B506-DC14-4021-9044-340B97488E29}" type="datetime1">
              <a:rPr lang="fr-FR" smtClean="0"/>
              <a:t>10/04/2025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A0DDA1-4934-4CDC-A8A9-0B8512682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EF93B7-444A-433B-AA85-C58696079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062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F83C7AF-2B80-4DA7-B2D9-4D96A293F8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61B7944-38CC-43B9-A9F6-063137C00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237942-1A0F-4AF7-A7D9-04101547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1E139-7F08-4FBD-B3EA-8BA434EB2F22}" type="datetime1">
              <a:rPr lang="fr-FR" smtClean="0"/>
              <a:t>10/04/2025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212996-26E3-4989-B209-D4F361132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856E13B-9C1F-4B9C-AEEF-1CA777C1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113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DA2911-01F7-43AC-BD9B-F854BE2B6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8AD944-0B0E-4E74-80C0-3409E7112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8F63BE-2762-4062-AAFC-3F9F06C6F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D6844-A2FD-4037-BC54-BC3BEA0E0ADE}" type="datetime1">
              <a:rPr lang="fr-FR" smtClean="0"/>
              <a:t>10/04/2025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E68A13-0CCD-4A44-AAEF-A78A700E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3B70B5-A0A9-4E5D-B1E5-387854E2A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9936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1EE2D1-4A34-426B-A217-25B18F96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6D5F6AF-56DB-4674-B175-66287F171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AD4865-0B2B-4046-8253-2F42A2230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12CC7-43C4-488C-9FD0-07302704C5A2}" type="datetime1">
              <a:rPr lang="fr-FR" smtClean="0"/>
              <a:t>10/04/2025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8D8A742-00E8-45AC-844D-5B55AC20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59E82D-64C5-4AB9-92B7-A12EB5C69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454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CF4668-67E2-4836-A33A-C7865812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3D29DB-3B88-4A5D-BF9A-0214508D0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32FC6A8-36AF-4745-9E4F-A00AE322A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83D983-5293-4F8B-B346-597C5A583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5696B-6E9B-40CA-B96F-C4B1D16628BB}" type="datetime1">
              <a:rPr lang="fr-FR" smtClean="0"/>
              <a:t>10/04/2025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1C5E59B-69E9-4F86-B7F0-9C5970112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DEC24C8-9AC6-4247-A51F-D3DABDE0D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112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3079B-88B6-4BE4-BBE9-97C42C88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9042C0-572E-4DA2-B1DB-5C023B9670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436812-8300-44FC-84E1-082BE7884C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C1EDF78-AAE4-4DE9-9608-89BD528D0D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05F8C1F-6DA0-4432-8E10-47B4638AF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85524C6-83CD-431D-A107-68D00AF7A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41974-D0CE-4C01-A82E-AB60533AB66A}" type="datetime1">
              <a:rPr lang="fr-FR" smtClean="0"/>
              <a:t>10/04/2025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784FC64-464A-40DF-A18E-06C100742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73B1D5C-17C0-452C-BD3B-5FAA560AB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9400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094F26-B5D4-4CE7-8A85-CD57723A3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17748B-F52F-496C-BD11-3394822C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1D21-A788-4B8D-9CD0-78CC583B12AB}" type="datetime1">
              <a:rPr lang="fr-FR" smtClean="0"/>
              <a:t>10/04/2025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CD1313-09E9-41BE-AB16-5FA664C6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5B3157-8A44-4564-B5B7-6F254C21A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693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87DE60-70B3-4D6B-838F-389F16A7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0E9BD-24E9-4538-BFB7-8BC796593A73}" type="datetime1">
              <a:rPr lang="fr-FR" smtClean="0"/>
              <a:t>10/04/2025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F55B05E-1377-4789-82D3-1F35AA2C5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F7FB97-6BB1-4E0B-831F-B9E43CF49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6511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B6F2BD-0C0A-4755-B732-D4C33993C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0899A8-A6B9-46F4-9F49-D49820015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F2DE54C-C417-4070-A6D3-BB8628DFE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297D756-88E0-42E5-AD04-F789A81A2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2B423-8784-4560-97EE-08FEB3D3E942}" type="datetime1">
              <a:rPr lang="fr-FR" smtClean="0"/>
              <a:t>10/04/2025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0BA53A-0D1C-4EE6-9023-242A327F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35C913-FE73-4E86-AF2D-CDE888B31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121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CCC728-A279-4DC6-A17F-BE5F10FB8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DB10B1B-AB65-4966-A5C1-95F840C468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709AAA-9148-41EF-AAF7-A2E8843D4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87EB65B-1C39-4556-B65B-A6D03ECD5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938E3-8490-4770-B78D-9CE670B3D41C}" type="datetime1">
              <a:rPr lang="fr-FR" smtClean="0"/>
              <a:t>10/04/2025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CBA73A-3D9D-4794-A010-EDE1775AA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Libre de droits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1FE2F6C-0FDD-4C4E-858A-2D3B6699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773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F6D55FD-B2F2-4282-AAA4-0B332DFD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365259-A640-4386-84BD-CC315A07E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41C576-B502-4B5C-AA06-3921A26DC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D84C1-EF59-46EC-99FF-24FFDE65E955}" type="datetime1">
              <a:rPr lang="fr-FR" smtClean="0"/>
              <a:t>10/04/2025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CE043-A41B-4BEB-862E-885E88DDAF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Libre de droits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33CA2C-F87F-4E1C-A50D-C9430FD422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7D97E-71B9-4DB7-9BC9-BF255CF45BE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508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arbones-factures.org/3-webinaires-gratuit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F32D7FBE-DE9F-8483-65A7-C2043234757B}"/>
              </a:ext>
            </a:extLst>
          </p:cNvPr>
          <p:cNvSpPr txBox="1"/>
          <p:nvPr/>
        </p:nvSpPr>
        <p:spPr>
          <a:xfrm>
            <a:off x="2868618" y="5282080"/>
            <a:ext cx="8532445" cy="1015663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Des experts bénévoles pour la transparence de la performance carbone</a:t>
            </a:r>
            <a:endParaRPr lang="fr-FR" sz="2000" b="1" dirty="0"/>
          </a:p>
          <a:p>
            <a:r>
              <a:rPr lang="fr-FR" sz="2000" dirty="0"/>
              <a:t>Les outils de</a:t>
            </a:r>
            <a:r>
              <a:rPr lang="fr-FR" sz="2000" b="1" dirty="0"/>
              <a:t> Carbones sur factures </a:t>
            </a:r>
            <a:r>
              <a:rPr lang="fr-FR" sz="2000" dirty="0"/>
              <a:t>sont libres et ses prestations gratuites, disponibles sur </a:t>
            </a:r>
            <a:r>
              <a:rPr lang="fr-FR" sz="2000" b="1" i="1" dirty="0"/>
              <a:t>carbones-factures.org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775CF73-15C4-0889-DAA5-E6AE93A7EAA0}"/>
              </a:ext>
            </a:extLst>
          </p:cNvPr>
          <p:cNvSpPr txBox="1"/>
          <p:nvPr/>
        </p:nvSpPr>
        <p:spPr>
          <a:xfrm>
            <a:off x="559398" y="1425449"/>
            <a:ext cx="10736131" cy="1056700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2800" b="1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Le pilotage de sa performance carbone par l’entreprise </a:t>
            </a:r>
          </a:p>
          <a:p>
            <a:pPr algn="ctr">
              <a:spcAft>
                <a:spcPts val="800"/>
              </a:spcAft>
            </a:pPr>
            <a:r>
              <a:rPr lang="fr-FR" sz="2800" b="1" kern="100" dirty="0">
                <a:ea typeface="Times New Roman" panose="02020603050405020304" pitchFamily="18" charset="0"/>
                <a:cs typeface="Times New Roman" panose="02020603050405020304" pitchFamily="18" charset="0"/>
              </a:rPr>
              <a:t>un levier pour ses ventes</a:t>
            </a:r>
            <a:endParaRPr lang="fr-FR" sz="2800" b="1" i="1" kern="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 1" descr="Une image contenant Graphique, logo, clipart, graphisme&#10;&#10;Le contenu généré par l’IA peut être incorrect.">
            <a:extLst>
              <a:ext uri="{FF2B5EF4-FFF2-40B4-BE49-F238E27FC236}">
                <a16:creationId xmlns:a16="http://schemas.microsoft.com/office/drawing/2014/main" id="{BB926C5B-2073-935B-9FAE-1FD089731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58" y="5034982"/>
            <a:ext cx="2321534" cy="133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1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F0965F-E4EC-14E1-5A68-546DB4372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6F2F7DC-6870-D9C6-D66C-15D10849037E}"/>
              </a:ext>
            </a:extLst>
          </p:cNvPr>
          <p:cNvSpPr txBox="1"/>
          <p:nvPr/>
        </p:nvSpPr>
        <p:spPr>
          <a:xfrm>
            <a:off x="899774" y="3422081"/>
            <a:ext cx="10976668" cy="1938992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000" b="1" dirty="0"/>
              <a:t>-La rentabilité carbone opérationnelle attendue de chaque projet </a:t>
            </a:r>
            <a:r>
              <a:rPr lang="fr-FR" sz="2000" dirty="0"/>
              <a:t>(prochaine diapo)</a:t>
            </a:r>
            <a:endParaRPr lang="fr-FR" sz="2000" b="1" dirty="0"/>
          </a:p>
          <a:p>
            <a:r>
              <a:rPr lang="fr-FR" sz="2000" dirty="0"/>
              <a:t>Avec les deux rentabilités argent et carbone, l’entreprise peut :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/>
              <a:t>Lancer les projets qui abaissent le contenu carbone unitaire ET le coût unitaire de l’activité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/>
              <a:t>Lancer ceux qui abaissent le contenu carbone ET LA MARGE de l’activité</a:t>
            </a:r>
          </a:p>
          <a:p>
            <a:pPr lvl="3"/>
            <a:r>
              <a:rPr lang="fr-FR" sz="2000" dirty="0"/>
              <a:t>(parce que l’impact négatif de la hausse du coût unitaire est plus que compensé par l’impact positif de la baisse du contenu carbone unitaire sur la demande et la réputation)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2099CD-06F0-0A12-DD79-2C9EB02EE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9640" y="6533636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10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37F1F88-E41A-F17B-09B9-111AB23B5779}"/>
              </a:ext>
            </a:extLst>
          </p:cNvPr>
          <p:cNvSpPr txBox="1"/>
          <p:nvPr/>
        </p:nvSpPr>
        <p:spPr>
          <a:xfrm>
            <a:off x="899774" y="389605"/>
            <a:ext cx="10246646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2400" b="1" dirty="0">
                <a:ea typeface="Aptos" panose="020B0004020202020204" pitchFamily="34" charset="0"/>
                <a:cs typeface="Aptos" panose="020B0004020202020204" pitchFamily="34" charset="0"/>
              </a:rPr>
              <a:t>Piloter la compétitivité opérationnelle carbone </a:t>
            </a:r>
            <a:r>
              <a:rPr lang="fr-FR" sz="2000" b="1" dirty="0"/>
              <a:t>(= celle du contenu carbone unitaire)</a:t>
            </a:r>
            <a:endParaRPr lang="fr-FR" sz="2000" dirty="0"/>
          </a:p>
        </p:txBody>
      </p:sp>
      <p:pic>
        <p:nvPicPr>
          <p:cNvPr id="7" name="Image 6" descr="Une image contenant Graphique, logo, clipart, graphisme&#10;&#10;Le contenu généré par l’IA peut être incorrect.">
            <a:extLst>
              <a:ext uri="{FF2B5EF4-FFF2-40B4-BE49-F238E27FC236}">
                <a16:creationId xmlns:a16="http://schemas.microsoft.com/office/drawing/2014/main" id="{0FB299CA-032B-0919-D337-912FD8F59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58" y="5459668"/>
            <a:ext cx="1926359" cy="111099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DE1874E-5FFD-66D9-91CC-5ED4FCC95551}"/>
              </a:ext>
            </a:extLst>
          </p:cNvPr>
          <p:cNvSpPr txBox="1"/>
          <p:nvPr/>
        </p:nvSpPr>
        <p:spPr>
          <a:xfrm>
            <a:off x="899774" y="1355933"/>
            <a:ext cx="1061150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/>
              <a:t>En baissant son contenu carbone unitaire, l’entreprise améliore sa compétitivité carbone et contribue positivement à la transition.</a:t>
            </a:r>
          </a:p>
          <a:p>
            <a:r>
              <a:rPr lang="fr-FR" sz="2000" dirty="0"/>
              <a:t>Deux indicateurs simples pour piloter cette baisse dans le temps :</a:t>
            </a:r>
          </a:p>
          <a:p>
            <a:endParaRPr lang="fr-FR" sz="800" dirty="0"/>
          </a:p>
          <a:p>
            <a:r>
              <a:rPr lang="fr-FR" sz="2000" dirty="0"/>
              <a:t>-</a:t>
            </a:r>
            <a:r>
              <a:rPr lang="fr-FR" sz="2000" b="1" dirty="0"/>
              <a:t>La rentabilité carbone opérationnelle d’une activité </a:t>
            </a:r>
            <a:r>
              <a:rPr lang="fr-FR" sz="2000" dirty="0"/>
              <a:t>d’une année à l’autre :  la variation du contenu carbone de la production de l’activité, à volume vendu constant.</a:t>
            </a:r>
          </a:p>
          <a:p>
            <a:r>
              <a:rPr lang="fr-FR" sz="2000" dirty="0"/>
              <a:t>	(= corrigé de la hausse des prix de vente, si le contenu carbone unitaire est ‘par euro’) </a:t>
            </a:r>
          </a:p>
        </p:txBody>
      </p:sp>
    </p:spTree>
    <p:extLst>
      <p:ext uri="{BB962C8B-B14F-4D97-AF65-F5344CB8AC3E}">
        <p14:creationId xmlns:p14="http://schemas.microsoft.com/office/powerpoint/2010/main" val="34897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F0870D-D2E3-E415-0665-B224100D7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5A7653-D412-D2DD-A55F-DDD807D44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9640" y="6533636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11</a:t>
            </a:fld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FA49A1F-1C1F-D900-33B0-627002588E9E}"/>
              </a:ext>
            </a:extLst>
          </p:cNvPr>
          <p:cNvSpPr txBox="1"/>
          <p:nvPr/>
        </p:nvSpPr>
        <p:spPr>
          <a:xfrm>
            <a:off x="899774" y="2151727"/>
            <a:ext cx="10976668" cy="2985433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000" b="1" dirty="0"/>
              <a:t>Rentabilité</a:t>
            </a:r>
            <a:r>
              <a:rPr lang="fr-FR" sz="2000" dirty="0"/>
              <a:t> 	Coût d’investissement   	   Economie d’énergie 		Valeur terminale </a:t>
            </a:r>
          </a:p>
          <a:p>
            <a:r>
              <a:rPr lang="fr-FR" sz="2000" b="1" dirty="0"/>
              <a:t>en argent</a:t>
            </a:r>
            <a:r>
              <a:rPr lang="fr-FR" sz="2000" dirty="0"/>
              <a:t>				 de gaz par an sur 5 ans	             x[5] dernière année</a:t>
            </a:r>
          </a:p>
          <a:p>
            <a:r>
              <a:rPr lang="fr-FR" sz="2000" b="1" dirty="0"/>
              <a:t>		         -5000€		       -100 </a:t>
            </a:r>
            <a:r>
              <a:rPr lang="fr-FR" b="1" dirty="0"/>
              <a:t>M</a:t>
            </a:r>
            <a:r>
              <a:rPr lang="fr-FR" b="1" baseline="30000" dirty="0"/>
              <a:t>3</a:t>
            </a:r>
            <a:r>
              <a:rPr lang="fr-FR" sz="2000" b="1" dirty="0"/>
              <a:t> ou +100€		          500€</a:t>
            </a:r>
          </a:p>
          <a:p>
            <a:endParaRPr lang="fr-FR" sz="800" b="1" dirty="0"/>
          </a:p>
          <a:p>
            <a:r>
              <a:rPr lang="fr-FR" sz="2000" b="1" dirty="0"/>
              <a:t>Rentabilité</a:t>
            </a:r>
            <a:r>
              <a:rPr lang="fr-FR" sz="2000" dirty="0"/>
              <a:t>	Contenu carbone 	Economie de m3	de gaz		Valeur terminale</a:t>
            </a:r>
          </a:p>
          <a:p>
            <a:r>
              <a:rPr lang="fr-FR" sz="2000" b="1" dirty="0"/>
              <a:t>en carbone</a:t>
            </a:r>
            <a:r>
              <a:rPr lang="fr-FR" sz="2000" dirty="0"/>
              <a:t>	      du chantier		       par an sur 5 ans	             x[5] dernière année</a:t>
            </a:r>
          </a:p>
          <a:p>
            <a:r>
              <a:rPr lang="fr-FR" sz="2000" dirty="0"/>
              <a:t>	                </a:t>
            </a:r>
            <a:r>
              <a:rPr lang="fr-FR" sz="2000" b="1" dirty="0"/>
              <a:t>-1200Kg d’</a:t>
            </a:r>
            <a:r>
              <a:rPr lang="fr-FR" sz="2000" b="1" dirty="0" err="1"/>
              <a:t>éq</a:t>
            </a:r>
            <a:r>
              <a:rPr lang="fr-FR" sz="2000" b="1" dirty="0"/>
              <a:t>.</a:t>
            </a:r>
            <a:r>
              <a:rPr lang="fr-FR" sz="2000" dirty="0"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r-FR" sz="2000" b="1" dirty="0">
                <a:ea typeface="Times New Roman" panose="02020603050405020304" pitchFamily="18" charset="0"/>
                <a:cs typeface="Aptos" panose="020B0004020202020204" pitchFamily="34" charset="0"/>
              </a:rPr>
              <a:t>CO</a:t>
            </a:r>
            <a:r>
              <a:rPr lang="fr-FR" sz="2000" b="1" baseline="-25000" dirty="0">
                <a:ea typeface="Times New Roman" panose="02020603050405020304" pitchFamily="18" charset="0"/>
                <a:cs typeface="Aptos" panose="020B0004020202020204" pitchFamily="34" charset="0"/>
              </a:rPr>
              <a:t>2 </a:t>
            </a:r>
            <a:r>
              <a:rPr lang="fr-FR" sz="2000" b="1" dirty="0"/>
              <a:t>	      +240Kg d’</a:t>
            </a:r>
            <a:r>
              <a:rPr lang="fr-FR" sz="2000" b="1" dirty="0" err="1"/>
              <a:t>éq</a:t>
            </a:r>
            <a:r>
              <a:rPr lang="fr-FR" sz="2000" b="1" dirty="0"/>
              <a:t>.</a:t>
            </a:r>
            <a:r>
              <a:rPr lang="fr-FR" sz="2000" dirty="0"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r-FR" sz="2000" b="1" dirty="0">
                <a:ea typeface="Times New Roman" panose="02020603050405020304" pitchFamily="18" charset="0"/>
                <a:cs typeface="Aptos" panose="020B0004020202020204" pitchFamily="34" charset="0"/>
              </a:rPr>
              <a:t>CO</a:t>
            </a:r>
            <a:r>
              <a:rPr lang="fr-FR" sz="2000" b="1" baseline="-25000" dirty="0">
                <a:ea typeface="Times New Roman" panose="02020603050405020304" pitchFamily="18" charset="0"/>
                <a:cs typeface="Aptos" panose="020B0004020202020204" pitchFamily="34" charset="0"/>
              </a:rPr>
              <a:t>2 </a:t>
            </a:r>
            <a:r>
              <a:rPr lang="fr-FR" sz="2000" dirty="0"/>
              <a:t>		     </a:t>
            </a:r>
            <a:r>
              <a:rPr lang="fr-FR" sz="2000" b="1" dirty="0"/>
              <a:t>+1200 KG</a:t>
            </a:r>
          </a:p>
          <a:p>
            <a:endParaRPr lang="fr-FR" sz="2000" dirty="0"/>
          </a:p>
          <a:p>
            <a:r>
              <a:rPr lang="fr-FR" sz="2000" dirty="0"/>
              <a:t>L’entreprise peut utiliser sur ces bases  les mêmes indicateurs de rentabilité en argent et en carbone, y compris un Taux de Rendement Interne (TRI).</a:t>
            </a:r>
          </a:p>
        </p:txBody>
      </p:sp>
      <p:pic>
        <p:nvPicPr>
          <p:cNvPr id="7" name="Image 6" descr="Une image contenant Graphique, logo, clipart, graphisme&#10;&#10;Le contenu généré par l’IA peut être incorrect.">
            <a:extLst>
              <a:ext uri="{FF2B5EF4-FFF2-40B4-BE49-F238E27FC236}">
                <a16:creationId xmlns:a16="http://schemas.microsoft.com/office/drawing/2014/main" id="{5D7CCB38-B661-2B3A-B64D-237C03D25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58" y="5459668"/>
            <a:ext cx="1926359" cy="111099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40F1E6A-0447-1099-9C72-953CE77C9195}"/>
              </a:ext>
            </a:extLst>
          </p:cNvPr>
          <p:cNvSpPr txBox="1"/>
          <p:nvPr/>
        </p:nvSpPr>
        <p:spPr>
          <a:xfrm>
            <a:off x="899774" y="389605"/>
            <a:ext cx="10721208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2400" b="1" dirty="0">
                <a:ea typeface="Aptos" panose="020B0004020202020204" pitchFamily="34" charset="0"/>
                <a:cs typeface="Aptos" panose="020B0004020202020204" pitchFamily="34" charset="0"/>
              </a:rPr>
              <a:t>Exemple de calcul de rentabilité d’un projet</a:t>
            </a:r>
            <a:endParaRPr lang="fr-FR" sz="24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697C134-C5EE-565D-12DE-C5EA2131B604}"/>
              </a:ext>
            </a:extLst>
          </p:cNvPr>
          <p:cNvSpPr txBox="1"/>
          <p:nvPr/>
        </p:nvSpPr>
        <p:spPr>
          <a:xfrm>
            <a:off x="899774" y="1141597"/>
            <a:ext cx="10316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Un exemple sur la rentabilité carbone positive d’un projet d’isolation. Cela </a:t>
            </a:r>
            <a:r>
              <a:rPr lang="fr-FR" sz="2000"/>
              <a:t>fonctionne aussi sur </a:t>
            </a:r>
            <a:r>
              <a:rPr lang="fr-FR" sz="2000" dirty="0"/>
              <a:t>les projets dont la rentabilité est négative.</a:t>
            </a:r>
          </a:p>
        </p:txBody>
      </p:sp>
    </p:spTree>
    <p:extLst>
      <p:ext uri="{BB962C8B-B14F-4D97-AF65-F5344CB8AC3E}">
        <p14:creationId xmlns:p14="http://schemas.microsoft.com/office/powerpoint/2010/main" val="390015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D6D8D5-FC97-876A-06CE-1CC1D806E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14F760B7-6199-AA22-C6FB-9BC16EF75479}"/>
              </a:ext>
            </a:extLst>
          </p:cNvPr>
          <p:cNvSpPr txBox="1"/>
          <p:nvPr/>
        </p:nvSpPr>
        <p:spPr>
          <a:xfrm>
            <a:off x="838195" y="1291691"/>
            <a:ext cx="11002352" cy="3724096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fr-FR" sz="2000" dirty="0"/>
              <a:t>Il existe un écart (positif ou négatif) entre le contenu carbone indiqué sur la facture et la perception  du client (comme pour le prix)</a:t>
            </a:r>
          </a:p>
          <a:p>
            <a:r>
              <a:rPr lang="fr-FR" sz="2000" dirty="0"/>
              <a:t>Cet écart est à suivre comme un risque ou une opportunité (de valeur monétaire et RSE)</a:t>
            </a:r>
          </a:p>
          <a:p>
            <a:endParaRPr lang="fr-FR" sz="800" dirty="0"/>
          </a:p>
          <a:p>
            <a:r>
              <a:rPr lang="fr-FR" sz="2000" dirty="0"/>
              <a:t>Quatre sources :</a:t>
            </a:r>
          </a:p>
          <a:p>
            <a:endParaRPr lang="fr-FR" sz="8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sz="2000" dirty="0"/>
              <a:t>L’écart à la concurrence du contenu carbone par euro de l’entreprise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sz="2000" dirty="0"/>
              <a:t>et (pour un achat durable) de la durée moyenne d’utilisation</a:t>
            </a:r>
            <a:endParaRPr lang="fr-FR" sz="8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sz="2000" dirty="0"/>
              <a:t>Le carbone « obligé » pour le client, lié à l’utilisation ou à la fin de vie de ce qui est vendu </a:t>
            </a:r>
            <a:r>
              <a:rPr lang="fr-FR" sz="2000" i="1" dirty="0"/>
              <a:t>(= scope 3 aval</a:t>
            </a:r>
            <a:r>
              <a:rPr lang="fr-FR" sz="2000" dirty="0"/>
              <a:t>)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sz="2000" dirty="0"/>
              <a:t>Le carbone « évité » au client par ce qui est vendu </a:t>
            </a:r>
            <a:r>
              <a:rPr lang="fr-FR" sz="2000" i="1" dirty="0"/>
              <a:t>(= scope 4</a:t>
            </a:r>
            <a:r>
              <a:rPr lang="fr-FR" sz="2000" dirty="0"/>
              <a:t>) </a:t>
            </a:r>
          </a:p>
          <a:p>
            <a:endParaRPr lang="fr-FR" sz="2000" dirty="0"/>
          </a:p>
          <a:p>
            <a:r>
              <a:rPr lang="fr-FR" sz="2000" dirty="0"/>
              <a:t> 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9C9888-5A46-68B6-18BD-785A26EE1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2908" y="6466652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12</a:t>
            </a:fld>
            <a:endParaRPr lang="fr-FR" dirty="0"/>
          </a:p>
        </p:txBody>
      </p:sp>
      <p:pic>
        <p:nvPicPr>
          <p:cNvPr id="5" name="Image 4" descr="Une image contenant Graphique, logo, clipart, graphisme&#10;&#10;Le contenu généré par l’IA peut être incorrect.">
            <a:extLst>
              <a:ext uri="{FF2B5EF4-FFF2-40B4-BE49-F238E27FC236}">
                <a16:creationId xmlns:a16="http://schemas.microsoft.com/office/drawing/2014/main" id="{ED96DA38-CAF7-389D-98C9-2D620D593F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58" y="5459668"/>
            <a:ext cx="1926359" cy="111099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A37C4D9-E96F-2F31-8F97-193F4CA7710F}"/>
              </a:ext>
            </a:extLst>
          </p:cNvPr>
          <p:cNvSpPr txBox="1"/>
          <p:nvPr/>
        </p:nvSpPr>
        <p:spPr>
          <a:xfrm>
            <a:off x="838195" y="386146"/>
            <a:ext cx="10515610" cy="461665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fr-FR" sz="2400" b="1" dirty="0"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2- Le</a:t>
            </a:r>
            <a:r>
              <a:rPr lang="fr-FR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contenu carbone « vu du client »</a:t>
            </a:r>
            <a:endParaRPr lang="fr-FR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91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FC7FC8-C055-8287-CE35-DA60DCA67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894CB5A-4758-002B-3535-80EF17BEA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9640" y="6533636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13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9C7CB45-D8F1-93ED-776E-2B12313CC1CF}"/>
              </a:ext>
            </a:extLst>
          </p:cNvPr>
          <p:cNvSpPr txBox="1"/>
          <p:nvPr/>
        </p:nvSpPr>
        <p:spPr>
          <a:xfrm>
            <a:off x="899774" y="389605"/>
            <a:ext cx="10860104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2400" b="1" dirty="0">
                <a:ea typeface="Aptos" panose="020B0004020202020204" pitchFamily="34" charset="0"/>
                <a:cs typeface="Aptos" panose="020B0004020202020204" pitchFamily="34" charset="0"/>
              </a:rPr>
              <a:t>3- La valeur ajoutée de l’expert-comptable sur le contenu carbone des produits</a:t>
            </a:r>
            <a:endParaRPr lang="fr-FR" sz="24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 6" descr="Une image contenant Graphique, logo, clipart, graphisme&#10;&#10;Le contenu généré par l’IA peut être incorrect.">
            <a:extLst>
              <a:ext uri="{FF2B5EF4-FFF2-40B4-BE49-F238E27FC236}">
                <a16:creationId xmlns:a16="http://schemas.microsoft.com/office/drawing/2014/main" id="{759BE424-850B-79E6-4263-6348743F87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58" y="5459668"/>
            <a:ext cx="1926359" cy="111099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E5D7F01-6F1A-BB1C-D586-A8CE9094A677}"/>
              </a:ext>
            </a:extLst>
          </p:cNvPr>
          <p:cNvSpPr txBox="1"/>
          <p:nvPr/>
        </p:nvSpPr>
        <p:spPr>
          <a:xfrm>
            <a:off x="899774" y="1110093"/>
            <a:ext cx="10632440" cy="4237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  <a:buNone/>
            </a:pPr>
            <a:r>
              <a:rPr lang="fr-FR" sz="2000" b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Il encourage son client à piloter et transmettre le contenu carbone de son offre</a:t>
            </a:r>
            <a:endParaRPr lang="fr-FR" sz="20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 algn="just">
              <a:spcAft>
                <a:spcPts val="800"/>
              </a:spcAft>
            </a:pPr>
            <a:r>
              <a:rPr lang="fr-FR" sz="2000" dirty="0">
                <a:ea typeface="Times New Roman" panose="02020603050405020304" pitchFamily="18" charset="0"/>
                <a:cs typeface="Aptos" panose="020B0004020202020204" pitchFamily="34" charset="0"/>
              </a:rPr>
              <a:t>Il </a:t>
            </a:r>
            <a:r>
              <a:rPr lang="fr-FR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sensibilise ses clients en transmettant sur ses factures le contenu carbone de ses services.</a:t>
            </a:r>
            <a:endParaRPr lang="fr-FR" sz="8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spcAft>
                <a:spcPts val="800"/>
              </a:spcAft>
              <a:buNone/>
            </a:pPr>
            <a:endParaRPr lang="fr-FR" sz="800" b="1" dirty="0"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algn="just">
              <a:spcAft>
                <a:spcPts val="800"/>
              </a:spcAft>
              <a:buNone/>
            </a:pPr>
            <a:r>
              <a:rPr lang="fr-FR" sz="2000" b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Il aide son client à produire le contenu carbone/€ de son ou ses activités </a:t>
            </a:r>
            <a:endParaRPr lang="fr-FR" sz="20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 algn="just">
              <a:spcAft>
                <a:spcPts val="800"/>
              </a:spcAft>
            </a:pPr>
            <a:r>
              <a:rPr lang="fr-FR" sz="2000" dirty="0">
                <a:ea typeface="Times New Roman" panose="02020603050405020304" pitchFamily="18" charset="0"/>
                <a:cs typeface="Aptos" panose="020B0004020202020204" pitchFamily="34" charset="0"/>
              </a:rPr>
              <a:t>Il</a:t>
            </a:r>
            <a:r>
              <a:rPr lang="fr-FR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met à disposition ou recommande </a:t>
            </a:r>
            <a:r>
              <a:rPr lang="fr-FR" sz="2000" b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un tuto </a:t>
            </a:r>
            <a:r>
              <a:rPr lang="fr-FR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et </a:t>
            </a:r>
            <a:r>
              <a:rPr lang="fr-FR" sz="2000" b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un trieur-traducteur des factures d’achat</a:t>
            </a:r>
            <a:r>
              <a:rPr lang="fr-FR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(</a:t>
            </a:r>
            <a:r>
              <a:rPr lang="fr-FR" sz="2000" i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l’outil CSF est facile à copier</a:t>
            </a:r>
            <a:r>
              <a:rPr lang="fr-FR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).</a:t>
            </a:r>
            <a:endParaRPr lang="fr-FR" sz="20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spcAft>
                <a:spcPts val="800"/>
              </a:spcAft>
              <a:buNone/>
            </a:pPr>
            <a:endParaRPr lang="fr-FR" sz="800" b="1" dirty="0"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algn="just">
              <a:spcAft>
                <a:spcPts val="800"/>
              </a:spcAft>
              <a:buNone/>
            </a:pPr>
            <a:r>
              <a:rPr lang="fr-FR" sz="2000" b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Il conforte la démarche de l’entreprise comme tiers de confiance</a:t>
            </a:r>
            <a:endParaRPr lang="fr-FR" sz="20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1" algn="just">
              <a:spcAft>
                <a:spcPts val="800"/>
              </a:spcAft>
            </a:pPr>
            <a:r>
              <a:rPr lang="fr-FR" sz="2000" dirty="0">
                <a:ea typeface="Times New Roman" panose="02020603050405020304" pitchFamily="18" charset="0"/>
                <a:cs typeface="Aptos" panose="020B0004020202020204" pitchFamily="34" charset="0"/>
              </a:rPr>
              <a:t>En phase de lancement et au-dessous des seuils du BEGES, u</a:t>
            </a:r>
            <a:r>
              <a:rPr lang="fr-FR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ne auto-certification </a:t>
            </a:r>
            <a:r>
              <a:rPr lang="fr-FR" sz="2000" dirty="0">
                <a:ea typeface="Times New Roman" panose="02020603050405020304" pitchFamily="18" charset="0"/>
                <a:cs typeface="Aptos" panose="020B0004020202020204" pitchFamily="34" charset="0"/>
              </a:rPr>
              <a:t>du</a:t>
            </a:r>
            <a:r>
              <a:rPr lang="fr-FR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dirigeant est suffisante. L’expert-comptable confirme la signature par son client et le dépôt au cabinet d’un relevé confidentiel produit par le trieur traducteur. </a:t>
            </a:r>
          </a:p>
          <a:p>
            <a:pPr lvl="1" algn="just">
              <a:spcAft>
                <a:spcPts val="800"/>
              </a:spcAft>
            </a:pPr>
            <a:r>
              <a:rPr lang="fr-FR" sz="2000" dirty="0">
                <a:ea typeface="Aptos" panose="020B0004020202020204" pitchFamily="34" charset="0"/>
                <a:cs typeface="Aptos" panose="020B0004020202020204" pitchFamily="34" charset="0"/>
              </a:rPr>
              <a:t>Progressivement la profession définit une extension de la validation.</a:t>
            </a:r>
            <a:endParaRPr lang="fr-FR" sz="20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99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72EF39-1B51-08CA-BD6E-2AD6B6273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294FF162-C3E9-B2C7-B3BC-8759B099F3B7}"/>
              </a:ext>
            </a:extLst>
          </p:cNvPr>
          <p:cNvSpPr txBox="1"/>
          <p:nvPr/>
        </p:nvSpPr>
        <p:spPr>
          <a:xfrm>
            <a:off x="952304" y="2196883"/>
            <a:ext cx="10976668" cy="707886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000" dirty="0"/>
              <a:t>-Nous sommes à votre disposition pour aider une expérimentation, une sensibilisation ; et à travers nos autres tutoriels et webinaires </a:t>
            </a: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liés (</a:t>
            </a:r>
            <a:r>
              <a:rPr lang="fr-FR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collectivités publiques, </a:t>
            </a: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fr-FR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l’Economie carbone</a:t>
            </a: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fr-FR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Experts comptables</a:t>
            </a: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26542C-0BD0-3C5E-C9EA-A0FA5DF5E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9640" y="6533636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14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CCC453D-BAED-B650-1AF5-CE45BBA0D737}"/>
              </a:ext>
            </a:extLst>
          </p:cNvPr>
          <p:cNvSpPr txBox="1"/>
          <p:nvPr/>
        </p:nvSpPr>
        <p:spPr>
          <a:xfrm>
            <a:off x="952304" y="657070"/>
            <a:ext cx="9276918" cy="1263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2400" b="1" dirty="0">
                <a:ea typeface="Aptos" panose="020B0004020202020204" pitchFamily="34" charset="0"/>
                <a:cs typeface="Aptos" panose="020B0004020202020204" pitchFamily="34" charset="0"/>
              </a:rPr>
              <a:t>Merci, ce webinaire est terminé. </a:t>
            </a: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endParaRPr lang="fr-FR" sz="800" b="1" dirty="0"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2400" b="1" dirty="0">
                <a:ea typeface="Aptos" panose="020B0004020202020204" pitchFamily="34" charset="0"/>
                <a:cs typeface="Aptos" panose="020B0004020202020204" pitchFamily="34" charset="0"/>
              </a:rPr>
              <a:t>Les suites possibles…</a:t>
            </a:r>
            <a:endParaRPr lang="fr-FR" sz="24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35AA139-7D43-570F-260F-4238D22BE1F6}"/>
              </a:ext>
            </a:extLst>
          </p:cNvPr>
          <p:cNvSpPr txBox="1"/>
          <p:nvPr/>
        </p:nvSpPr>
        <p:spPr>
          <a:xfrm>
            <a:off x="952304" y="3044965"/>
            <a:ext cx="10393066" cy="183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-V</a:t>
            </a:r>
            <a:r>
              <a:rPr lang="fr-F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ous pouvez aider la préparation d’une campagne pour valoriser </a:t>
            </a:r>
            <a:r>
              <a:rPr lang="fr-FR" sz="2000" kern="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 entreprises "qui transmettent" le contenu carbone de leur produit au client. U</a:t>
            </a:r>
            <a:r>
              <a:rPr lang="fr-F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 </a:t>
            </a:r>
            <a:r>
              <a:rPr lang="fr-FR" sz="20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Label Transmissio</a:t>
            </a:r>
            <a:r>
              <a:rPr lang="fr-FR" sz="2000" b="1" kern="0" dirty="0">
                <a:solidFill>
                  <a:srgbClr val="000000"/>
                </a:solidFill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</a:t>
            </a:r>
            <a:r>
              <a:rPr lang="fr-FR" sz="20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leur donnerait des avantages notamment dans</a:t>
            </a:r>
            <a:r>
              <a:rPr lang="fr-FR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kern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les marchés ou les aides publiques.</a:t>
            </a:r>
          </a:p>
          <a:p>
            <a:pPr algn="just">
              <a:spcAft>
                <a:spcPts val="800"/>
              </a:spcAft>
            </a:pPr>
            <a:endParaRPr lang="fr-FR" sz="2000" kern="0" dirty="0">
              <a:solidFill>
                <a:srgbClr val="000000"/>
              </a:solidFill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fr-FR" sz="2000" kern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N’hésitez pas à vous inscrire pour recevoir nos informations sur </a:t>
            </a:r>
            <a:r>
              <a:rPr lang="fr-FR" sz="2000" b="1" kern="0" dirty="0">
                <a:solidFill>
                  <a:srgbClr val="000000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carbones-factures.org</a:t>
            </a:r>
          </a:p>
        </p:txBody>
      </p:sp>
      <p:pic>
        <p:nvPicPr>
          <p:cNvPr id="3" name="Image 2" descr="Une image contenant Graphique, logo, clipart, graphisme&#10;&#10;Le contenu généré par l’IA peut être incorrect.">
            <a:extLst>
              <a:ext uri="{FF2B5EF4-FFF2-40B4-BE49-F238E27FC236}">
                <a16:creationId xmlns:a16="http://schemas.microsoft.com/office/drawing/2014/main" id="{FDB7BC6F-D2A9-67EC-9BEB-9D9C47E55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58" y="5459668"/>
            <a:ext cx="1926359" cy="111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6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F2DFB1-E892-A20C-F7F6-3580821AC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418C0F9-342C-A094-4185-8DE6F5B96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8961" y="6289781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2</a:t>
            </a:fld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F833B70-9A7A-55F9-893A-E5B34566E6E4}"/>
              </a:ext>
            </a:extLst>
          </p:cNvPr>
          <p:cNvSpPr txBox="1"/>
          <p:nvPr/>
        </p:nvSpPr>
        <p:spPr>
          <a:xfrm>
            <a:off x="727036" y="381669"/>
            <a:ext cx="10363601" cy="461665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400" b="1" noProof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Deux rappels sur « compter le carbone »</a:t>
            </a:r>
            <a:endParaRPr lang="fr-FR" sz="2400" noProof="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2" name="Image 1" descr="Une image contenant Graphique, logo, clipart, graphisme&#10;&#10;Le contenu généré par l’IA peut être incorrect.">
            <a:extLst>
              <a:ext uri="{FF2B5EF4-FFF2-40B4-BE49-F238E27FC236}">
                <a16:creationId xmlns:a16="http://schemas.microsoft.com/office/drawing/2014/main" id="{840FFB24-3FCA-3F7F-A73C-8F348F03E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58" y="5459668"/>
            <a:ext cx="1926359" cy="111099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7EBBE06-89F6-4088-FD27-A5DA250D80B5}"/>
              </a:ext>
            </a:extLst>
          </p:cNvPr>
          <p:cNvSpPr txBox="1"/>
          <p:nvPr/>
        </p:nvSpPr>
        <p:spPr>
          <a:xfrm>
            <a:off x="727036" y="1443341"/>
            <a:ext cx="1062922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fr-FR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-</a:t>
            </a:r>
            <a:r>
              <a:rPr lang="fr-FR" sz="2000" b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De quoi « carbone » est-il le diminutif ?</a:t>
            </a:r>
          </a:p>
          <a:p>
            <a:pPr algn="just">
              <a:buNone/>
            </a:pPr>
            <a:endParaRPr lang="fr-FR" sz="8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buNone/>
            </a:pPr>
            <a:r>
              <a:rPr lang="fr-FR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Des Gaz à effet de serre, ou  Equivalent CO</a:t>
            </a:r>
            <a:r>
              <a:rPr lang="fr-FR" sz="2000" baseline="-25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2</a:t>
            </a:r>
            <a:r>
              <a:rPr lang="fr-FR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, ou Carbone</a:t>
            </a:r>
            <a:r>
              <a:rPr lang="fr-FR" sz="2000" dirty="0">
                <a:ea typeface="Times New Roman" panose="02020603050405020304" pitchFamily="18" charset="0"/>
                <a:cs typeface="Aptos" panose="020B0004020202020204" pitchFamily="34" charset="0"/>
              </a:rPr>
              <a:t> (</a:t>
            </a:r>
            <a:r>
              <a:rPr lang="fr-FR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mesurés en kg d’</a:t>
            </a:r>
            <a:r>
              <a:rPr lang="fr-FR" sz="2000" dirty="0" err="1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éq</a:t>
            </a:r>
            <a:r>
              <a:rPr lang="fr-FR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. CO</a:t>
            </a:r>
            <a:r>
              <a:rPr lang="fr-FR" sz="2000" baseline="-25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2</a:t>
            </a:r>
            <a:r>
              <a:rPr lang="fr-FR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)</a:t>
            </a:r>
          </a:p>
          <a:p>
            <a:pPr algn="just">
              <a:buNone/>
            </a:pPr>
            <a:r>
              <a:rPr lang="fr-FR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lang="fr-FR" sz="20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buNone/>
            </a:pPr>
            <a:r>
              <a:rPr lang="fr-FR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-</a:t>
            </a:r>
            <a:r>
              <a:rPr lang="fr-FR" sz="2000" b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Pourquoi est-il important de bien compter le carbone, notamment pour l’entreprise ?</a:t>
            </a:r>
            <a:endParaRPr lang="fr-FR" sz="20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buNone/>
            </a:pPr>
            <a:endParaRPr lang="fr-FR" sz="800" dirty="0"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algn="just">
              <a:buNone/>
            </a:pPr>
            <a:r>
              <a:rPr lang="fr-FR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L’excès de GES dans l’atmosphère a un rôle destructeur croissant.</a:t>
            </a:r>
            <a:endParaRPr lang="fr-FR" sz="20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>
              <a:buNone/>
            </a:pPr>
            <a:r>
              <a:rPr lang="fr-FR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Arrêter la dégradation demandera :</a:t>
            </a:r>
            <a:endParaRPr lang="fr-FR" sz="20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indent="449580" algn="just">
              <a:buNone/>
            </a:pPr>
            <a:r>
              <a:rPr lang="fr-FR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-plusieurs générations pendant lesquelles la qualité de vie se dégradera,</a:t>
            </a:r>
            <a:endParaRPr lang="fr-FR" sz="20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indent="449580" algn="just">
              <a:buNone/>
            </a:pPr>
            <a:r>
              <a:rPr lang="fr-FR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-un changement complet de nos habitudes de </a:t>
            </a:r>
            <a:r>
              <a:rPr lang="fr-FR" sz="2000" b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consommation</a:t>
            </a:r>
            <a:r>
              <a:rPr lang="fr-FR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, de </a:t>
            </a:r>
            <a:r>
              <a:rPr lang="fr-FR" sz="2000" b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production</a:t>
            </a:r>
            <a:r>
              <a:rPr lang="fr-FR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et de </a:t>
            </a:r>
            <a:r>
              <a:rPr lang="fr-FR" sz="2000" b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financement</a:t>
            </a:r>
            <a:r>
              <a:rPr lang="fr-FR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 </a:t>
            </a:r>
            <a:r>
              <a:rPr lang="fr-FR" sz="2000" b="1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du carbone </a:t>
            </a:r>
            <a:r>
              <a:rPr lang="fr-FR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:</a:t>
            </a:r>
          </a:p>
          <a:p>
            <a:pPr indent="449580" algn="just"/>
            <a:endParaRPr lang="fr-FR" sz="2400" dirty="0">
              <a:effectLst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indent="449580" algn="just"/>
            <a:r>
              <a:rPr lang="fr-FR" sz="2400" dirty="0">
                <a:ea typeface="Times New Roman" panose="02020603050405020304" pitchFamily="18" charset="0"/>
                <a:cs typeface="Aptos" panose="020B0004020202020204" pitchFamily="34" charset="0"/>
              </a:rPr>
              <a:t>			</a:t>
            </a:r>
            <a:r>
              <a:rPr lang="fr-FR" sz="24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cela intéresse l’entreprise</a:t>
            </a:r>
            <a:endParaRPr lang="fr-FR" sz="24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just"/>
            <a:r>
              <a:rPr lang="fr-FR" sz="2000" dirty="0"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 </a:t>
            </a:r>
            <a:endParaRPr lang="fr-FR" sz="2000" dirty="0"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00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C56C50-04A5-C256-1B99-17FC15AEE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716EC7-880B-E0D3-01C0-8B4345722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8961" y="6289781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3</a:t>
            </a:fld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9ECF19D8-E2AF-CCD8-C618-F50D039AAB89}"/>
              </a:ext>
            </a:extLst>
          </p:cNvPr>
          <p:cNvSpPr txBox="1"/>
          <p:nvPr/>
        </p:nvSpPr>
        <p:spPr>
          <a:xfrm>
            <a:off x="727036" y="381669"/>
            <a:ext cx="10737928" cy="461665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Le carbone est pour l’entreprise une menace et une opportunité</a:t>
            </a:r>
            <a:endParaRPr lang="fr-FR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91FFFB1-66EB-5971-BC39-7C4DF0B17291}"/>
              </a:ext>
            </a:extLst>
          </p:cNvPr>
          <p:cNvSpPr txBox="1"/>
          <p:nvPr/>
        </p:nvSpPr>
        <p:spPr>
          <a:xfrm>
            <a:off x="727036" y="1320942"/>
            <a:ext cx="1096924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/>
              <a:t>-Deux certitudes pour l’entreprise</a:t>
            </a:r>
          </a:p>
          <a:p>
            <a:endParaRPr lang="fr-FR" sz="800" b="1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r-FR" sz="2000" dirty="0"/>
              <a:t>A prix égal, tout le monde préfère moins de carbone : être « compétitif carbone » sera de mieux en mieux vu de ses partenaires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r-FR" sz="2000" dirty="0"/>
              <a:t>Améliorer une qualité mesurable a une valeur marchande : on vend plus, plus cher, plus longtemps</a:t>
            </a:r>
          </a:p>
          <a:p>
            <a:endParaRPr lang="fr-FR" sz="2000" dirty="0"/>
          </a:p>
          <a:p>
            <a:r>
              <a:rPr lang="fr-FR" sz="2000" b="1" dirty="0"/>
              <a:t>-Deux incertitudes</a:t>
            </a:r>
          </a:p>
          <a:p>
            <a:endParaRPr lang="fr-FR" sz="800" b="1" dirty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r-FR" sz="2000" dirty="0"/>
              <a:t>Quelle est, quelle sera demain la sensibilité de ses clients au carbone ? La réponse dépend de l’entreprise.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fr-FR" sz="2000" b="1" dirty="0"/>
              <a:t>Est-ce que l’entreprise peut mesurer rigoureusement et facilement ses performances carbone ? </a:t>
            </a:r>
          </a:p>
          <a:p>
            <a:pPr lvl="0"/>
            <a:r>
              <a:rPr lang="fr-FR" sz="2000" b="1" dirty="0"/>
              <a:t>	</a:t>
            </a:r>
          </a:p>
          <a:p>
            <a:pPr lvl="0"/>
            <a:r>
              <a:rPr lang="fr-FR" sz="2000" b="1" dirty="0"/>
              <a:t>	</a:t>
            </a:r>
            <a:r>
              <a:rPr lang="fr-FR" sz="2000" dirty="0"/>
              <a:t>La réponse de ce webinaire est claire : </a:t>
            </a:r>
            <a:r>
              <a:rPr lang="fr-FR" sz="2000" b="1" dirty="0"/>
              <a:t>oui, même pour une TPE, avec l’économie carbone</a:t>
            </a:r>
            <a:r>
              <a:rPr lang="fr-FR" sz="2000" dirty="0"/>
              <a:t>.</a:t>
            </a:r>
          </a:p>
          <a:p>
            <a:endParaRPr lang="fr-FR" sz="2000" dirty="0"/>
          </a:p>
        </p:txBody>
      </p:sp>
      <p:pic>
        <p:nvPicPr>
          <p:cNvPr id="5" name="Image 4" descr="Une image contenant Graphique, logo, clipart, graphisme&#10;&#10;Le contenu généré par l’IA peut être incorrect.">
            <a:extLst>
              <a:ext uri="{FF2B5EF4-FFF2-40B4-BE49-F238E27FC236}">
                <a16:creationId xmlns:a16="http://schemas.microsoft.com/office/drawing/2014/main" id="{E5B5F39E-4DD6-656D-0DFE-88A5831F8E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58" y="5459668"/>
            <a:ext cx="1926359" cy="111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BB40DB-0CF2-5F4F-018F-B80B5388A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001022-2C36-FBC0-749B-3ACD96EEE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2112" y="5745746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>
                <a:solidFill>
                  <a:schemeClr val="tx1"/>
                </a:solidFill>
              </a:rPr>
              <a:t>4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8528F50-3766-A0BF-D3E9-9E19B6DB52E2}"/>
              </a:ext>
            </a:extLst>
          </p:cNvPr>
          <p:cNvSpPr txBox="1"/>
          <p:nvPr/>
        </p:nvSpPr>
        <p:spPr>
          <a:xfrm>
            <a:off x="789014" y="555866"/>
            <a:ext cx="10613971" cy="46166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L’économie carbone* améliore chaque décision économique</a:t>
            </a:r>
          </a:p>
        </p:txBody>
      </p:sp>
      <p:pic>
        <p:nvPicPr>
          <p:cNvPr id="13" name="Image 12" descr="Une image contenant Graphique, logo, clipart, graphisme&#10;&#10;Le contenu généré par l’IA peut être incorrect.">
            <a:extLst>
              <a:ext uri="{FF2B5EF4-FFF2-40B4-BE49-F238E27FC236}">
                <a16:creationId xmlns:a16="http://schemas.microsoft.com/office/drawing/2014/main" id="{301D950A-D136-A91A-22C7-BE1CA5C9C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58" y="5459668"/>
            <a:ext cx="1926359" cy="111099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47A4563-4436-6820-458C-9DEC74B0CB31}"/>
              </a:ext>
            </a:extLst>
          </p:cNvPr>
          <p:cNvSpPr txBox="1"/>
          <p:nvPr/>
        </p:nvSpPr>
        <p:spPr>
          <a:xfrm>
            <a:off x="789014" y="1279665"/>
            <a:ext cx="106873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L’économie carbone donne au décideur la performance carbone de chaque choix, à côté de sa performance argent classique. </a:t>
            </a:r>
          </a:p>
          <a:p>
            <a:endParaRPr lang="fr-FR" sz="8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/>
              <a:t>Le prix d’un bien ou service est complété de </a:t>
            </a:r>
            <a:r>
              <a:rPr lang="fr-FR" sz="2000" b="1" dirty="0"/>
              <a:t>son contenu carbone</a:t>
            </a:r>
            <a:endParaRPr lang="fr-FR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/>
              <a:t>La rentabilité financière argent d’un produit financier est complétée de </a:t>
            </a:r>
            <a:r>
              <a:rPr lang="fr-FR" sz="2000" b="1" dirty="0"/>
              <a:t>sa rentabilité financière carbone</a:t>
            </a:r>
            <a:endParaRPr lang="fr-FR" sz="20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BC09454-C1FA-8402-65B1-FA8CF119326F}"/>
              </a:ext>
            </a:extLst>
          </p:cNvPr>
          <p:cNvSpPr txBox="1"/>
          <p:nvPr/>
        </p:nvSpPr>
        <p:spPr>
          <a:xfrm>
            <a:off x="2469398" y="5291780"/>
            <a:ext cx="822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* Elle s’appuie sur des initiatives internationales autour des comptabilités carbone cumulatives et du standard E-</a:t>
            </a:r>
            <a:r>
              <a:rPr lang="fr-FR" sz="2000" dirty="0" err="1"/>
              <a:t>Liability</a:t>
            </a:r>
            <a:endParaRPr lang="fr-FR" sz="2000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C238525-E28F-0F8C-D791-ED098BD33361}"/>
              </a:ext>
            </a:extLst>
          </p:cNvPr>
          <p:cNvSpPr txBox="1"/>
          <p:nvPr/>
        </p:nvSpPr>
        <p:spPr>
          <a:xfrm>
            <a:off x="789013" y="3059636"/>
            <a:ext cx="1068730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b="0" dirty="0">
                <a:effectLst/>
                <a:ea typeface="Times New Roman" panose="02020603050405020304" pitchFamily="18" charset="0"/>
              </a:rPr>
              <a:t>RIGUEUR : Le calcul des deux performances est </a:t>
            </a:r>
            <a:r>
              <a:rPr lang="fr-FR" sz="2000" b="1" dirty="0">
                <a:effectLst/>
                <a:ea typeface="Times New Roman" panose="02020603050405020304" pitchFamily="18" charset="0"/>
              </a:rPr>
              <a:t>encadré </a:t>
            </a:r>
            <a:r>
              <a:rPr lang="fr-FR" sz="2000" b="0" dirty="0">
                <a:effectLst/>
                <a:ea typeface="Times New Roman" panose="02020603050405020304" pitchFamily="18" charset="0"/>
              </a:rPr>
              <a:t>par 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les expertises comptable et carbone</a:t>
            </a:r>
          </a:p>
          <a:p>
            <a:pPr>
              <a:buNone/>
            </a:pPr>
            <a:r>
              <a:rPr lang="fr-FR" sz="2000" dirty="0">
                <a:ea typeface="Times New Roman" panose="02020603050405020304" pitchFamily="18" charset="0"/>
              </a:rPr>
              <a:t>SIMPLICITE : Le calcul ne </a:t>
            </a:r>
            <a:r>
              <a:rPr lang="fr-FR" sz="2000" dirty="0">
                <a:effectLst/>
                <a:ea typeface="Times New Roman" panose="02020603050405020304" pitchFamily="18" charset="0"/>
              </a:rPr>
              <a:t>nécessite pas d’expertise comptable ou carbone.</a:t>
            </a:r>
          </a:p>
          <a:p>
            <a:pPr>
              <a:buNone/>
            </a:pPr>
            <a:endParaRPr lang="fr-FR" sz="800" dirty="0">
              <a:effectLst/>
              <a:ea typeface="Times New Roman" panose="02020603050405020304" pitchFamily="18" charset="0"/>
            </a:endParaRPr>
          </a:p>
          <a:p>
            <a:r>
              <a:rPr lang="fr-FR" sz="2000" b="0" dirty="0">
                <a:effectLst/>
                <a:ea typeface="Times New Roman" panose="02020603050405020304" pitchFamily="18" charset="0"/>
              </a:rPr>
              <a:t>Cette présentation se concentre sur la première performance : </a:t>
            </a:r>
          </a:p>
          <a:p>
            <a:pPr lvl="2"/>
            <a:r>
              <a:rPr lang="fr-FR" sz="2000" b="1" dirty="0">
                <a:effectLst/>
                <a:ea typeface="Times New Roman" panose="02020603050405020304" pitchFamily="18" charset="0"/>
              </a:rPr>
              <a:t>Le calcul et le pilotage par l’entreprise du contenu carbone de ses produits</a:t>
            </a:r>
            <a:endParaRPr lang="fr-FR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C333099-04C2-92A5-7D64-7A2CDDF622AD}"/>
              </a:ext>
            </a:extLst>
          </p:cNvPr>
          <p:cNvSpPr txBox="1"/>
          <p:nvPr/>
        </p:nvSpPr>
        <p:spPr>
          <a:xfrm>
            <a:off x="789013" y="4541541"/>
            <a:ext cx="106873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a) Les principes b) le tuto pratique : </a:t>
            </a:r>
            <a:r>
              <a:rPr lang="fr-FR" sz="2000" b="1" dirty="0"/>
              <a:t>Je calcule le contenu carbone de mes produits en 1 heure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4290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E30258-A70D-4C6A-C440-D6E00DB1C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984C82-474C-2BC0-2ACD-81167CC7C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52112" y="6116137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>
                <a:solidFill>
                  <a:schemeClr val="tx1"/>
                </a:solidFill>
              </a:rPr>
              <a:t>5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B84D06A-ABFD-20CB-3567-AAA00DE919B4}"/>
              </a:ext>
            </a:extLst>
          </p:cNvPr>
          <p:cNvSpPr txBox="1"/>
          <p:nvPr/>
        </p:nvSpPr>
        <p:spPr>
          <a:xfrm>
            <a:off x="789014" y="555866"/>
            <a:ext cx="10613971" cy="46166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Le contenu carbone d’un produit : la performance jumelle de son prix </a:t>
            </a:r>
          </a:p>
        </p:txBody>
      </p:sp>
      <p:pic>
        <p:nvPicPr>
          <p:cNvPr id="13" name="Image 12" descr="Une image contenant Graphique, logo, clipart, graphisme&#10;&#10;Le contenu généré par l’IA peut être incorrect.">
            <a:extLst>
              <a:ext uri="{FF2B5EF4-FFF2-40B4-BE49-F238E27FC236}">
                <a16:creationId xmlns:a16="http://schemas.microsoft.com/office/drawing/2014/main" id="{81C1C855-B451-E29E-767F-7477E1DEB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58" y="5459668"/>
            <a:ext cx="1926359" cy="1110998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6C0BE9F-1B5F-A6F8-1352-FF8773F33F0B}"/>
              </a:ext>
            </a:extLst>
          </p:cNvPr>
          <p:cNvSpPr txBox="1"/>
          <p:nvPr/>
        </p:nvSpPr>
        <p:spPr>
          <a:xfrm>
            <a:off x="784859" y="1384814"/>
            <a:ext cx="10787031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b="1" dirty="0"/>
              <a:t>La performance argent d’un produit est son prix : </a:t>
            </a:r>
          </a:p>
          <a:p>
            <a:pPr>
              <a:buNone/>
            </a:pPr>
            <a:r>
              <a:rPr lang="fr-FR" sz="2000" dirty="0"/>
              <a:t>Le cumul des coûts qui ont été nécessaires pour produire ce que le client achète.</a:t>
            </a:r>
          </a:p>
          <a:p>
            <a:pPr>
              <a:buNone/>
            </a:pPr>
            <a:endParaRPr lang="fr-FR" sz="800" dirty="0"/>
          </a:p>
          <a:p>
            <a:r>
              <a:rPr lang="fr-FR" sz="2000" b="1" dirty="0"/>
              <a:t>Sa performance carbone est son contenu carbone</a:t>
            </a:r>
            <a:r>
              <a:rPr lang="fr-FR" sz="2000" dirty="0"/>
              <a:t> : </a:t>
            </a:r>
          </a:p>
          <a:p>
            <a:r>
              <a:rPr lang="fr-FR" sz="2000" dirty="0"/>
              <a:t>Le cumul des émissions carbone qui ont été nécessaires pour produire ce que le client achète </a:t>
            </a:r>
          </a:p>
          <a:p>
            <a:r>
              <a:rPr lang="fr-FR" sz="2000" dirty="0"/>
              <a:t>(</a:t>
            </a:r>
            <a:r>
              <a:rPr lang="fr-FR" sz="2000" i="1" dirty="0"/>
              <a:t>on l’appelle aussi empreinte, cumul des émissions, scopes 1, 2 et 3 amont…</a:t>
            </a:r>
            <a:r>
              <a:rPr lang="fr-FR" sz="2000" dirty="0"/>
              <a:t>).</a:t>
            </a:r>
          </a:p>
          <a:p>
            <a:endParaRPr lang="fr-FR" sz="800" dirty="0"/>
          </a:p>
          <a:p>
            <a:r>
              <a:rPr lang="fr-FR" sz="2000" dirty="0"/>
              <a:t>Pour avoir le contenu carbone de ses produits, l’entreprise va pour chaque activité :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/>
              <a:t>Calculer le carbone de production : ses émissions et le contenu des achats pour cette activité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/>
              <a:t>Calculer un contenu carbone par unité de vente de l’activité (l’euro en général en France, ou une unité physique présente sur toutes les factures)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2000" dirty="0"/>
              <a:t>Multiplier la quantité sur la facture par le contenu carbone unitaire</a:t>
            </a:r>
          </a:p>
          <a:p>
            <a:endParaRPr lang="fr-FR" sz="800" dirty="0"/>
          </a:p>
          <a:p>
            <a:r>
              <a:rPr lang="fr-FR" sz="2000" dirty="0"/>
              <a:t>C’est facile avec un compte carbone* par activité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1720D50-2C2C-1AB7-FF99-B203DF699C60}"/>
              </a:ext>
            </a:extLst>
          </p:cNvPr>
          <p:cNvSpPr txBox="1"/>
          <p:nvPr/>
        </p:nvSpPr>
        <p:spPr>
          <a:xfrm>
            <a:off x="1944548" y="5394924"/>
            <a:ext cx="90533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*</a:t>
            </a:r>
            <a:r>
              <a:rPr lang="fr-FR" sz="2000" i="1" dirty="0"/>
              <a:t>En toute précision, c’est un compte carbone opérationnel, l’entreprise peut lui associer un compte carbone financier pour calculer sa rentabilité carbone financière </a:t>
            </a:r>
          </a:p>
        </p:txBody>
      </p:sp>
    </p:spTree>
    <p:extLst>
      <p:ext uri="{BB962C8B-B14F-4D97-AF65-F5344CB8AC3E}">
        <p14:creationId xmlns:p14="http://schemas.microsoft.com/office/powerpoint/2010/main" val="323465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F844FA-76A5-9E1D-8B56-7837A5E78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D76E82-0450-CAF5-3B6A-812CFD86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3839" y="6358480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>
                <a:solidFill>
                  <a:schemeClr val="tx1"/>
                </a:solidFill>
              </a:rPr>
              <a:t>6</a:t>
            </a:fld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8B9FF2C-6A51-F1E3-F9BF-7D837A43629D}"/>
              </a:ext>
            </a:extLst>
          </p:cNvPr>
          <p:cNvSpPr txBox="1"/>
          <p:nvPr/>
        </p:nvSpPr>
        <p:spPr>
          <a:xfrm>
            <a:off x="881341" y="484242"/>
            <a:ext cx="10613971" cy="461665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Comment avoir le contenu carbone/€ des ventes avec le compte carbone</a:t>
            </a:r>
            <a:endParaRPr lang="fr-FR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F4E11D0-67CE-2635-2572-254269AF37F3}"/>
              </a:ext>
            </a:extLst>
          </p:cNvPr>
          <p:cNvSpPr txBox="1"/>
          <p:nvPr/>
        </p:nvSpPr>
        <p:spPr>
          <a:xfrm>
            <a:off x="881341" y="1081685"/>
            <a:ext cx="10525698" cy="1938992"/>
          </a:xfrm>
          <a:prstGeom prst="rect">
            <a:avLst/>
          </a:prstGeom>
          <a:noFill/>
          <a:ln w="19050">
            <a:noFill/>
          </a:ln>
        </p:spPr>
        <p:txBody>
          <a:bodyPr wrap="square">
            <a:spAutoFit/>
          </a:bodyPr>
          <a:lstStyle/>
          <a:p>
            <a:r>
              <a:rPr lang="fr-FR" sz="2000" dirty="0"/>
              <a:t>Ce compte est tenu en partie simple, en </a:t>
            </a:r>
            <a:r>
              <a:rPr lang="fr-FR" sz="2000" dirty="0">
                <a:ea typeface="Times New Roman" panose="02020603050405020304" pitchFamily="18" charset="0"/>
                <a:cs typeface="Aptos" panose="020B0004020202020204" pitchFamily="34" charset="0"/>
              </a:rPr>
              <a:t>kg d’</a:t>
            </a:r>
            <a:r>
              <a:rPr lang="fr-FR" sz="2000" dirty="0" err="1">
                <a:ea typeface="Times New Roman" panose="02020603050405020304" pitchFamily="18" charset="0"/>
                <a:cs typeface="Aptos" panose="020B0004020202020204" pitchFamily="34" charset="0"/>
              </a:rPr>
              <a:t>éq</a:t>
            </a:r>
            <a:r>
              <a:rPr lang="fr-FR" sz="2000" dirty="0">
                <a:ea typeface="Times New Roman" panose="02020603050405020304" pitchFamily="18" charset="0"/>
                <a:cs typeface="Aptos" panose="020B0004020202020204" pitchFamily="34" charset="0"/>
              </a:rPr>
              <a:t>. CO</a:t>
            </a:r>
            <a:r>
              <a:rPr lang="fr-FR" sz="2000" baseline="-25000" dirty="0">
                <a:ea typeface="Times New Roman" panose="02020603050405020304" pitchFamily="18" charset="0"/>
                <a:cs typeface="Aptos" panose="020B0004020202020204" pitchFamily="34" charset="0"/>
              </a:rPr>
              <a:t>2</a:t>
            </a:r>
            <a:r>
              <a:rPr lang="fr-FR" sz="2000" dirty="0"/>
              <a:t>. Il trace les émissions associées aux flux de biens et services de l’exercice, tels que rattachés par le compte comptable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/>
              <a:t>En entrée : le contenu carbone de la production </a:t>
            </a:r>
            <a:r>
              <a:rPr lang="fr-FR" sz="2000" dirty="0"/>
              <a:t>= le solde du compte carbone N-1 + le contenu carbone des achats (sur les factures ou donnée publique) + les émissions directes de l’entreprise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/>
              <a:t>En sortie : le contenu carbone des ventes</a:t>
            </a:r>
            <a:r>
              <a:rPr lang="fr-FR" sz="2000" dirty="0"/>
              <a:t>, transmis aux clients sur les factures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b="1" dirty="0"/>
              <a:t>Le solde </a:t>
            </a:r>
            <a:r>
              <a:rPr lang="fr-FR" sz="2000" dirty="0"/>
              <a:t>: va en entrée du compte carbone de l’exercice suivant </a:t>
            </a:r>
          </a:p>
        </p:txBody>
      </p:sp>
      <p:pic>
        <p:nvPicPr>
          <p:cNvPr id="13" name="Image 12" descr="Une image contenant Graphique, logo, clipart, graphisme&#10;&#10;Le contenu généré par l’IA peut être incorrect.">
            <a:extLst>
              <a:ext uri="{FF2B5EF4-FFF2-40B4-BE49-F238E27FC236}">
                <a16:creationId xmlns:a16="http://schemas.microsoft.com/office/drawing/2014/main" id="{AE76CACF-7B1A-D334-85D1-E7C0D3247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58" y="5459668"/>
            <a:ext cx="1926359" cy="111099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85A4FA0-F2F1-EF60-5B7F-153E851BD86B}"/>
              </a:ext>
            </a:extLst>
          </p:cNvPr>
          <p:cNvSpPr txBox="1"/>
          <p:nvPr/>
        </p:nvSpPr>
        <p:spPr>
          <a:xfrm>
            <a:off x="4171857" y="3156455"/>
            <a:ext cx="3533775" cy="206210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70C0"/>
                </a:solidFill>
              </a:rPr>
              <a:t>Solde du compte N-1 </a:t>
            </a:r>
          </a:p>
          <a:p>
            <a:pPr algn="ctr"/>
            <a:r>
              <a:rPr lang="fr-FR" sz="2000" dirty="0">
                <a:solidFill>
                  <a:srgbClr val="0070C0"/>
                </a:solidFill>
              </a:rPr>
              <a:t>+ contenu carbone des achats N</a:t>
            </a:r>
          </a:p>
          <a:p>
            <a:pPr algn="ctr"/>
            <a:r>
              <a:rPr lang="fr-FR" sz="2000" dirty="0">
                <a:solidFill>
                  <a:srgbClr val="0070C0"/>
                </a:solidFill>
              </a:rPr>
              <a:t>+ émissions directes N</a:t>
            </a:r>
          </a:p>
          <a:p>
            <a:pPr algn="ctr"/>
            <a:endParaRPr lang="fr-FR" sz="2000" dirty="0">
              <a:solidFill>
                <a:srgbClr val="0070C0"/>
              </a:solidFill>
            </a:endParaRPr>
          </a:p>
          <a:p>
            <a:pPr algn="ctr"/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-contenu carbone des vente N</a:t>
            </a:r>
          </a:p>
          <a:p>
            <a:pPr algn="ctr"/>
            <a:endParaRPr lang="fr-FR" sz="800" dirty="0"/>
          </a:p>
          <a:p>
            <a:pPr algn="ctr"/>
            <a:r>
              <a:rPr lang="fr-FR" sz="2000" dirty="0"/>
              <a:t>Solde du compte N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EE68C27-7CC8-1678-D839-732DE3AD6D1C}"/>
              </a:ext>
            </a:extLst>
          </p:cNvPr>
          <p:cNvCxnSpPr>
            <a:cxnSpLocks/>
          </p:cNvCxnSpPr>
          <p:nvPr/>
        </p:nvCxnSpPr>
        <p:spPr>
          <a:xfrm>
            <a:off x="5105589" y="4793420"/>
            <a:ext cx="16501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38D864E0-339A-6269-70C9-5530D57DDC85}"/>
              </a:ext>
            </a:extLst>
          </p:cNvPr>
          <p:cNvSpPr txBox="1"/>
          <p:nvPr/>
        </p:nvSpPr>
        <p:spPr>
          <a:xfrm>
            <a:off x="8061875" y="4042115"/>
            <a:ext cx="1577027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70C0"/>
                </a:solidFill>
              </a:rPr>
              <a:t>Contenu </a:t>
            </a:r>
          </a:p>
          <a:p>
            <a:pPr algn="ctr"/>
            <a:r>
              <a:rPr lang="fr-FR" sz="2000" dirty="0">
                <a:solidFill>
                  <a:srgbClr val="0070C0"/>
                </a:solidFill>
              </a:rPr>
              <a:t>de la </a:t>
            </a:r>
          </a:p>
          <a:p>
            <a:pPr algn="ctr"/>
            <a:r>
              <a:rPr lang="fr-FR" sz="2000" dirty="0">
                <a:solidFill>
                  <a:srgbClr val="0070C0"/>
                </a:solidFill>
              </a:rPr>
              <a:t>Production N</a:t>
            </a:r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51C96EAC-7118-FC84-0E50-DB9E4655B8C8}"/>
              </a:ext>
            </a:extLst>
          </p:cNvPr>
          <p:cNvCxnSpPr>
            <a:cxnSpLocks/>
          </p:cNvCxnSpPr>
          <p:nvPr/>
        </p:nvCxnSpPr>
        <p:spPr>
          <a:xfrm flipH="1">
            <a:off x="9749699" y="4042115"/>
            <a:ext cx="491042" cy="10156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C19365A9-0E10-DC62-A930-1694DD54339E}"/>
              </a:ext>
            </a:extLst>
          </p:cNvPr>
          <p:cNvSpPr txBox="1"/>
          <p:nvPr/>
        </p:nvSpPr>
        <p:spPr>
          <a:xfrm>
            <a:off x="10323675" y="4042115"/>
            <a:ext cx="1459458" cy="1015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70C0"/>
                </a:solidFill>
              </a:rPr>
              <a:t>Chiffre d’affaires </a:t>
            </a:r>
          </a:p>
          <a:p>
            <a:pPr algn="ctr"/>
            <a:r>
              <a:rPr lang="fr-FR" sz="2000" dirty="0">
                <a:solidFill>
                  <a:srgbClr val="0070C0"/>
                </a:solidFill>
              </a:rPr>
              <a:t>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D817C6B-1724-F8C7-3061-D803A77C85FC}"/>
              </a:ext>
            </a:extLst>
          </p:cNvPr>
          <p:cNvSpPr txBox="1"/>
          <p:nvPr/>
        </p:nvSpPr>
        <p:spPr>
          <a:xfrm>
            <a:off x="8443454" y="3156455"/>
            <a:ext cx="2260799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0070C0"/>
                </a:solidFill>
              </a:rPr>
              <a:t>Contenu carbone/€ des ventes N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B102B65-6B9E-7C09-CECC-6AEF9C3F47F1}"/>
              </a:ext>
            </a:extLst>
          </p:cNvPr>
          <p:cNvSpPr txBox="1"/>
          <p:nvPr/>
        </p:nvSpPr>
        <p:spPr>
          <a:xfrm>
            <a:off x="10797519" y="323900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/>
              <a:t>=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64BECEB-1C7B-B948-CADA-8381D1B0429D}"/>
              </a:ext>
            </a:extLst>
          </p:cNvPr>
          <p:cNvSpPr txBox="1"/>
          <p:nvPr/>
        </p:nvSpPr>
        <p:spPr>
          <a:xfrm>
            <a:off x="640080" y="4214753"/>
            <a:ext cx="2317392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Contenu carbone/€ des ventes N-1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B0B9AE8-882C-B749-D097-6019189614E4}"/>
              </a:ext>
            </a:extLst>
          </p:cNvPr>
          <p:cNvSpPr txBox="1"/>
          <p:nvPr/>
        </p:nvSpPr>
        <p:spPr>
          <a:xfrm>
            <a:off x="2987952" y="4270483"/>
            <a:ext cx="36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x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554AC83C-2189-2411-323F-75A99EB743E9}"/>
              </a:ext>
            </a:extLst>
          </p:cNvPr>
          <p:cNvSpPr txBox="1"/>
          <p:nvPr/>
        </p:nvSpPr>
        <p:spPr>
          <a:xfrm>
            <a:off x="3376253" y="4201902"/>
            <a:ext cx="636947" cy="7078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chemeClr val="accent2">
                    <a:lumMod val="75000"/>
                  </a:schemeClr>
                </a:solidFill>
              </a:rPr>
              <a:t>C.A. N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9E7DDAC7-337B-5B7D-9517-A9A2EA62A53E}"/>
              </a:ext>
            </a:extLst>
          </p:cNvPr>
          <p:cNvSpPr txBox="1"/>
          <p:nvPr/>
        </p:nvSpPr>
        <p:spPr>
          <a:xfrm>
            <a:off x="8066227" y="5269594"/>
            <a:ext cx="3716906" cy="40011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Il sera appliqué aux factures N+1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9EBC7F1-A5B1-0DB4-44B7-0FBA5A709C25}"/>
              </a:ext>
            </a:extLst>
          </p:cNvPr>
          <p:cNvSpPr txBox="1"/>
          <p:nvPr/>
        </p:nvSpPr>
        <p:spPr>
          <a:xfrm>
            <a:off x="3637615" y="5826045"/>
            <a:ext cx="5101422" cy="369332"/>
          </a:xfrm>
          <a:prstGeom prst="rect">
            <a:avLst/>
          </a:prstGeom>
          <a:solidFill>
            <a:srgbClr val="F0CF34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b="1" dirty="0"/>
              <a:t>Des questions avant la présentation du  tutoriel ?</a:t>
            </a:r>
          </a:p>
        </p:txBody>
      </p:sp>
    </p:spTree>
    <p:extLst>
      <p:ext uri="{BB962C8B-B14F-4D97-AF65-F5344CB8AC3E}">
        <p14:creationId xmlns:p14="http://schemas.microsoft.com/office/powerpoint/2010/main" val="18694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3" grpId="0" animBg="1"/>
      <p:bldP spid="24" grpId="0" animBg="1"/>
      <p:bldP spid="25" grpId="0"/>
      <p:bldP spid="26" grpId="0" animBg="1"/>
      <p:bldP spid="27" grpId="0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D1242D-52AC-702D-4A87-5354FCFAD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92EA72-30D7-F354-6F3F-16F75858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8961" y="6289781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7</a:t>
            </a:fld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C9980E1C-A4DB-C74A-D566-5942CB095D32}"/>
              </a:ext>
            </a:extLst>
          </p:cNvPr>
          <p:cNvSpPr txBox="1"/>
          <p:nvPr/>
        </p:nvSpPr>
        <p:spPr>
          <a:xfrm>
            <a:off x="727036" y="381669"/>
            <a:ext cx="10737928" cy="461665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Retour sur la faisabilité du calcul du contenu carbone/€ des ventes par l’entreprise</a:t>
            </a:r>
            <a:endParaRPr lang="fr-FR" sz="24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32CD375-5EC5-778A-F3ED-961C6B7972FD}"/>
              </a:ext>
            </a:extLst>
          </p:cNvPr>
          <p:cNvSpPr txBox="1"/>
          <p:nvPr/>
        </p:nvSpPr>
        <p:spPr>
          <a:xfrm>
            <a:off x="727035" y="2019478"/>
            <a:ext cx="4710727" cy="2816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Il demande de la rigueur et un outil comme celui du tutoriel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Il peut être affiné par une grande entreprise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fr-FR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Il peut demander un expert carbone, pour moins de 5% des TPE et PME, hors agriculture (chimie, ciment…) </a:t>
            </a:r>
          </a:p>
          <a:p>
            <a:endParaRPr lang="fr-FR" sz="2000" dirty="0"/>
          </a:p>
        </p:txBody>
      </p:sp>
      <p:pic>
        <p:nvPicPr>
          <p:cNvPr id="5" name="Image 4" descr="Une image contenant Graphique, logo, clipart, graphisme&#10;&#10;Le contenu généré par l’IA peut être incorrect.">
            <a:extLst>
              <a:ext uri="{FF2B5EF4-FFF2-40B4-BE49-F238E27FC236}">
                <a16:creationId xmlns:a16="http://schemas.microsoft.com/office/drawing/2014/main" id="{DD287E68-5DE6-936D-1772-D9A8750874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58" y="5459668"/>
            <a:ext cx="1926359" cy="111099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0B2CD76-AB5D-3C68-A8B4-332B6D04E562}"/>
              </a:ext>
            </a:extLst>
          </p:cNvPr>
          <p:cNvSpPr txBox="1"/>
          <p:nvPr/>
        </p:nvSpPr>
        <p:spPr>
          <a:xfrm>
            <a:off x="5686736" y="1589570"/>
            <a:ext cx="5506781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En règle générale,</a:t>
            </a:r>
          </a:p>
          <a:p>
            <a:endParaRPr lang="fr-FR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Une PME peut apprendre en 1 heure à produire le compte carbone annuel de son activité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Elle peut actualiser le compte et le contenu carbone/€ de ses ventes en une heure par an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endParaRPr lang="fr-FR" sz="8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/>
              <a:t>La personne en charge n’a pas besoin de compétence comptable ni carbone</a:t>
            </a:r>
          </a:p>
        </p:txBody>
      </p:sp>
    </p:spTree>
    <p:extLst>
      <p:ext uri="{BB962C8B-B14F-4D97-AF65-F5344CB8AC3E}">
        <p14:creationId xmlns:p14="http://schemas.microsoft.com/office/powerpoint/2010/main" val="289293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10E47F-A030-7BC7-978A-04F52481B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DACA8D1-9CC1-6542-6718-4F13963C2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9640" y="6533636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8</a:t>
            </a:fld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A0BC2598-2BDB-2524-2B83-008BE33A4A17}"/>
              </a:ext>
            </a:extLst>
          </p:cNvPr>
          <p:cNvSpPr txBox="1"/>
          <p:nvPr/>
        </p:nvSpPr>
        <p:spPr>
          <a:xfrm>
            <a:off x="838195" y="386146"/>
            <a:ext cx="10515610" cy="461665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Exemple de transmission au client (extrait de facture)</a:t>
            </a:r>
            <a:endParaRPr lang="fr-FR" sz="2400" dirty="0"/>
          </a:p>
        </p:txBody>
      </p:sp>
      <p:pic>
        <p:nvPicPr>
          <p:cNvPr id="2" name="Image 1" descr="Une image contenant Graphique, logo, clipart, graphisme&#10;&#10;Le contenu généré par l’IA peut être incorrect.">
            <a:extLst>
              <a:ext uri="{FF2B5EF4-FFF2-40B4-BE49-F238E27FC236}">
                <a16:creationId xmlns:a16="http://schemas.microsoft.com/office/drawing/2014/main" id="{1FBBEB9A-BBF0-7A01-E23E-2BE0903AD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58" y="5459668"/>
            <a:ext cx="1926359" cy="1110998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25FCFBC-2E72-48A4-B1F2-53D27F6BEA34}"/>
              </a:ext>
            </a:extLst>
          </p:cNvPr>
          <p:cNvSpPr txBox="1"/>
          <p:nvPr/>
        </p:nvSpPr>
        <p:spPr>
          <a:xfrm>
            <a:off x="838195" y="2610553"/>
            <a:ext cx="10515610" cy="249299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 contenu carbone </a:t>
            </a:r>
            <a:r>
              <a:rPr lang="fr-FR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 une mesure exhaustive rigoureuse des émissions de gaz à effet de serre nécessaires à la production du service facturé. </a:t>
            </a:r>
          </a:p>
          <a:p>
            <a:pPr>
              <a:buNone/>
            </a:pPr>
            <a:endParaRPr lang="fr-FR" sz="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Elle marque notre motivation à réduire dans la durée nos émissions et notre adhésion à </a:t>
            </a:r>
            <a:r>
              <a:rPr lang="fr-FR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une bonne pratique : la transmission à son client du contenu carbone de ce qu’il achète</a:t>
            </a:r>
            <a:r>
              <a:rPr lang="fr-FR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pour l’aider à piloter sa propre émission. </a:t>
            </a:r>
          </a:p>
          <a:p>
            <a:pPr>
              <a:buNone/>
            </a:pPr>
            <a:endParaRPr lang="fr-FR" sz="8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Nous espérons que vous accompagnerez cette initiative internationale : elle peut être mise en place simplement (</a:t>
            </a:r>
            <a:r>
              <a:rPr lang="fr-FR" sz="2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lien </a:t>
            </a:r>
            <a:r>
              <a:rPr lang="fr-FR" sz="2000" b="1" u="sng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ici</a:t>
            </a:r>
            <a:r>
              <a:rPr lang="fr-FR" sz="2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et contribue à la compétitivité durable des entreprises qui l’adoptent.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D0D1445-F4A2-AE01-5794-8754B7B643E4}"/>
              </a:ext>
            </a:extLst>
          </p:cNvPr>
          <p:cNvSpPr txBox="1"/>
          <p:nvPr/>
        </p:nvSpPr>
        <p:spPr>
          <a:xfrm>
            <a:off x="1797205" y="1046797"/>
            <a:ext cx="8305027" cy="147732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(…)</a:t>
            </a:r>
          </a:p>
          <a:p>
            <a:pPr>
              <a:buNone/>
            </a:pPr>
            <a:r>
              <a:rPr lang="fr-FR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Prix TTC							 216,00 €</a:t>
            </a:r>
            <a:endParaRPr lang="fr-FR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fr-FR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Prélèvement sécurisé par CB </a:t>
            </a:r>
          </a:p>
          <a:p>
            <a:pPr>
              <a:buNone/>
            </a:pPr>
            <a:r>
              <a:rPr lang="fr-FR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Solde exigible 						  0,00€</a:t>
            </a:r>
          </a:p>
          <a:p>
            <a:pPr>
              <a:buNone/>
            </a:pPr>
            <a:r>
              <a:rPr lang="fr-FR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fr-FR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Contenu carbone du service*		3,366 kg </a:t>
            </a:r>
            <a:r>
              <a:rPr lang="fr-FR" b="1" dirty="0" err="1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éq</a:t>
            </a:r>
            <a:r>
              <a:rPr lang="fr-FR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</a:t>
            </a:r>
            <a:r>
              <a:rPr lang="fr-FR" b="1" kern="100" baseline="-250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2</a:t>
            </a:r>
            <a:endParaRPr lang="fr-FR" b="1" kern="100" dirty="0">
              <a:solidFill>
                <a:srgbClr val="0070C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5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5C2F45-733F-CA68-0096-BCECD71C8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889B6D-D12B-FDED-6CEE-003C9051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28961" y="6289781"/>
            <a:ext cx="2743200" cy="365125"/>
          </a:xfrm>
        </p:spPr>
        <p:txBody>
          <a:bodyPr/>
          <a:lstStyle/>
          <a:p>
            <a:fld id="{4DF7D97E-71B9-4DB7-9BC9-BF255CF45BEE}" type="slidenum">
              <a:rPr lang="fr-FR" smtClean="0"/>
              <a:t>9</a:t>
            </a:fld>
            <a:endParaRPr lang="fr-FR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4C3BF2F5-DEC8-0AD8-16BA-FC9EF50CEFB8}"/>
              </a:ext>
            </a:extLst>
          </p:cNvPr>
          <p:cNvSpPr txBox="1"/>
          <p:nvPr/>
        </p:nvSpPr>
        <p:spPr>
          <a:xfrm>
            <a:off x="727036" y="381669"/>
            <a:ext cx="10737928" cy="461665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fr-FR" sz="2400" b="1" dirty="0"/>
              <a:t>Quelques points rapides en conclusion, développés dans d’autres webinaires</a:t>
            </a:r>
            <a:endParaRPr lang="fr-FR" sz="2400" dirty="0"/>
          </a:p>
        </p:txBody>
      </p:sp>
      <p:pic>
        <p:nvPicPr>
          <p:cNvPr id="5" name="Image 4" descr="Une image contenant Graphique, logo, clipart, graphisme&#10;&#10;Le contenu généré par l’IA peut être incorrect.">
            <a:extLst>
              <a:ext uri="{FF2B5EF4-FFF2-40B4-BE49-F238E27FC236}">
                <a16:creationId xmlns:a16="http://schemas.microsoft.com/office/drawing/2014/main" id="{A6C7CF8A-4040-F318-A23F-B282AF263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858" y="5459668"/>
            <a:ext cx="1926359" cy="111099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B0BBDF0-2AD1-EC97-2615-B30D86A801B7}"/>
              </a:ext>
            </a:extLst>
          </p:cNvPr>
          <p:cNvSpPr txBox="1"/>
          <p:nvPr/>
        </p:nvSpPr>
        <p:spPr>
          <a:xfrm>
            <a:off x="727036" y="2527456"/>
            <a:ext cx="9276918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2400" b="1" dirty="0">
                <a:ea typeface="Aptos" panose="020B0004020202020204" pitchFamily="34" charset="0"/>
                <a:cs typeface="Aptos" panose="020B0004020202020204" pitchFamily="34" charset="0"/>
              </a:rPr>
              <a:t>3- Valeur ajoutée de l’expert-comptable</a:t>
            </a:r>
            <a:endParaRPr lang="fr-FR" sz="24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5E1ECC9-FD21-C098-C108-9AA7DD1F18EA}"/>
              </a:ext>
            </a:extLst>
          </p:cNvPr>
          <p:cNvSpPr txBox="1"/>
          <p:nvPr/>
        </p:nvSpPr>
        <p:spPr>
          <a:xfrm>
            <a:off x="727036" y="1508399"/>
            <a:ext cx="10407810" cy="492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fr-FR" sz="2400" b="1" dirty="0">
                <a:ea typeface="Aptos" panose="020B0004020202020204" pitchFamily="34" charset="0"/>
                <a:cs typeface="Aptos" panose="020B0004020202020204" pitchFamily="34" charset="0"/>
              </a:rPr>
              <a:t>1- Piloter sa compétitivité carbone</a:t>
            </a:r>
            <a:endParaRPr lang="fr-FR" sz="24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9265AD2-5193-F27C-06AC-758D8DB3AFE9}"/>
              </a:ext>
            </a:extLst>
          </p:cNvPr>
          <p:cNvSpPr txBox="1"/>
          <p:nvPr/>
        </p:nvSpPr>
        <p:spPr>
          <a:xfrm>
            <a:off x="727036" y="2035126"/>
            <a:ext cx="10515610" cy="461665"/>
          </a:xfrm>
          <a:prstGeom prst="rect">
            <a:avLst/>
          </a:prstGeom>
          <a:solidFill>
            <a:schemeClr val="bg1"/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fr-FR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2- Elargir au contenu carbone « vu du client » </a:t>
            </a:r>
            <a:endParaRPr lang="fr-FR" sz="24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09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Personnalisé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FB3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1b42e21-0980-4b78-a495-b69f5cacdee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3EFEC054CC034F8EDB76F1A360ED82" ma:contentTypeVersion="13" ma:contentTypeDescription="Crée un document." ma:contentTypeScope="" ma:versionID="4d1f7843dafbaf7060fbb41923145e75">
  <xsd:schema xmlns:xsd="http://www.w3.org/2001/XMLSchema" xmlns:xs="http://www.w3.org/2001/XMLSchema" xmlns:p="http://schemas.microsoft.com/office/2006/metadata/properties" xmlns:ns3="11b42e21-0980-4b78-a495-b69f5cacdeea" targetNamespace="http://schemas.microsoft.com/office/2006/metadata/properties" ma:root="true" ma:fieldsID="88687c60a19a4cb56067ce16b3b1454c" ns3:_="">
    <xsd:import namespace="11b42e21-0980-4b78-a495-b69f5cacdee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b42e21-0980-4b78-a495-b69f5cacde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5634BB-7CB3-4A41-8390-05AA61720E8B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11b42e21-0980-4b78-a495-b69f5cacdeea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47E3C8F-5B60-4E66-B17E-556AA263FE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b42e21-0980-4b78-a495-b69f5cacde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149262-1E94-4753-9D6B-9371F5F510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457902</TotalTime>
  <Words>1780</Words>
  <Application>Microsoft Office PowerPoint</Application>
  <PresentationFormat>Grand écran</PresentationFormat>
  <Paragraphs>185</Paragraphs>
  <Slides>14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jerome cazes</dc:creator>
  <cp:lastModifiedBy>jerome cazes</cp:lastModifiedBy>
  <cp:revision>117</cp:revision>
  <cp:lastPrinted>2023-04-26T08:42:08Z</cp:lastPrinted>
  <dcterms:created xsi:type="dcterms:W3CDTF">2022-02-11T16:14:50Z</dcterms:created>
  <dcterms:modified xsi:type="dcterms:W3CDTF">2025-04-11T08:02:56Z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0x010100E73EFEC054CC034F8EDB76F1A360ED82</vt:lpwstr>
  </property>
</Properties>
</file>