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46" r:id="rId5"/>
    <p:sldId id="472" r:id="rId6"/>
    <p:sldId id="473" r:id="rId7"/>
    <p:sldId id="474" r:id="rId8"/>
    <p:sldId id="476" r:id="rId9"/>
    <p:sldId id="477" r:id="rId10"/>
    <p:sldId id="478" r:id="rId11"/>
    <p:sldId id="479" r:id="rId12"/>
    <p:sldId id="480" r:id="rId13"/>
    <p:sldId id="481" r:id="rId14"/>
    <p:sldId id="482" r:id="rId15"/>
    <p:sldId id="506" r:id="rId16"/>
    <p:sldId id="483" r:id="rId17"/>
    <p:sldId id="507" r:id="rId18"/>
    <p:sldId id="508" r:id="rId19"/>
    <p:sldId id="509" r:id="rId20"/>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CF34"/>
    <a:srgbClr val="FFFFFF"/>
    <a:srgbClr val="FF0000"/>
    <a:srgbClr val="5B876B"/>
    <a:srgbClr val="F1C717"/>
    <a:srgbClr val="008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354EA-B564-46BF-8B7A-F2F9112CA118}" v="3969" dt="2025-04-17T18:09:35.36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72" autoAdjust="0"/>
    <p:restoredTop sz="92941" autoAdjust="0"/>
  </p:normalViewPr>
  <p:slideViewPr>
    <p:cSldViewPr snapToGrid="0">
      <p:cViewPr varScale="1">
        <p:scale>
          <a:sx n="60" d="100"/>
          <a:sy n="60" d="100"/>
        </p:scale>
        <p:origin x="1216" y="40"/>
      </p:cViewPr>
      <p:guideLst/>
    </p:cSldViewPr>
  </p:slideViewPr>
  <p:notesTextViewPr>
    <p:cViewPr>
      <p:scale>
        <a:sx n="150" d="100"/>
        <a:sy n="150" d="100"/>
      </p:scale>
      <p:origin x="0" y="0"/>
    </p:cViewPr>
  </p:notesTextViewPr>
  <p:notesViewPr>
    <p:cSldViewPr snapToGrid="0">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E70C8A2-606E-4D0F-91FA-AD097BAFC76D}" type="datetimeFigureOut">
              <a:rPr lang="fr-FR" smtClean="0"/>
              <a:t>18/04/2025</a:t>
            </a:fld>
            <a:endParaRPr lang="fr-FR" dirty="0"/>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9"/>
            <a:ext cx="2971800" cy="49901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46679"/>
            <a:ext cx="2971800" cy="499011"/>
          </a:xfrm>
          <a:prstGeom prst="rect">
            <a:avLst/>
          </a:prstGeom>
        </p:spPr>
        <p:txBody>
          <a:bodyPr vert="horz" lIns="91440" tIns="45720" rIns="91440" bIns="45720" rtlCol="0" anchor="b"/>
          <a:lstStyle>
            <a:lvl1pPr algn="r">
              <a:defRPr sz="1200"/>
            </a:lvl1pPr>
          </a:lstStyle>
          <a:p>
            <a:fld id="{211E4FA2-2A4B-4FC2-8859-7A03DDA177EC}" type="slidenum">
              <a:rPr lang="fr-FR" smtClean="0"/>
              <a:t>‹N°›</a:t>
            </a:fld>
            <a:endParaRPr lang="fr-FR" dirty="0"/>
          </a:p>
        </p:txBody>
      </p:sp>
    </p:spTree>
    <p:extLst>
      <p:ext uri="{BB962C8B-B14F-4D97-AF65-F5344CB8AC3E}">
        <p14:creationId xmlns:p14="http://schemas.microsoft.com/office/powerpoint/2010/main" val="15183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11E4FA2-2A4B-4FC2-8859-7A03DDA177EC}" type="slidenum">
              <a:rPr lang="fr-FR" smtClean="0"/>
              <a:t>1</a:t>
            </a:fld>
            <a:endParaRPr lang="fr-FR" dirty="0"/>
          </a:p>
        </p:txBody>
      </p:sp>
    </p:spTree>
    <p:extLst>
      <p:ext uri="{BB962C8B-B14F-4D97-AF65-F5344CB8AC3E}">
        <p14:creationId xmlns:p14="http://schemas.microsoft.com/office/powerpoint/2010/main" val="345108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E29EC-4DF9-3884-FBB8-C9C1EAF3B8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B3C747-F8BA-E868-7B5A-E4CE9BA9CF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3811AC5-CF32-FA99-3E49-950E2CE091A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56B32D7-D128-478A-02B9-C6AC4DE12800}"/>
              </a:ext>
            </a:extLst>
          </p:cNvPr>
          <p:cNvSpPr>
            <a:spLocks noGrp="1"/>
          </p:cNvSpPr>
          <p:nvPr>
            <p:ph type="sldNum" sz="quarter" idx="5"/>
          </p:nvPr>
        </p:nvSpPr>
        <p:spPr/>
        <p:txBody>
          <a:bodyPr/>
          <a:lstStyle/>
          <a:p>
            <a:fld id="{211E4FA2-2A4B-4FC2-8859-7A03DDA177EC}" type="slidenum">
              <a:rPr lang="fr-FR" smtClean="0"/>
              <a:t>10</a:t>
            </a:fld>
            <a:endParaRPr lang="fr-FR" dirty="0"/>
          </a:p>
        </p:txBody>
      </p:sp>
    </p:spTree>
    <p:extLst>
      <p:ext uri="{BB962C8B-B14F-4D97-AF65-F5344CB8AC3E}">
        <p14:creationId xmlns:p14="http://schemas.microsoft.com/office/powerpoint/2010/main" val="140925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2CFCE-5E0D-05BB-9C76-E84AC48C28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1C1684-4E94-32E6-E8BD-4D47967AA7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0B4AF86-1344-AF70-FCD1-D1D376037D9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F1059F5-871B-D9CD-84ED-490A4DEC1D75}"/>
              </a:ext>
            </a:extLst>
          </p:cNvPr>
          <p:cNvSpPr>
            <a:spLocks noGrp="1"/>
          </p:cNvSpPr>
          <p:nvPr>
            <p:ph type="sldNum" sz="quarter" idx="5"/>
          </p:nvPr>
        </p:nvSpPr>
        <p:spPr/>
        <p:txBody>
          <a:bodyPr/>
          <a:lstStyle/>
          <a:p>
            <a:fld id="{211E4FA2-2A4B-4FC2-8859-7A03DDA177EC}" type="slidenum">
              <a:rPr lang="fr-FR" smtClean="0"/>
              <a:t>11</a:t>
            </a:fld>
            <a:endParaRPr lang="fr-FR" dirty="0"/>
          </a:p>
        </p:txBody>
      </p:sp>
    </p:spTree>
    <p:extLst>
      <p:ext uri="{BB962C8B-B14F-4D97-AF65-F5344CB8AC3E}">
        <p14:creationId xmlns:p14="http://schemas.microsoft.com/office/powerpoint/2010/main" val="1578250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0EB29-D1D1-5B5B-922F-203FBC610C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B3A56C-AF52-987C-F809-B4ACC2A4E9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E287BA-FBF5-0937-2FA3-4A2D033A99D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B9EF230-D1AE-477D-80D9-F6A2AFA8CAAB}"/>
              </a:ext>
            </a:extLst>
          </p:cNvPr>
          <p:cNvSpPr>
            <a:spLocks noGrp="1"/>
          </p:cNvSpPr>
          <p:nvPr>
            <p:ph type="sldNum" sz="quarter" idx="5"/>
          </p:nvPr>
        </p:nvSpPr>
        <p:spPr/>
        <p:txBody>
          <a:bodyPr/>
          <a:lstStyle/>
          <a:p>
            <a:fld id="{211E4FA2-2A4B-4FC2-8859-7A03DDA177EC}" type="slidenum">
              <a:rPr lang="fr-FR" smtClean="0"/>
              <a:t>12</a:t>
            </a:fld>
            <a:endParaRPr lang="fr-FR" dirty="0"/>
          </a:p>
        </p:txBody>
      </p:sp>
    </p:spTree>
    <p:extLst>
      <p:ext uri="{BB962C8B-B14F-4D97-AF65-F5344CB8AC3E}">
        <p14:creationId xmlns:p14="http://schemas.microsoft.com/office/powerpoint/2010/main" val="191777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05241-EA97-2426-3534-BEF60D6109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E512BB-BEB8-B577-DE2A-8962939326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E2383C4-4473-EFB6-FB78-DE71ED9BB9C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C541138-B4BF-F518-65FB-C765EADA8B80}"/>
              </a:ext>
            </a:extLst>
          </p:cNvPr>
          <p:cNvSpPr>
            <a:spLocks noGrp="1"/>
          </p:cNvSpPr>
          <p:nvPr>
            <p:ph type="sldNum" sz="quarter" idx="5"/>
          </p:nvPr>
        </p:nvSpPr>
        <p:spPr/>
        <p:txBody>
          <a:bodyPr/>
          <a:lstStyle/>
          <a:p>
            <a:fld id="{211E4FA2-2A4B-4FC2-8859-7A03DDA177EC}" type="slidenum">
              <a:rPr lang="fr-FR" smtClean="0"/>
              <a:t>13</a:t>
            </a:fld>
            <a:endParaRPr lang="fr-FR" dirty="0"/>
          </a:p>
        </p:txBody>
      </p:sp>
    </p:spTree>
    <p:extLst>
      <p:ext uri="{BB962C8B-B14F-4D97-AF65-F5344CB8AC3E}">
        <p14:creationId xmlns:p14="http://schemas.microsoft.com/office/powerpoint/2010/main" val="3373348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7BC56-334B-F750-C7F6-FD86B37B40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04E0F34-662A-53C1-C654-2E171D37CD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206900-7529-A85E-38FD-24F4E438F2E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23BF23C-E43D-065E-9B63-C59D08D7D275}"/>
              </a:ext>
            </a:extLst>
          </p:cNvPr>
          <p:cNvSpPr>
            <a:spLocks noGrp="1"/>
          </p:cNvSpPr>
          <p:nvPr>
            <p:ph type="sldNum" sz="quarter" idx="5"/>
          </p:nvPr>
        </p:nvSpPr>
        <p:spPr/>
        <p:txBody>
          <a:bodyPr/>
          <a:lstStyle/>
          <a:p>
            <a:fld id="{211E4FA2-2A4B-4FC2-8859-7A03DDA177EC}" type="slidenum">
              <a:rPr lang="fr-FR" smtClean="0"/>
              <a:t>14</a:t>
            </a:fld>
            <a:endParaRPr lang="fr-FR" dirty="0"/>
          </a:p>
        </p:txBody>
      </p:sp>
    </p:spTree>
    <p:extLst>
      <p:ext uri="{BB962C8B-B14F-4D97-AF65-F5344CB8AC3E}">
        <p14:creationId xmlns:p14="http://schemas.microsoft.com/office/powerpoint/2010/main" val="39248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83F68-DBA0-F2BC-FA3D-2940F63D8A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DF0583-C94E-E311-94FB-90D3E4C9BF8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6CA00D-2D68-3C24-F3E0-B6AC1CFFAC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362A431-5DBE-A799-251D-9A208C746E3B}"/>
              </a:ext>
            </a:extLst>
          </p:cNvPr>
          <p:cNvSpPr>
            <a:spLocks noGrp="1"/>
          </p:cNvSpPr>
          <p:nvPr>
            <p:ph type="sldNum" sz="quarter" idx="5"/>
          </p:nvPr>
        </p:nvSpPr>
        <p:spPr/>
        <p:txBody>
          <a:bodyPr/>
          <a:lstStyle/>
          <a:p>
            <a:fld id="{211E4FA2-2A4B-4FC2-8859-7A03DDA177EC}" type="slidenum">
              <a:rPr lang="fr-FR" smtClean="0"/>
              <a:t>15</a:t>
            </a:fld>
            <a:endParaRPr lang="fr-FR" dirty="0"/>
          </a:p>
        </p:txBody>
      </p:sp>
    </p:spTree>
    <p:extLst>
      <p:ext uri="{BB962C8B-B14F-4D97-AF65-F5344CB8AC3E}">
        <p14:creationId xmlns:p14="http://schemas.microsoft.com/office/powerpoint/2010/main" val="362154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50C72-A7EF-48F4-CA06-DDEFD8CC1E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3299B4-F9FE-F7CF-C817-DCFA971B47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B88F12-3AD8-C035-87AC-101CA21074A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64EE348-C258-00CA-025E-CED0A33A2ECC}"/>
              </a:ext>
            </a:extLst>
          </p:cNvPr>
          <p:cNvSpPr>
            <a:spLocks noGrp="1"/>
          </p:cNvSpPr>
          <p:nvPr>
            <p:ph type="sldNum" sz="quarter" idx="5"/>
          </p:nvPr>
        </p:nvSpPr>
        <p:spPr/>
        <p:txBody>
          <a:bodyPr/>
          <a:lstStyle/>
          <a:p>
            <a:fld id="{211E4FA2-2A4B-4FC2-8859-7A03DDA177EC}" type="slidenum">
              <a:rPr lang="fr-FR" smtClean="0"/>
              <a:t>16</a:t>
            </a:fld>
            <a:endParaRPr lang="fr-FR" dirty="0"/>
          </a:p>
        </p:txBody>
      </p:sp>
    </p:spTree>
    <p:extLst>
      <p:ext uri="{BB962C8B-B14F-4D97-AF65-F5344CB8AC3E}">
        <p14:creationId xmlns:p14="http://schemas.microsoft.com/office/powerpoint/2010/main" val="222744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924AF-BCF4-F5B5-902E-3772AFFF0C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A434CE-49C6-19F0-6CA0-1807A1C081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65D9DFE-6D6C-57BD-F141-E225E2E4ECC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A7D63A9-A7BA-215E-FAF6-7DBCE6113D6C}"/>
              </a:ext>
            </a:extLst>
          </p:cNvPr>
          <p:cNvSpPr>
            <a:spLocks noGrp="1"/>
          </p:cNvSpPr>
          <p:nvPr>
            <p:ph type="sldNum" sz="quarter" idx="5"/>
          </p:nvPr>
        </p:nvSpPr>
        <p:spPr/>
        <p:txBody>
          <a:bodyPr/>
          <a:lstStyle/>
          <a:p>
            <a:fld id="{211E4FA2-2A4B-4FC2-8859-7A03DDA177EC}" type="slidenum">
              <a:rPr lang="fr-FR" smtClean="0"/>
              <a:t>2</a:t>
            </a:fld>
            <a:endParaRPr lang="fr-FR" dirty="0"/>
          </a:p>
        </p:txBody>
      </p:sp>
    </p:spTree>
    <p:extLst>
      <p:ext uri="{BB962C8B-B14F-4D97-AF65-F5344CB8AC3E}">
        <p14:creationId xmlns:p14="http://schemas.microsoft.com/office/powerpoint/2010/main" val="369234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F0715-6A07-B0A0-4209-DED45AA6B8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7FCA724-29C3-9E69-0B8F-B886A55105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7E1342-CEB6-CC8C-E3B2-B525A173118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E840300-15DC-AAC9-313C-6F8008E8CE85}"/>
              </a:ext>
            </a:extLst>
          </p:cNvPr>
          <p:cNvSpPr>
            <a:spLocks noGrp="1"/>
          </p:cNvSpPr>
          <p:nvPr>
            <p:ph type="sldNum" sz="quarter" idx="5"/>
          </p:nvPr>
        </p:nvSpPr>
        <p:spPr/>
        <p:txBody>
          <a:bodyPr/>
          <a:lstStyle/>
          <a:p>
            <a:fld id="{211E4FA2-2A4B-4FC2-8859-7A03DDA177EC}" type="slidenum">
              <a:rPr lang="fr-FR" smtClean="0"/>
              <a:t>3</a:t>
            </a:fld>
            <a:endParaRPr lang="fr-FR" dirty="0"/>
          </a:p>
        </p:txBody>
      </p:sp>
    </p:spTree>
    <p:extLst>
      <p:ext uri="{BB962C8B-B14F-4D97-AF65-F5344CB8AC3E}">
        <p14:creationId xmlns:p14="http://schemas.microsoft.com/office/powerpoint/2010/main" val="354695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B99AE-B4F4-7F1F-C3A1-939D31A994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FFB983-A4BD-F9C6-3E2B-D4A2273E7E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7237CFA-6DC8-E03D-2007-29962EF61F9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DCCA6C6-3D28-2B68-214E-4922A18145AC}"/>
              </a:ext>
            </a:extLst>
          </p:cNvPr>
          <p:cNvSpPr>
            <a:spLocks noGrp="1"/>
          </p:cNvSpPr>
          <p:nvPr>
            <p:ph type="sldNum" sz="quarter" idx="5"/>
          </p:nvPr>
        </p:nvSpPr>
        <p:spPr/>
        <p:txBody>
          <a:bodyPr/>
          <a:lstStyle/>
          <a:p>
            <a:fld id="{211E4FA2-2A4B-4FC2-8859-7A03DDA177EC}" type="slidenum">
              <a:rPr lang="fr-FR" smtClean="0"/>
              <a:t>4</a:t>
            </a:fld>
            <a:endParaRPr lang="fr-FR" dirty="0"/>
          </a:p>
        </p:txBody>
      </p:sp>
    </p:spTree>
    <p:extLst>
      <p:ext uri="{BB962C8B-B14F-4D97-AF65-F5344CB8AC3E}">
        <p14:creationId xmlns:p14="http://schemas.microsoft.com/office/powerpoint/2010/main" val="102544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607E-4A34-03F0-6601-C207944BB4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B5A9D9-EA4E-7BEE-86AE-00842A3688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31AFA49-3762-3841-59BA-52E5C1128C7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D6C875A-B532-76BC-0BA6-DC1DBDC2900E}"/>
              </a:ext>
            </a:extLst>
          </p:cNvPr>
          <p:cNvSpPr>
            <a:spLocks noGrp="1"/>
          </p:cNvSpPr>
          <p:nvPr>
            <p:ph type="sldNum" sz="quarter" idx="5"/>
          </p:nvPr>
        </p:nvSpPr>
        <p:spPr/>
        <p:txBody>
          <a:bodyPr/>
          <a:lstStyle/>
          <a:p>
            <a:fld id="{211E4FA2-2A4B-4FC2-8859-7A03DDA177EC}" type="slidenum">
              <a:rPr lang="fr-FR" smtClean="0"/>
              <a:t>5</a:t>
            </a:fld>
            <a:endParaRPr lang="fr-FR" dirty="0"/>
          </a:p>
        </p:txBody>
      </p:sp>
    </p:spTree>
    <p:extLst>
      <p:ext uri="{BB962C8B-B14F-4D97-AF65-F5344CB8AC3E}">
        <p14:creationId xmlns:p14="http://schemas.microsoft.com/office/powerpoint/2010/main" val="238021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D91A-038C-870B-E855-9702B945C7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B10D2C-CEE0-AB4A-B6F2-DA5309B39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F27A880-8475-CC32-0724-BACA1DEB91C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7B5F937-B61D-8AE9-9146-C2AFD1F76CF8}"/>
              </a:ext>
            </a:extLst>
          </p:cNvPr>
          <p:cNvSpPr>
            <a:spLocks noGrp="1"/>
          </p:cNvSpPr>
          <p:nvPr>
            <p:ph type="sldNum" sz="quarter" idx="5"/>
          </p:nvPr>
        </p:nvSpPr>
        <p:spPr/>
        <p:txBody>
          <a:bodyPr/>
          <a:lstStyle/>
          <a:p>
            <a:fld id="{211E4FA2-2A4B-4FC2-8859-7A03DDA177EC}" type="slidenum">
              <a:rPr lang="fr-FR" smtClean="0"/>
              <a:t>6</a:t>
            </a:fld>
            <a:endParaRPr lang="fr-FR" dirty="0"/>
          </a:p>
        </p:txBody>
      </p:sp>
    </p:spTree>
    <p:extLst>
      <p:ext uri="{BB962C8B-B14F-4D97-AF65-F5344CB8AC3E}">
        <p14:creationId xmlns:p14="http://schemas.microsoft.com/office/powerpoint/2010/main" val="351646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291D6-790A-947F-1BE3-4929DC89D7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30E56C-ED28-F4B1-5977-EC2D2E329F1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0F05021-729B-813D-CA08-3C87BFED733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109151E-DBE8-D9D1-9E7E-9E962EB74722}"/>
              </a:ext>
            </a:extLst>
          </p:cNvPr>
          <p:cNvSpPr>
            <a:spLocks noGrp="1"/>
          </p:cNvSpPr>
          <p:nvPr>
            <p:ph type="sldNum" sz="quarter" idx="5"/>
          </p:nvPr>
        </p:nvSpPr>
        <p:spPr/>
        <p:txBody>
          <a:bodyPr/>
          <a:lstStyle/>
          <a:p>
            <a:fld id="{211E4FA2-2A4B-4FC2-8859-7A03DDA177EC}" type="slidenum">
              <a:rPr lang="fr-FR" smtClean="0"/>
              <a:t>7</a:t>
            </a:fld>
            <a:endParaRPr lang="fr-FR" dirty="0"/>
          </a:p>
        </p:txBody>
      </p:sp>
    </p:spTree>
    <p:extLst>
      <p:ext uri="{BB962C8B-B14F-4D97-AF65-F5344CB8AC3E}">
        <p14:creationId xmlns:p14="http://schemas.microsoft.com/office/powerpoint/2010/main" val="394751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C3244-5072-D392-AE98-0D57B15D10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3744E8-FFEF-1312-E573-1851EA63E9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CEDBBE-F207-85B8-7A65-172713ED131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8732EC22-E236-13C0-F89F-49DFC68E4FC2}"/>
              </a:ext>
            </a:extLst>
          </p:cNvPr>
          <p:cNvSpPr>
            <a:spLocks noGrp="1"/>
          </p:cNvSpPr>
          <p:nvPr>
            <p:ph type="sldNum" sz="quarter" idx="5"/>
          </p:nvPr>
        </p:nvSpPr>
        <p:spPr/>
        <p:txBody>
          <a:bodyPr/>
          <a:lstStyle/>
          <a:p>
            <a:fld id="{211E4FA2-2A4B-4FC2-8859-7A03DDA177EC}" type="slidenum">
              <a:rPr lang="fr-FR" smtClean="0"/>
              <a:t>8</a:t>
            </a:fld>
            <a:endParaRPr lang="fr-FR" dirty="0"/>
          </a:p>
        </p:txBody>
      </p:sp>
    </p:spTree>
    <p:extLst>
      <p:ext uri="{BB962C8B-B14F-4D97-AF65-F5344CB8AC3E}">
        <p14:creationId xmlns:p14="http://schemas.microsoft.com/office/powerpoint/2010/main" val="71502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6D17F-17A4-14A6-78EC-9C7B7C955E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3129B7-EFE4-0E92-FEEE-07B89D82CC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D790D3-1FE6-B10F-FF69-CA998CFEACC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9DD5368-3A6D-12D5-87FF-F4E26F646819}"/>
              </a:ext>
            </a:extLst>
          </p:cNvPr>
          <p:cNvSpPr>
            <a:spLocks noGrp="1"/>
          </p:cNvSpPr>
          <p:nvPr>
            <p:ph type="sldNum" sz="quarter" idx="5"/>
          </p:nvPr>
        </p:nvSpPr>
        <p:spPr/>
        <p:txBody>
          <a:bodyPr/>
          <a:lstStyle/>
          <a:p>
            <a:fld id="{211E4FA2-2A4B-4FC2-8859-7A03DDA177EC}" type="slidenum">
              <a:rPr lang="fr-FR" smtClean="0"/>
              <a:t>9</a:t>
            </a:fld>
            <a:endParaRPr lang="fr-FR" dirty="0"/>
          </a:p>
        </p:txBody>
      </p:sp>
    </p:spTree>
    <p:extLst>
      <p:ext uri="{BB962C8B-B14F-4D97-AF65-F5344CB8AC3E}">
        <p14:creationId xmlns:p14="http://schemas.microsoft.com/office/powerpoint/2010/main" val="354736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23C32-9411-4D89-B479-1422F396A9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7A85DF5-FC0B-4AB9-A8EE-CA17A04A8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019AC0-34A7-4929-B1E8-F155595CD1DB}"/>
              </a:ext>
            </a:extLst>
          </p:cNvPr>
          <p:cNvSpPr>
            <a:spLocks noGrp="1"/>
          </p:cNvSpPr>
          <p:nvPr>
            <p:ph type="dt" sz="half" idx="10"/>
          </p:nvPr>
        </p:nvSpPr>
        <p:spPr/>
        <p:txBody>
          <a:bodyPr/>
          <a:lstStyle/>
          <a:p>
            <a:fld id="{5DBCDE1C-52F2-40DD-9448-DF7D6B392807}" type="datetime1">
              <a:rPr lang="fr-FR" smtClean="0"/>
              <a:t>18/04/2025</a:t>
            </a:fld>
            <a:endParaRPr lang="fr-FR" dirty="0"/>
          </a:p>
        </p:txBody>
      </p:sp>
      <p:sp>
        <p:nvSpPr>
          <p:cNvPr id="5" name="Espace réservé du pied de page 4">
            <a:extLst>
              <a:ext uri="{FF2B5EF4-FFF2-40B4-BE49-F238E27FC236}">
                <a16:creationId xmlns:a16="http://schemas.microsoft.com/office/drawing/2014/main" id="{D1902486-63B5-44C3-BAE8-28FC3CCFBDB0}"/>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C93E115F-E443-4937-AE2E-B6F0FF0A090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1479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3AB01-2DE8-4E6A-B27C-B1AE5ACCE1E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C72AF9D-6885-4D22-8782-8A0D02FE67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994B64-EF13-49EA-A09D-6CA623CD1F53}"/>
              </a:ext>
            </a:extLst>
          </p:cNvPr>
          <p:cNvSpPr>
            <a:spLocks noGrp="1"/>
          </p:cNvSpPr>
          <p:nvPr>
            <p:ph type="dt" sz="half" idx="10"/>
          </p:nvPr>
        </p:nvSpPr>
        <p:spPr/>
        <p:txBody>
          <a:bodyPr/>
          <a:lstStyle/>
          <a:p>
            <a:fld id="{3E6DB506-DC14-4021-9044-340B97488E29}" type="datetime1">
              <a:rPr lang="fr-FR" smtClean="0"/>
              <a:t>18/04/2025</a:t>
            </a:fld>
            <a:endParaRPr lang="fr-FR" dirty="0"/>
          </a:p>
        </p:txBody>
      </p:sp>
      <p:sp>
        <p:nvSpPr>
          <p:cNvPr id="5" name="Espace réservé du pied de page 4">
            <a:extLst>
              <a:ext uri="{FF2B5EF4-FFF2-40B4-BE49-F238E27FC236}">
                <a16:creationId xmlns:a16="http://schemas.microsoft.com/office/drawing/2014/main" id="{DAA0DDA1-4934-4CDC-A8A9-0B85126820A7}"/>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EFEF93B7-444A-433B-AA85-C5869607999C}"/>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1062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83C7AF-2B80-4DA7-B2D9-4D96A293F8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1B7944-38CC-43B9-A9F6-063137C004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237942-1A0F-4AF7-A7D9-041015479361}"/>
              </a:ext>
            </a:extLst>
          </p:cNvPr>
          <p:cNvSpPr>
            <a:spLocks noGrp="1"/>
          </p:cNvSpPr>
          <p:nvPr>
            <p:ph type="dt" sz="half" idx="10"/>
          </p:nvPr>
        </p:nvSpPr>
        <p:spPr/>
        <p:txBody>
          <a:bodyPr/>
          <a:lstStyle/>
          <a:p>
            <a:fld id="{41C1E139-7F08-4FBD-B3EA-8BA434EB2F22}" type="datetime1">
              <a:rPr lang="fr-FR" smtClean="0"/>
              <a:t>18/04/2025</a:t>
            </a:fld>
            <a:endParaRPr lang="fr-FR" dirty="0"/>
          </a:p>
        </p:txBody>
      </p:sp>
      <p:sp>
        <p:nvSpPr>
          <p:cNvPr id="5" name="Espace réservé du pied de page 4">
            <a:extLst>
              <a:ext uri="{FF2B5EF4-FFF2-40B4-BE49-F238E27FC236}">
                <a16:creationId xmlns:a16="http://schemas.microsoft.com/office/drawing/2014/main" id="{2F212996-26E3-4989-B209-D4F3611326D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2856E13B-9C1F-4B9C-AEEF-1CA777C11617}"/>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6113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A2911-01F7-43AC-BD9B-F854BE2B6A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8AD944-0B0E-4E74-80C0-3409E7112B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F63BE-2762-4062-AAFC-3F9F06C6F051}"/>
              </a:ext>
            </a:extLst>
          </p:cNvPr>
          <p:cNvSpPr>
            <a:spLocks noGrp="1"/>
          </p:cNvSpPr>
          <p:nvPr>
            <p:ph type="dt" sz="half" idx="10"/>
          </p:nvPr>
        </p:nvSpPr>
        <p:spPr/>
        <p:txBody>
          <a:bodyPr/>
          <a:lstStyle/>
          <a:p>
            <a:fld id="{540D6844-A2FD-4037-BC54-BC3BEA0E0ADE}" type="datetime1">
              <a:rPr lang="fr-FR" smtClean="0"/>
              <a:t>18/04/2025</a:t>
            </a:fld>
            <a:endParaRPr lang="fr-FR" dirty="0"/>
          </a:p>
        </p:txBody>
      </p:sp>
      <p:sp>
        <p:nvSpPr>
          <p:cNvPr id="5" name="Espace réservé du pied de page 4">
            <a:extLst>
              <a:ext uri="{FF2B5EF4-FFF2-40B4-BE49-F238E27FC236}">
                <a16:creationId xmlns:a16="http://schemas.microsoft.com/office/drawing/2014/main" id="{FFE68A13-0CCD-4A44-AAEF-A78A700E913A}"/>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753B70B5-A0A9-4E5D-B1E5-387854E2A8D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67993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EE2D1-4A34-426B-A217-25B18F9609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D5F6AF-56DB-4674-B175-66287F171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AD4865-0B2B-4046-8253-2F42A2230CA7}"/>
              </a:ext>
            </a:extLst>
          </p:cNvPr>
          <p:cNvSpPr>
            <a:spLocks noGrp="1"/>
          </p:cNvSpPr>
          <p:nvPr>
            <p:ph type="dt" sz="half" idx="10"/>
          </p:nvPr>
        </p:nvSpPr>
        <p:spPr/>
        <p:txBody>
          <a:bodyPr/>
          <a:lstStyle/>
          <a:p>
            <a:fld id="{C9C12CC7-43C4-488C-9FD0-07302704C5A2}" type="datetime1">
              <a:rPr lang="fr-FR" smtClean="0"/>
              <a:t>18/04/2025</a:t>
            </a:fld>
            <a:endParaRPr lang="fr-FR" dirty="0"/>
          </a:p>
        </p:txBody>
      </p:sp>
      <p:sp>
        <p:nvSpPr>
          <p:cNvPr id="5" name="Espace réservé du pied de page 4">
            <a:extLst>
              <a:ext uri="{FF2B5EF4-FFF2-40B4-BE49-F238E27FC236}">
                <a16:creationId xmlns:a16="http://schemas.microsoft.com/office/drawing/2014/main" id="{48D8A742-00E8-45AC-844D-5B55AC2088E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D159E82D-64C5-4AB9-92B7-A12EB5C69701}"/>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4454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F4668-67E2-4836-A33A-C786581284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3D29DB-3B88-4A5D-BF9A-0214508D0F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32FC6A8-36AF-4745-9E4F-A00AE322AB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183D983-5293-4F8B-B346-597C5A583B32}"/>
              </a:ext>
            </a:extLst>
          </p:cNvPr>
          <p:cNvSpPr>
            <a:spLocks noGrp="1"/>
          </p:cNvSpPr>
          <p:nvPr>
            <p:ph type="dt" sz="half" idx="10"/>
          </p:nvPr>
        </p:nvSpPr>
        <p:spPr/>
        <p:txBody>
          <a:bodyPr/>
          <a:lstStyle/>
          <a:p>
            <a:fld id="{30A5696B-6E9B-40CA-B96F-C4B1D16628BB}" type="datetime1">
              <a:rPr lang="fr-FR" smtClean="0"/>
              <a:t>18/04/2025</a:t>
            </a:fld>
            <a:endParaRPr lang="fr-FR" dirty="0"/>
          </a:p>
        </p:txBody>
      </p:sp>
      <p:sp>
        <p:nvSpPr>
          <p:cNvPr id="6" name="Espace réservé du pied de page 5">
            <a:extLst>
              <a:ext uri="{FF2B5EF4-FFF2-40B4-BE49-F238E27FC236}">
                <a16:creationId xmlns:a16="http://schemas.microsoft.com/office/drawing/2014/main" id="{81C5E59B-69E9-4F86-B7F0-9C597011235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CDEC24C8-9AC6-4247-A51F-D3DABDE0DB7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9711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3079B-88B6-4BE4-BBE9-97C42C88A0F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9042C0-572E-4DA2-B1DB-5C023B967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D436812-8300-44FC-84E1-082BE7884C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C1EDF78-AAE4-4DE9-9608-89BD528D0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5F8C1F-6DA0-4432-8E10-47B4638AF7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85524C6-83CD-431D-A107-68D00AF7AA9E}"/>
              </a:ext>
            </a:extLst>
          </p:cNvPr>
          <p:cNvSpPr>
            <a:spLocks noGrp="1"/>
          </p:cNvSpPr>
          <p:nvPr>
            <p:ph type="dt" sz="half" idx="10"/>
          </p:nvPr>
        </p:nvSpPr>
        <p:spPr/>
        <p:txBody>
          <a:bodyPr/>
          <a:lstStyle/>
          <a:p>
            <a:fld id="{F8141974-D0CE-4C01-A82E-AB60533AB66A}" type="datetime1">
              <a:rPr lang="fr-FR" smtClean="0"/>
              <a:t>18/04/2025</a:t>
            </a:fld>
            <a:endParaRPr lang="fr-FR" dirty="0"/>
          </a:p>
        </p:txBody>
      </p:sp>
      <p:sp>
        <p:nvSpPr>
          <p:cNvPr id="8" name="Espace réservé du pied de page 7">
            <a:extLst>
              <a:ext uri="{FF2B5EF4-FFF2-40B4-BE49-F238E27FC236}">
                <a16:creationId xmlns:a16="http://schemas.microsoft.com/office/drawing/2014/main" id="{F784FC64-464A-40DF-A18E-06C100742C39}"/>
              </a:ext>
            </a:extLst>
          </p:cNvPr>
          <p:cNvSpPr>
            <a:spLocks noGrp="1"/>
          </p:cNvSpPr>
          <p:nvPr>
            <p:ph type="ftr" sz="quarter" idx="11"/>
          </p:nvPr>
        </p:nvSpPr>
        <p:spPr/>
        <p:txBody>
          <a:bodyPr/>
          <a:lstStyle/>
          <a:p>
            <a:r>
              <a:rPr lang="fr-FR" dirty="0"/>
              <a:t>Libre de droits</a:t>
            </a:r>
          </a:p>
        </p:txBody>
      </p:sp>
      <p:sp>
        <p:nvSpPr>
          <p:cNvPr id="9" name="Espace réservé du numéro de diapositive 8">
            <a:extLst>
              <a:ext uri="{FF2B5EF4-FFF2-40B4-BE49-F238E27FC236}">
                <a16:creationId xmlns:a16="http://schemas.microsoft.com/office/drawing/2014/main" id="{273B1D5C-17C0-452C-BD3B-5FAA560AB6B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68940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94F26-B5D4-4CE7-8A85-CD57723A3E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E17748B-F52F-496C-BD11-3394822C5881}"/>
              </a:ext>
            </a:extLst>
          </p:cNvPr>
          <p:cNvSpPr>
            <a:spLocks noGrp="1"/>
          </p:cNvSpPr>
          <p:nvPr>
            <p:ph type="dt" sz="half" idx="10"/>
          </p:nvPr>
        </p:nvSpPr>
        <p:spPr/>
        <p:txBody>
          <a:bodyPr/>
          <a:lstStyle/>
          <a:p>
            <a:fld id="{57061D21-A788-4B8D-9CD0-78CC583B12AB}" type="datetime1">
              <a:rPr lang="fr-FR" smtClean="0"/>
              <a:t>18/04/2025</a:t>
            </a:fld>
            <a:endParaRPr lang="fr-FR" dirty="0"/>
          </a:p>
        </p:txBody>
      </p:sp>
      <p:sp>
        <p:nvSpPr>
          <p:cNvPr id="4" name="Espace réservé du pied de page 3">
            <a:extLst>
              <a:ext uri="{FF2B5EF4-FFF2-40B4-BE49-F238E27FC236}">
                <a16:creationId xmlns:a16="http://schemas.microsoft.com/office/drawing/2014/main" id="{5DCD1313-09E9-41BE-AB16-5FA664C65C42}"/>
              </a:ext>
            </a:extLst>
          </p:cNvPr>
          <p:cNvSpPr>
            <a:spLocks noGrp="1"/>
          </p:cNvSpPr>
          <p:nvPr>
            <p:ph type="ftr" sz="quarter" idx="11"/>
          </p:nvPr>
        </p:nvSpPr>
        <p:spPr/>
        <p:txBody>
          <a:bodyPr/>
          <a:lstStyle/>
          <a:p>
            <a:r>
              <a:rPr lang="fr-FR" dirty="0"/>
              <a:t>Libre de droits</a:t>
            </a:r>
          </a:p>
        </p:txBody>
      </p:sp>
      <p:sp>
        <p:nvSpPr>
          <p:cNvPr id="5" name="Espace réservé du numéro de diapositive 4">
            <a:extLst>
              <a:ext uri="{FF2B5EF4-FFF2-40B4-BE49-F238E27FC236}">
                <a16:creationId xmlns:a16="http://schemas.microsoft.com/office/drawing/2014/main" id="{225B3157-8A44-4564-B5B7-6F254C21AC34}"/>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0693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87DE60-70B3-4D6B-838F-389F16A739C8}"/>
              </a:ext>
            </a:extLst>
          </p:cNvPr>
          <p:cNvSpPr>
            <a:spLocks noGrp="1"/>
          </p:cNvSpPr>
          <p:nvPr>
            <p:ph type="dt" sz="half" idx="10"/>
          </p:nvPr>
        </p:nvSpPr>
        <p:spPr/>
        <p:txBody>
          <a:bodyPr/>
          <a:lstStyle/>
          <a:p>
            <a:fld id="{7200E9BD-24E9-4538-BFB7-8BC796593A73}" type="datetime1">
              <a:rPr lang="fr-FR" smtClean="0"/>
              <a:t>18/04/2025</a:t>
            </a:fld>
            <a:endParaRPr lang="fr-FR" dirty="0"/>
          </a:p>
        </p:txBody>
      </p:sp>
      <p:sp>
        <p:nvSpPr>
          <p:cNvPr id="3" name="Espace réservé du pied de page 2">
            <a:extLst>
              <a:ext uri="{FF2B5EF4-FFF2-40B4-BE49-F238E27FC236}">
                <a16:creationId xmlns:a16="http://schemas.microsoft.com/office/drawing/2014/main" id="{7F55B05E-1377-4789-82D3-1F35AA2C5159}"/>
              </a:ext>
            </a:extLst>
          </p:cNvPr>
          <p:cNvSpPr>
            <a:spLocks noGrp="1"/>
          </p:cNvSpPr>
          <p:nvPr>
            <p:ph type="ftr" sz="quarter" idx="11"/>
          </p:nvPr>
        </p:nvSpPr>
        <p:spPr/>
        <p:txBody>
          <a:bodyPr/>
          <a:lstStyle/>
          <a:p>
            <a:r>
              <a:rPr lang="fr-FR" dirty="0"/>
              <a:t>Libre de droits</a:t>
            </a:r>
          </a:p>
        </p:txBody>
      </p:sp>
      <p:sp>
        <p:nvSpPr>
          <p:cNvPr id="4" name="Espace réservé du numéro de diapositive 3">
            <a:extLst>
              <a:ext uri="{FF2B5EF4-FFF2-40B4-BE49-F238E27FC236}">
                <a16:creationId xmlns:a16="http://schemas.microsoft.com/office/drawing/2014/main" id="{32F7FB97-6BB1-4E0B-831F-B9E43CF4970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58651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6F2BD-0C0A-4755-B732-D4C33993CE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0899A8-A6B9-46F4-9F49-D49820015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2DE54C-C417-4070-A6D3-BB8628DFE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97D756-88E0-42E5-AD04-F789A81A2A24}"/>
              </a:ext>
            </a:extLst>
          </p:cNvPr>
          <p:cNvSpPr>
            <a:spLocks noGrp="1"/>
          </p:cNvSpPr>
          <p:nvPr>
            <p:ph type="dt" sz="half" idx="10"/>
          </p:nvPr>
        </p:nvSpPr>
        <p:spPr/>
        <p:txBody>
          <a:bodyPr/>
          <a:lstStyle/>
          <a:p>
            <a:fld id="{A002B423-8784-4560-97EE-08FEB3D3E942}" type="datetime1">
              <a:rPr lang="fr-FR" smtClean="0"/>
              <a:t>18/04/2025</a:t>
            </a:fld>
            <a:endParaRPr lang="fr-FR" dirty="0"/>
          </a:p>
        </p:txBody>
      </p:sp>
      <p:sp>
        <p:nvSpPr>
          <p:cNvPr id="6" name="Espace réservé du pied de page 5">
            <a:extLst>
              <a:ext uri="{FF2B5EF4-FFF2-40B4-BE49-F238E27FC236}">
                <a16:creationId xmlns:a16="http://schemas.microsoft.com/office/drawing/2014/main" id="{DD0BA53A-0D1C-4EE6-9023-242A327F75F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6135C913-FE73-4E86-AF2D-CDE888B31B7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8612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CC728-A279-4DC6-A17F-BE5F10FB88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B10B1B-AB65-4966-A5C1-95F840C46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E709AAA-9148-41EF-AAF7-A2E8843D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7EB65B-1C39-4556-B65B-A6D03ECD5230}"/>
              </a:ext>
            </a:extLst>
          </p:cNvPr>
          <p:cNvSpPr>
            <a:spLocks noGrp="1"/>
          </p:cNvSpPr>
          <p:nvPr>
            <p:ph type="dt" sz="half" idx="10"/>
          </p:nvPr>
        </p:nvSpPr>
        <p:spPr/>
        <p:txBody>
          <a:bodyPr/>
          <a:lstStyle/>
          <a:p>
            <a:fld id="{45D938E3-8490-4770-B78D-9CE670B3D41C}" type="datetime1">
              <a:rPr lang="fr-FR" smtClean="0"/>
              <a:t>18/04/2025</a:t>
            </a:fld>
            <a:endParaRPr lang="fr-FR" dirty="0"/>
          </a:p>
        </p:txBody>
      </p:sp>
      <p:sp>
        <p:nvSpPr>
          <p:cNvPr id="6" name="Espace réservé du pied de page 5">
            <a:extLst>
              <a:ext uri="{FF2B5EF4-FFF2-40B4-BE49-F238E27FC236}">
                <a16:creationId xmlns:a16="http://schemas.microsoft.com/office/drawing/2014/main" id="{20CBA73A-3D9D-4794-A010-EDE1775AA032}"/>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11FE2F6C-0FDD-4C4E-858A-2D3B6699F8DB}"/>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149773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6D55FD-B2F2-4282-AAA4-0B332DFD1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D365259-A640-4386-84BD-CC315A07E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41C576-B502-4B5C-AA06-3921A26DC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D84C1-EF59-46EC-99FF-24FFDE65E955}" type="datetime1">
              <a:rPr lang="fr-FR" smtClean="0"/>
              <a:t>18/04/2025</a:t>
            </a:fld>
            <a:endParaRPr lang="fr-FR" dirty="0"/>
          </a:p>
        </p:txBody>
      </p:sp>
      <p:sp>
        <p:nvSpPr>
          <p:cNvPr id="5" name="Espace réservé du pied de page 4">
            <a:extLst>
              <a:ext uri="{FF2B5EF4-FFF2-40B4-BE49-F238E27FC236}">
                <a16:creationId xmlns:a16="http://schemas.microsoft.com/office/drawing/2014/main" id="{F41CE043-A41B-4BEB-862E-885E88DDA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Libre de droits</a:t>
            </a:r>
          </a:p>
        </p:txBody>
      </p:sp>
      <p:sp>
        <p:nvSpPr>
          <p:cNvPr id="6" name="Espace réservé du numéro de diapositive 5">
            <a:extLst>
              <a:ext uri="{FF2B5EF4-FFF2-40B4-BE49-F238E27FC236}">
                <a16:creationId xmlns:a16="http://schemas.microsoft.com/office/drawing/2014/main" id="{9033CA2C-F87F-4E1C-A50D-C9430FD422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D97E-71B9-4DB7-9BC9-BF255CF45BEE}" type="slidenum">
              <a:rPr lang="fr-FR" smtClean="0"/>
              <a:t>‹N°›</a:t>
            </a:fld>
            <a:endParaRPr lang="fr-FR" dirty="0"/>
          </a:p>
        </p:txBody>
      </p:sp>
    </p:spTree>
    <p:extLst>
      <p:ext uri="{BB962C8B-B14F-4D97-AF65-F5344CB8AC3E}">
        <p14:creationId xmlns:p14="http://schemas.microsoft.com/office/powerpoint/2010/main" val="329508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32D7FBE-DE9F-8483-65A7-C2043234757B}"/>
              </a:ext>
            </a:extLst>
          </p:cNvPr>
          <p:cNvSpPr txBox="1"/>
          <p:nvPr/>
        </p:nvSpPr>
        <p:spPr>
          <a:xfrm>
            <a:off x="3506993" y="5282080"/>
            <a:ext cx="7894070" cy="1015663"/>
          </a:xfrm>
          <a:prstGeom prst="rect">
            <a:avLst/>
          </a:prstGeom>
          <a:solidFill>
            <a:schemeClr val="bg1"/>
          </a:solidFill>
          <a:ln w="76200">
            <a:noFill/>
          </a:ln>
        </p:spPr>
        <p:txBody>
          <a:bodyPr wrap="square" rtlCol="0">
            <a:spAutoFit/>
          </a:bodyPr>
          <a:lstStyle/>
          <a:p>
            <a:r>
              <a:rPr lang="fr-FR" sz="2000" dirty="0"/>
              <a:t>Des experts bénévoles pour la transparence de la performance carbone</a:t>
            </a:r>
            <a:endParaRPr lang="fr-FR" sz="2000" b="1" dirty="0"/>
          </a:p>
          <a:p>
            <a:r>
              <a:rPr lang="fr-FR" sz="2000" dirty="0"/>
              <a:t>Les outils de</a:t>
            </a:r>
            <a:r>
              <a:rPr lang="fr-FR" sz="2000" b="1" dirty="0"/>
              <a:t> Carbones sur factures </a:t>
            </a:r>
            <a:r>
              <a:rPr lang="fr-FR" sz="2000" dirty="0"/>
              <a:t>sont libres et ses prestations gratuites, disponibles sur </a:t>
            </a:r>
            <a:r>
              <a:rPr lang="fr-FR" sz="2000" b="1" i="1" dirty="0"/>
              <a:t>carbones-factures.org</a:t>
            </a:r>
          </a:p>
        </p:txBody>
      </p:sp>
      <p:sp>
        <p:nvSpPr>
          <p:cNvPr id="3" name="ZoneTexte 2">
            <a:extLst>
              <a:ext uri="{FF2B5EF4-FFF2-40B4-BE49-F238E27FC236}">
                <a16:creationId xmlns:a16="http://schemas.microsoft.com/office/drawing/2014/main" id="{0775CF73-15C4-0889-DAA5-E6AE93A7EAA0}"/>
              </a:ext>
            </a:extLst>
          </p:cNvPr>
          <p:cNvSpPr txBox="1"/>
          <p:nvPr/>
        </p:nvSpPr>
        <p:spPr>
          <a:xfrm>
            <a:off x="1646121" y="1181135"/>
            <a:ext cx="8899758" cy="1574277"/>
          </a:xfrm>
          <a:prstGeom prst="rect">
            <a:avLst/>
          </a:prstGeom>
          <a:solidFill>
            <a:schemeClr val="bg1"/>
          </a:solidFill>
          <a:ln w="76200">
            <a:noFill/>
          </a:ln>
        </p:spPr>
        <p:txBody>
          <a:bodyPr wrap="square" rtlCol="0">
            <a:spAutoFit/>
          </a:bodyPr>
          <a:lstStyle/>
          <a:p>
            <a:pPr algn="ctr">
              <a:lnSpc>
                <a:spcPct val="115000"/>
              </a:lnSpc>
              <a:spcAft>
                <a:spcPts val="800"/>
              </a:spcAft>
            </a:pPr>
            <a:r>
              <a:rPr lang="fr-FR" sz="4000" b="1" kern="100" dirty="0">
                <a:effectLst/>
                <a:latin typeface="Calibri" panose="020F0502020204030204" pitchFamily="34" charset="0"/>
                <a:ea typeface="Aptos" panose="020B0004020202020204" pitchFamily="34" charset="0"/>
                <a:cs typeface="Times New Roman" panose="02020603050405020304" pitchFamily="18" charset="0"/>
              </a:rPr>
              <a:t>L’économie carbone*, </a:t>
            </a:r>
          </a:p>
          <a:p>
            <a:pPr algn="ctr">
              <a:lnSpc>
                <a:spcPct val="115000"/>
              </a:lnSpc>
              <a:spcAft>
                <a:spcPts val="800"/>
              </a:spcAft>
            </a:pPr>
            <a:r>
              <a:rPr lang="fr-FR" sz="4000" b="1" kern="100" dirty="0">
                <a:effectLst/>
                <a:latin typeface="Calibri" panose="020F0502020204030204" pitchFamily="34" charset="0"/>
                <a:ea typeface="Aptos" panose="020B0004020202020204" pitchFamily="34" charset="0"/>
                <a:cs typeface="Times New Roman" panose="02020603050405020304" pitchFamily="18" charset="0"/>
              </a:rPr>
              <a:t>pour comprendre et piloter la transition</a:t>
            </a:r>
            <a:endParaRPr lang="fr-FR"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Image 5" descr="Une image contenant texte, Graphique, graphisme, clipart&#10;&#10;Le contenu généré par l’IA peut être incorrect.">
            <a:extLst>
              <a:ext uri="{FF2B5EF4-FFF2-40B4-BE49-F238E27FC236}">
                <a16:creationId xmlns:a16="http://schemas.microsoft.com/office/drawing/2014/main" id="{6D20BB04-09D8-58BC-516F-A12BBED860F6}"/>
              </a:ext>
            </a:extLst>
          </p:cNvPr>
          <p:cNvPicPr>
            <a:picLocks noChangeAspect="1"/>
          </p:cNvPicPr>
          <p:nvPr/>
        </p:nvPicPr>
        <p:blipFill>
          <a:blip r:embed="rId3"/>
          <a:stretch>
            <a:fillRect/>
          </a:stretch>
        </p:blipFill>
        <p:spPr>
          <a:xfrm>
            <a:off x="559398" y="5241043"/>
            <a:ext cx="2660477" cy="1068151"/>
          </a:xfrm>
          <a:prstGeom prst="rect">
            <a:avLst/>
          </a:prstGeom>
        </p:spPr>
      </p:pic>
      <p:sp>
        <p:nvSpPr>
          <p:cNvPr id="7" name="ZoneTexte 6">
            <a:extLst>
              <a:ext uri="{FF2B5EF4-FFF2-40B4-BE49-F238E27FC236}">
                <a16:creationId xmlns:a16="http://schemas.microsoft.com/office/drawing/2014/main" id="{CF9A5B3D-39E0-9E6B-6E98-35FFF76AB703}"/>
              </a:ext>
            </a:extLst>
          </p:cNvPr>
          <p:cNvSpPr txBox="1"/>
          <p:nvPr/>
        </p:nvSpPr>
        <p:spPr>
          <a:xfrm>
            <a:off x="4099231" y="3429000"/>
            <a:ext cx="5982318" cy="707886"/>
          </a:xfrm>
          <a:prstGeom prst="rect">
            <a:avLst/>
          </a:prstGeom>
          <a:solidFill>
            <a:schemeClr val="bg1"/>
          </a:solidFill>
          <a:ln w="76200">
            <a:noFill/>
          </a:ln>
        </p:spPr>
        <p:txBody>
          <a:bodyPr wrap="square" rtlCol="0">
            <a:spAutoFit/>
          </a:bodyPr>
          <a:lstStyle/>
          <a:p>
            <a:r>
              <a:rPr lang="fr-FR" sz="2000" dirty="0"/>
              <a:t>* Carbone au sens des gaz à effet de serre en excédent dans l’atmosphère, mesurés en kg d’équivalents CO</a:t>
            </a:r>
            <a:r>
              <a:rPr lang="fr-FR" sz="2000" baseline="-25000" dirty="0"/>
              <a:t>2</a:t>
            </a:r>
            <a:endParaRPr lang="fr-FR" sz="2000" b="1" dirty="0"/>
          </a:p>
        </p:txBody>
      </p:sp>
    </p:spTree>
    <p:extLst>
      <p:ext uri="{BB962C8B-B14F-4D97-AF65-F5344CB8AC3E}">
        <p14:creationId xmlns:p14="http://schemas.microsoft.com/office/powerpoint/2010/main" val="31639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9B3609-4CB7-417C-5989-744F9F9D5C9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36CD204-EDB6-8784-9650-490E1FC626DC}"/>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10</a:t>
            </a:fld>
            <a:endParaRPr lang="fr-FR" dirty="0"/>
          </a:p>
        </p:txBody>
      </p:sp>
      <p:sp>
        <p:nvSpPr>
          <p:cNvPr id="7" name="ZoneTexte 6">
            <a:extLst>
              <a:ext uri="{FF2B5EF4-FFF2-40B4-BE49-F238E27FC236}">
                <a16:creationId xmlns:a16="http://schemas.microsoft.com/office/drawing/2014/main" id="{B0AEFEAB-7E4C-2271-8373-C7C9D0D5BD47}"/>
              </a:ext>
            </a:extLst>
          </p:cNvPr>
          <p:cNvSpPr txBox="1"/>
          <p:nvPr/>
        </p:nvSpPr>
        <p:spPr>
          <a:xfrm>
            <a:off x="727036" y="1689889"/>
            <a:ext cx="10629222" cy="2007473"/>
          </a:xfrm>
          <a:prstGeom prst="rect">
            <a:avLst/>
          </a:prstGeom>
          <a:noFill/>
        </p:spPr>
        <p:txBody>
          <a:bodyPr wrap="square">
            <a:spAutoFit/>
          </a:bodyPr>
          <a:lstStyle/>
          <a:p>
            <a:pPr algn="just">
              <a:lnSpc>
                <a:spcPct val="115000"/>
              </a:lnSpc>
              <a:spcAft>
                <a:spcPts val="800"/>
              </a:spcAft>
              <a:buNone/>
            </a:pPr>
            <a:r>
              <a:rPr lang="it-IT" sz="1800" kern="100" dirty="0">
                <a:effectLst/>
                <a:latin typeface="Calibri" panose="020F0502020204030204" pitchFamily="34" charset="0"/>
                <a:ea typeface="Aptos" panose="020B0004020202020204" pitchFamily="34" charset="0"/>
                <a:cs typeface="Times New Roman" panose="02020603050405020304" pitchFamily="18" charset="0"/>
              </a:rPr>
              <a:t>Le mécanisme de ce signal est le même que pour le signal du contenu carbone.</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1800" b="1" kern="100" dirty="0">
                <a:effectLst/>
                <a:latin typeface="Calibri" panose="020F0502020204030204" pitchFamily="34" charset="0"/>
                <a:ea typeface="Aptos" panose="020B0004020202020204" pitchFamily="34" charset="0"/>
                <a:cs typeface="Times New Roman" panose="02020603050405020304" pitchFamily="18" charset="0"/>
              </a:rPr>
              <a:t>A un particulier</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 il ouvre une possibilité nouvelle d’agir concrètement sur ses placements.</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it-IT" sz="1800" b="1" kern="100" dirty="0">
                <a:effectLst/>
                <a:latin typeface="Calibri" panose="020F0502020204030204" pitchFamily="34" charset="0"/>
                <a:ea typeface="Aptos" panose="020B0004020202020204" pitchFamily="34" charset="0"/>
                <a:cs typeface="Times New Roman" panose="02020603050405020304" pitchFamily="18" charset="0"/>
              </a:rPr>
              <a:t>A un producteur ou un financier</a:t>
            </a:r>
            <a:r>
              <a:rPr lang="it-IT" sz="1800" kern="100" dirty="0">
                <a:effectLst/>
                <a:latin typeface="Calibri" panose="020F0502020204030204" pitchFamily="34" charset="0"/>
                <a:ea typeface="Aptos" panose="020B0004020202020204" pitchFamily="34" charset="0"/>
                <a:cs typeface="Times New Roman" panose="02020603050405020304" pitchFamily="18" charset="0"/>
              </a:rPr>
              <a:t>, il permet de valoriser les financements (en </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crédit ou en capital) qu’il reçoit </a:t>
            </a:r>
            <a:r>
              <a:rPr lang="it-IT" sz="1800" kern="100" dirty="0">
                <a:effectLst/>
                <a:latin typeface="Calibri" panose="020F0502020204030204" pitchFamily="34" charset="0"/>
                <a:ea typeface="Aptos" panose="020B0004020202020204" pitchFamily="34" charset="0"/>
                <a:cs typeface="Times New Roman" panose="02020603050405020304" pitchFamily="18" charset="0"/>
              </a:rPr>
              <a:t>en transmettant à ceux qui financent l’anticipation et la réalisation de la rentabilité carbone qui leur revient</a:t>
            </a:r>
            <a:r>
              <a:rPr lang="fr-FR"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8392FC8A-94C4-02FD-112A-8AADDDC14D68}"/>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15186C55-AF49-A0FD-BA67-0C3E5F679655}"/>
              </a:ext>
            </a:extLst>
          </p:cNvPr>
          <p:cNvSpPr txBox="1"/>
          <p:nvPr/>
        </p:nvSpPr>
        <p:spPr>
          <a:xfrm>
            <a:off x="727036" y="381669"/>
            <a:ext cx="10363601" cy="1200329"/>
          </a:xfrm>
          <a:prstGeom prst="rect">
            <a:avLst/>
          </a:prstGeom>
          <a:solidFill>
            <a:schemeClr val="bg1"/>
          </a:solidFill>
          <a:ln w="76200">
            <a:noFill/>
          </a:ln>
        </p:spPr>
        <p:txBody>
          <a:bodyPr wrap="square" rtlCol="0">
            <a:spAutoFit/>
          </a:bodyPr>
          <a:lstStyle/>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Rentabilité carbone des financements</a:t>
            </a:r>
          </a:p>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a) </a:t>
            </a:r>
            <a:r>
              <a:rPr lang="fr-FR" sz="2400" b="1" kern="100" dirty="0">
                <a:latin typeface="Calibri" panose="020F0502020204030204" pitchFamily="34" charset="0"/>
                <a:ea typeface="Aptos" panose="020B0004020202020204" pitchFamily="34" charset="0"/>
                <a:cs typeface="Times New Roman" panose="02020603050405020304" pitchFamily="18" charset="0"/>
              </a:rPr>
              <a:t>Le libre jeu des acteurs réagissant à ce</a:t>
            </a:r>
            <a:r>
              <a:rPr lang="fr-FR" sz="2400" kern="100" dirty="0">
                <a:latin typeface="Calibri" panose="020F0502020204030204" pitchFamily="34" charset="0"/>
                <a:ea typeface="Aptos" panose="020B0004020202020204" pitchFamily="34" charset="0"/>
                <a:cs typeface="Times New Roman" panose="02020603050405020304" pitchFamily="18" charset="0"/>
              </a:rPr>
              <a:t> </a:t>
            </a:r>
            <a:r>
              <a:rPr lang="fr-FR" sz="2400" b="1" kern="100" dirty="0">
                <a:latin typeface="Calibri" panose="020F0502020204030204" pitchFamily="34" charset="0"/>
                <a:ea typeface="Times New Roman" panose="02020603050405020304" pitchFamily="18" charset="0"/>
                <a:cs typeface="Times New Roman" panose="02020603050405020304" pitchFamily="18" charset="0"/>
              </a:rPr>
              <a:t>signal accélèrerait la transition</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a:p>
            <a:pPr algn="just"/>
            <a:endParaRPr lang="fr-FR" sz="2400" b="1" kern="1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7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B7073D-83E0-4392-6CEF-1A291129A57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7C56E6C-A69B-D2B8-FA95-B89926D801F1}"/>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11</a:t>
            </a:fld>
            <a:endParaRPr lang="fr-FR" dirty="0"/>
          </a:p>
        </p:txBody>
      </p:sp>
      <p:sp>
        <p:nvSpPr>
          <p:cNvPr id="7" name="ZoneTexte 6">
            <a:extLst>
              <a:ext uri="{FF2B5EF4-FFF2-40B4-BE49-F238E27FC236}">
                <a16:creationId xmlns:a16="http://schemas.microsoft.com/office/drawing/2014/main" id="{F8946EDE-82F9-EB34-F092-46F053EDDE83}"/>
              </a:ext>
            </a:extLst>
          </p:cNvPr>
          <p:cNvSpPr txBox="1"/>
          <p:nvPr/>
        </p:nvSpPr>
        <p:spPr>
          <a:xfrm>
            <a:off x="727036" y="1689889"/>
            <a:ext cx="10629222" cy="3313471"/>
          </a:xfrm>
          <a:prstGeom prst="rect">
            <a:avLst/>
          </a:prstGeom>
          <a:noFill/>
        </p:spPr>
        <p:txBody>
          <a:bodyPr wrap="square">
            <a:spAutoFit/>
          </a:bodyPr>
          <a:lstStyle/>
          <a:p>
            <a:pPr lvl="0">
              <a:lnSpc>
                <a:spcPct val="115000"/>
              </a:lnSpc>
              <a:spcAft>
                <a:spcPts val="800"/>
              </a:spcAft>
            </a:pPr>
            <a:r>
              <a:rPr lang="fr-FR" sz="2000" kern="100" dirty="0">
                <a:effectLst/>
                <a:ea typeface="Times New Roman" panose="02020603050405020304" pitchFamily="18" charset="0"/>
                <a:cs typeface="Times New Roman" panose="02020603050405020304" pitchFamily="18" charset="0"/>
              </a:rPr>
              <a:t>La Rentabilité carbone (</a:t>
            </a:r>
            <a:r>
              <a:rPr lang="fr-FR" sz="2000" kern="100" dirty="0">
                <a:ea typeface="Times New Roman" panose="02020603050405020304" pitchFamily="18" charset="0"/>
                <a:cs typeface="Times New Roman" panose="02020603050405020304" pitchFamily="18" charset="0"/>
              </a:rPr>
              <a:t>ex post) </a:t>
            </a:r>
            <a:r>
              <a:rPr lang="fr-FR" sz="2000" kern="100" dirty="0">
                <a:effectLst/>
                <a:ea typeface="Times New Roman" panose="02020603050405020304" pitchFamily="18" charset="0"/>
                <a:cs typeface="Times New Roman" panose="02020603050405020304" pitchFamily="18" charset="0"/>
              </a:rPr>
              <a:t>d’un financement reçu par une entité additionne :</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000" kern="100" dirty="0">
                <a:effectLst/>
                <a:ea typeface="Aptos" panose="020B0004020202020204" pitchFamily="34" charset="0"/>
                <a:cs typeface="Times New Roman" panose="02020603050405020304" pitchFamily="18" charset="0"/>
              </a:rPr>
              <a:t>Sa Rentabilité carbone propre : le Contenu carbone gagné par rapport à l’exercice précédent (tiré du compte carbone produit) rapporté au Contenu carbone de son passif. </a:t>
            </a:r>
          </a:p>
          <a:p>
            <a:pPr marL="342900" lvl="0" indent="-342900" algn="just">
              <a:lnSpc>
                <a:spcPct val="115000"/>
              </a:lnSpc>
              <a:spcAft>
                <a:spcPts val="800"/>
              </a:spcAft>
              <a:buFont typeface="Wingdings" panose="05000000000000000000" pitchFamily="2" charset="2"/>
              <a:buChar char=""/>
            </a:pPr>
            <a:r>
              <a:rPr lang="fr-FR" sz="2000" kern="100" dirty="0">
                <a:effectLst/>
                <a:ea typeface="Aptos" panose="020B0004020202020204" pitchFamily="34" charset="0"/>
                <a:cs typeface="Times New Roman" panose="02020603050405020304" pitchFamily="18" charset="0"/>
              </a:rPr>
              <a:t>Sa part de la Rentabilité carbone des financements qu’elle a accordés (calculée de la même façon). </a:t>
            </a:r>
          </a:p>
          <a:p>
            <a:pPr algn="just">
              <a:lnSpc>
                <a:spcPct val="115000"/>
              </a:lnSpc>
              <a:spcAft>
                <a:spcPts val="800"/>
              </a:spcAft>
              <a:buNone/>
            </a:pPr>
            <a:r>
              <a:rPr lang="fr-FR" sz="2000" kern="100" dirty="0">
                <a:effectLst/>
                <a:ea typeface="Aptos" panose="020B0004020202020204" pitchFamily="34" charset="0"/>
                <a:cs typeface="Times New Roman" panose="02020603050405020304" pitchFamily="18" charset="0"/>
              </a:rPr>
              <a:t>L’entité anticipe sa rentabilité (ex ante) en projetant la Rentabilité carbone de ses projets. </a:t>
            </a:r>
          </a:p>
          <a:p>
            <a:pPr algn="just">
              <a:lnSpc>
                <a:spcPct val="115000"/>
              </a:lnSpc>
              <a:spcAft>
                <a:spcPts val="800"/>
              </a:spcAft>
            </a:pPr>
            <a:r>
              <a:rPr lang="fr-FR" sz="2000" i="1" kern="100" dirty="0">
                <a:effectLst/>
                <a:ea typeface="Times New Roman" panose="02020603050405020304" pitchFamily="18" charset="0"/>
                <a:cs typeface="Times New Roman" panose="02020603050405020304" pitchFamily="18" charset="0"/>
              </a:rPr>
              <a:t>Pour la tenue du </a:t>
            </a:r>
            <a:r>
              <a:rPr lang="fr-FR" sz="2000" b="1" i="1" kern="100" dirty="0">
                <a:effectLst/>
                <a:ea typeface="Times New Roman" panose="02020603050405020304" pitchFamily="18" charset="0"/>
                <a:cs typeface="Times New Roman" panose="02020603050405020304" pitchFamily="18" charset="0"/>
              </a:rPr>
              <a:t>compte carbone Rentabilité</a:t>
            </a:r>
            <a:r>
              <a:rPr lang="fr-FR" sz="2000" i="1" kern="100" dirty="0">
                <a:effectLst/>
                <a:ea typeface="Times New Roman" panose="02020603050405020304" pitchFamily="18" charset="0"/>
                <a:cs typeface="Times New Roman" panose="02020603050405020304" pitchFamily="18" charset="0"/>
              </a:rPr>
              <a:t> nécessaire, voir les tutoriels et calculateurs CSF </a:t>
            </a:r>
            <a:endParaRPr lang="fr-FR" sz="20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F2D52CE-4359-C370-8AA2-A7BB05DF58B2}"/>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CFFAFDDC-22D5-3440-896B-62D23FA03B4F}"/>
              </a:ext>
            </a:extLst>
          </p:cNvPr>
          <p:cNvSpPr txBox="1"/>
          <p:nvPr/>
        </p:nvSpPr>
        <p:spPr>
          <a:xfrm>
            <a:off x="727036" y="381669"/>
            <a:ext cx="10363601" cy="830997"/>
          </a:xfrm>
          <a:prstGeom prst="rect">
            <a:avLst/>
          </a:prstGeom>
          <a:solidFill>
            <a:schemeClr val="bg1"/>
          </a:solidFill>
          <a:ln w="76200">
            <a:noFill/>
          </a:ln>
        </p:spPr>
        <p:txBody>
          <a:bodyPr wrap="square" rtlCol="0">
            <a:spAutoFit/>
          </a:bodyPr>
          <a:lstStyle/>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Rentabilité carbone des financements</a:t>
            </a:r>
          </a:p>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b) Un signal</a:t>
            </a:r>
            <a:r>
              <a:rPr lang="it-IT" sz="2400" b="1" kern="100" dirty="0">
                <a:latin typeface="Calibri" panose="020F0502020204030204" pitchFamily="34" charset="0"/>
                <a:ea typeface="Times New Roman" panose="02020603050405020304" pitchFamily="18" charset="0"/>
                <a:cs typeface="Times New Roman" panose="02020603050405020304" pitchFamily="18" charset="0"/>
              </a:rPr>
              <a:t> </a:t>
            </a:r>
            <a:r>
              <a:rPr lang="fr-FR" sz="2400" b="1" kern="100" dirty="0">
                <a:latin typeface="Calibri" panose="020F0502020204030204" pitchFamily="34" charset="0"/>
                <a:ea typeface="Times New Roman" panose="02020603050405020304" pitchFamily="18" charset="0"/>
                <a:cs typeface="Times New Roman" panose="02020603050405020304" pitchFamily="18" charset="0"/>
              </a:rPr>
              <a:t>rigoureux et</a:t>
            </a:r>
            <a:r>
              <a:rPr lang="it-IT" sz="2400" b="1" kern="100" dirty="0">
                <a:latin typeface="Calibri" panose="020F0502020204030204" pitchFamily="34" charset="0"/>
                <a:ea typeface="Times New Roman" panose="02020603050405020304" pitchFamily="18" charset="0"/>
                <a:cs typeface="Times New Roman" panose="02020603050405020304" pitchFamily="18" charset="0"/>
              </a:rPr>
              <a:t> simp</a:t>
            </a:r>
            <a:r>
              <a:rPr lang="fr-FR" sz="2400" b="1" kern="100" dirty="0">
                <a:latin typeface="Calibri" panose="020F0502020204030204" pitchFamily="34" charset="0"/>
                <a:ea typeface="Times New Roman" panose="02020603050405020304" pitchFamily="18" charset="0"/>
                <a:cs typeface="Times New Roman" panose="02020603050405020304" pitchFamily="18" charset="0"/>
              </a:rPr>
              <a:t>le à calculer et à transmettre à ses financiers</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88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F0870D-D2E3-E415-0665-B224100D7AF8}"/>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85A7653-D412-D2DD-A55F-DDD807D44123}"/>
              </a:ext>
            </a:extLst>
          </p:cNvPr>
          <p:cNvSpPr>
            <a:spLocks noGrp="1"/>
          </p:cNvSpPr>
          <p:nvPr>
            <p:ph type="sldNum" sz="quarter" idx="12"/>
          </p:nvPr>
        </p:nvSpPr>
        <p:spPr>
          <a:xfrm>
            <a:off x="8549640" y="6533636"/>
            <a:ext cx="2743200" cy="365125"/>
          </a:xfrm>
        </p:spPr>
        <p:txBody>
          <a:bodyPr/>
          <a:lstStyle/>
          <a:p>
            <a:fld id="{4DF7D97E-71B9-4DB7-9BC9-BF255CF45BEE}" type="slidenum">
              <a:rPr lang="fr-FR" smtClean="0"/>
              <a:t>12</a:t>
            </a:fld>
            <a:endParaRPr lang="fr-FR" dirty="0"/>
          </a:p>
        </p:txBody>
      </p:sp>
      <p:sp>
        <p:nvSpPr>
          <p:cNvPr id="10" name="ZoneTexte 9">
            <a:extLst>
              <a:ext uri="{FF2B5EF4-FFF2-40B4-BE49-F238E27FC236}">
                <a16:creationId xmlns:a16="http://schemas.microsoft.com/office/drawing/2014/main" id="{9FA49A1F-1C1F-D900-33B0-627002588E9E}"/>
              </a:ext>
            </a:extLst>
          </p:cNvPr>
          <p:cNvSpPr txBox="1"/>
          <p:nvPr/>
        </p:nvSpPr>
        <p:spPr>
          <a:xfrm>
            <a:off x="899774" y="1836424"/>
            <a:ext cx="10976668" cy="3847207"/>
          </a:xfrm>
          <a:prstGeom prst="rect">
            <a:avLst/>
          </a:prstGeom>
          <a:solidFill>
            <a:schemeClr val="bg1"/>
          </a:solidFill>
          <a:ln w="76200">
            <a:noFill/>
          </a:ln>
        </p:spPr>
        <p:txBody>
          <a:bodyPr wrap="square" rtlCol="0">
            <a:spAutoFit/>
          </a:bodyPr>
          <a:lstStyle/>
          <a:p>
            <a:r>
              <a:rPr lang="fr-FR" sz="2000" b="1" dirty="0"/>
              <a:t>Rentabilité</a:t>
            </a:r>
            <a:r>
              <a:rPr lang="fr-FR" sz="2000" dirty="0"/>
              <a:t> 	Coût d’investissement   	   Economie d’énergie 		Valeur terminale </a:t>
            </a:r>
          </a:p>
          <a:p>
            <a:r>
              <a:rPr lang="fr-FR" sz="2000" b="1" dirty="0"/>
              <a:t>en argent</a:t>
            </a:r>
            <a:r>
              <a:rPr lang="fr-FR" sz="2000" dirty="0"/>
              <a:t>				 de gaz par an sur 5 ans	             (dernière année x[5]) </a:t>
            </a:r>
          </a:p>
          <a:p>
            <a:r>
              <a:rPr lang="fr-FR" sz="2000" b="1" dirty="0"/>
              <a:t>		         -5000€		       -400 </a:t>
            </a:r>
            <a:r>
              <a:rPr lang="fr-FR" b="1" dirty="0"/>
              <a:t>M</a:t>
            </a:r>
            <a:r>
              <a:rPr lang="fr-FR" b="1" baseline="30000" dirty="0"/>
              <a:t>3</a:t>
            </a:r>
            <a:r>
              <a:rPr lang="fr-FR" sz="2000" b="1" dirty="0"/>
              <a:t> ou +400€		          2000€</a:t>
            </a:r>
          </a:p>
          <a:p>
            <a:endParaRPr lang="fr-FR" sz="800" b="1" dirty="0"/>
          </a:p>
          <a:p>
            <a:r>
              <a:rPr lang="fr-FR" sz="2000" b="1" dirty="0"/>
              <a:t>Rentabilité</a:t>
            </a:r>
            <a:r>
              <a:rPr lang="fr-FR" sz="2000" dirty="0"/>
              <a:t>	Contenu carbone 	Economie de m3	de gaz		Valeur terminale</a:t>
            </a:r>
          </a:p>
          <a:p>
            <a:r>
              <a:rPr lang="fr-FR" sz="2000" b="1" dirty="0"/>
              <a:t>en carbone</a:t>
            </a:r>
            <a:r>
              <a:rPr lang="fr-FR" sz="2000" dirty="0"/>
              <a:t>	      du chantier		       par an sur 5 ans	             (dernière année x[5]) </a:t>
            </a:r>
          </a:p>
          <a:p>
            <a:r>
              <a:rPr lang="fr-FR" sz="2000" dirty="0"/>
              <a:t>	                </a:t>
            </a:r>
            <a:r>
              <a:rPr lang="fr-FR" sz="2000" b="1" dirty="0"/>
              <a:t>-1200Kg d’</a:t>
            </a:r>
            <a:r>
              <a:rPr lang="fr-FR" sz="2000" b="1" dirty="0" err="1"/>
              <a:t>éq</a:t>
            </a:r>
            <a:r>
              <a:rPr lang="fr-FR" sz="2000" b="1" dirty="0"/>
              <a:t>.</a:t>
            </a:r>
            <a:r>
              <a:rPr lang="fr-FR" sz="2000" dirty="0">
                <a:ea typeface="Times New Roman" panose="02020603050405020304" pitchFamily="18" charset="0"/>
                <a:cs typeface="Aptos" panose="020B0004020202020204" pitchFamily="34" charset="0"/>
              </a:rPr>
              <a:t> </a:t>
            </a:r>
            <a:r>
              <a:rPr lang="fr-FR" sz="2000" b="1" dirty="0">
                <a:ea typeface="Times New Roman" panose="02020603050405020304" pitchFamily="18" charset="0"/>
                <a:cs typeface="Aptos" panose="020B0004020202020204" pitchFamily="34" charset="0"/>
              </a:rPr>
              <a:t>CO</a:t>
            </a:r>
            <a:r>
              <a:rPr lang="fr-FR" sz="2000" b="1" baseline="-25000" dirty="0">
                <a:ea typeface="Times New Roman" panose="02020603050405020304" pitchFamily="18" charset="0"/>
                <a:cs typeface="Aptos" panose="020B0004020202020204" pitchFamily="34" charset="0"/>
              </a:rPr>
              <a:t>2 </a:t>
            </a:r>
            <a:r>
              <a:rPr lang="fr-FR" sz="2000" b="1" dirty="0"/>
              <a:t>	      +960Kg d’</a:t>
            </a:r>
            <a:r>
              <a:rPr lang="fr-FR" sz="2000" b="1" dirty="0" err="1"/>
              <a:t>éq</a:t>
            </a:r>
            <a:r>
              <a:rPr lang="fr-FR" sz="2000" b="1" dirty="0"/>
              <a:t>.</a:t>
            </a:r>
            <a:r>
              <a:rPr lang="fr-FR" sz="2000" dirty="0">
                <a:ea typeface="Times New Roman" panose="02020603050405020304" pitchFamily="18" charset="0"/>
                <a:cs typeface="Aptos" panose="020B0004020202020204" pitchFamily="34" charset="0"/>
              </a:rPr>
              <a:t> </a:t>
            </a:r>
            <a:r>
              <a:rPr lang="fr-FR" sz="2000" b="1" dirty="0">
                <a:ea typeface="Times New Roman" panose="02020603050405020304" pitchFamily="18" charset="0"/>
                <a:cs typeface="Aptos" panose="020B0004020202020204" pitchFamily="34" charset="0"/>
              </a:rPr>
              <a:t>CO</a:t>
            </a:r>
            <a:r>
              <a:rPr lang="fr-FR" sz="2000" b="1" baseline="-25000" dirty="0">
                <a:ea typeface="Times New Roman" panose="02020603050405020304" pitchFamily="18" charset="0"/>
                <a:cs typeface="Aptos" panose="020B0004020202020204" pitchFamily="34" charset="0"/>
              </a:rPr>
              <a:t>2 </a:t>
            </a:r>
            <a:r>
              <a:rPr lang="fr-FR" sz="2000" dirty="0"/>
              <a:t>		       </a:t>
            </a:r>
            <a:r>
              <a:rPr lang="fr-FR" sz="2000" b="1" dirty="0"/>
              <a:t>+4800 KG</a:t>
            </a:r>
          </a:p>
          <a:p>
            <a:endParaRPr lang="fr-FR" sz="2000" dirty="0"/>
          </a:p>
          <a:p>
            <a:r>
              <a:rPr lang="fr-FR" sz="2000" dirty="0"/>
              <a:t>Ici : </a:t>
            </a:r>
            <a:r>
              <a:rPr lang="fr-FR" sz="2000" b="1" dirty="0"/>
              <a:t>Rentabilité</a:t>
            </a:r>
            <a:r>
              <a:rPr lang="fr-FR" sz="2000" dirty="0"/>
              <a:t> </a:t>
            </a:r>
            <a:r>
              <a:rPr lang="fr-FR" sz="2000" b="1" dirty="0"/>
              <a:t>argent = -5%, Rentabilité carbone = +85%</a:t>
            </a:r>
          </a:p>
          <a:p>
            <a:endParaRPr lang="fr-FR" sz="800" b="1" dirty="0"/>
          </a:p>
          <a:p>
            <a:r>
              <a:rPr lang="fr-FR" sz="2000" dirty="0"/>
              <a:t>Ce double calcul optimise la marge en argent (même sans contrainte carbone sur l’entité) : dans le cas ci-dessus, l’impact négatif sur la marge peut être compensé par plus de ventes mieux margées du fait de la baisse du Contenu carbone unitaire.</a:t>
            </a:r>
          </a:p>
          <a:p>
            <a:endParaRPr lang="fr-FR" sz="800" dirty="0"/>
          </a:p>
        </p:txBody>
      </p:sp>
      <p:sp>
        <p:nvSpPr>
          <p:cNvPr id="2" name="ZoneTexte 1">
            <a:extLst>
              <a:ext uri="{FF2B5EF4-FFF2-40B4-BE49-F238E27FC236}">
                <a16:creationId xmlns:a16="http://schemas.microsoft.com/office/drawing/2014/main" id="{E40F1E6A-0447-1099-9C72-953CE77C9195}"/>
              </a:ext>
            </a:extLst>
          </p:cNvPr>
          <p:cNvSpPr txBox="1"/>
          <p:nvPr/>
        </p:nvSpPr>
        <p:spPr>
          <a:xfrm>
            <a:off x="899774" y="389605"/>
            <a:ext cx="10721208" cy="492122"/>
          </a:xfrm>
          <a:prstGeom prst="rect">
            <a:avLst/>
          </a:prstGeom>
          <a:noFill/>
        </p:spPr>
        <p:txBody>
          <a:bodyPr wrap="square">
            <a:spAutoFit/>
          </a:bodyPr>
          <a:lstStyle/>
          <a:p>
            <a:pPr>
              <a:lnSpc>
                <a:spcPct val="115000"/>
              </a:lnSpc>
              <a:spcAft>
                <a:spcPts val="800"/>
              </a:spcAft>
              <a:tabLst>
                <a:tab pos="457200" algn="l"/>
              </a:tabLst>
            </a:pPr>
            <a:r>
              <a:rPr lang="fr-FR" sz="2400" b="1" dirty="0">
                <a:ea typeface="Aptos" panose="020B0004020202020204" pitchFamily="34" charset="0"/>
                <a:cs typeface="Aptos" panose="020B0004020202020204" pitchFamily="34" charset="0"/>
              </a:rPr>
              <a:t>Arbitrage argent-carbone sur un projet</a:t>
            </a:r>
            <a:endParaRPr lang="fr-FR" sz="2400" b="1" kern="100" dirty="0">
              <a:ea typeface="Aptos" panose="020B000402020202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1697C134-C5EE-565D-12DE-C5EA2131B604}"/>
              </a:ext>
            </a:extLst>
          </p:cNvPr>
          <p:cNvSpPr txBox="1"/>
          <p:nvPr/>
        </p:nvSpPr>
        <p:spPr>
          <a:xfrm>
            <a:off x="899774" y="1057515"/>
            <a:ext cx="10316866" cy="400110"/>
          </a:xfrm>
          <a:prstGeom prst="rect">
            <a:avLst/>
          </a:prstGeom>
          <a:noFill/>
        </p:spPr>
        <p:txBody>
          <a:bodyPr wrap="square" rtlCol="0">
            <a:spAutoFit/>
          </a:bodyPr>
          <a:lstStyle/>
          <a:p>
            <a:r>
              <a:rPr lang="fr-FR" sz="2000" kern="100" dirty="0">
                <a:effectLst/>
                <a:ea typeface="Aptos" panose="020B0004020202020204" pitchFamily="34" charset="0"/>
                <a:cs typeface="Times New Roman" panose="02020603050405020304" pitchFamily="18" charset="0"/>
              </a:rPr>
              <a:t>L’entité projette les rentabilités argent et carbone du projet (ici un projet d’économie d’énergie)</a:t>
            </a:r>
            <a:r>
              <a:rPr lang="fr-FR" sz="2000" dirty="0"/>
              <a:t>.</a:t>
            </a:r>
          </a:p>
        </p:txBody>
      </p:sp>
      <p:pic>
        <p:nvPicPr>
          <p:cNvPr id="5" name="Image 4" descr="Une image contenant texte, Graphique, graphisme, clipart&#10;&#10;Le contenu généré par l’IA peut être incorrect.">
            <a:extLst>
              <a:ext uri="{FF2B5EF4-FFF2-40B4-BE49-F238E27FC236}">
                <a16:creationId xmlns:a16="http://schemas.microsoft.com/office/drawing/2014/main" id="{721DB5D1-46B7-49D7-45FB-4CE02B8211BB}"/>
              </a:ext>
            </a:extLst>
          </p:cNvPr>
          <p:cNvPicPr>
            <a:picLocks noChangeAspect="1"/>
          </p:cNvPicPr>
          <p:nvPr/>
        </p:nvPicPr>
        <p:blipFill>
          <a:blip r:embed="rId3"/>
          <a:stretch>
            <a:fillRect/>
          </a:stretch>
        </p:blipFill>
        <p:spPr>
          <a:xfrm>
            <a:off x="506849" y="5696607"/>
            <a:ext cx="1892276" cy="759727"/>
          </a:xfrm>
          <a:prstGeom prst="rect">
            <a:avLst/>
          </a:prstGeom>
        </p:spPr>
      </p:pic>
    </p:spTree>
    <p:extLst>
      <p:ext uri="{BB962C8B-B14F-4D97-AF65-F5344CB8AC3E}">
        <p14:creationId xmlns:p14="http://schemas.microsoft.com/office/powerpoint/2010/main" val="390015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BB3892-417E-D1EA-84E6-20EDB0D8522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05DA301-1D81-3B47-D9C9-C0B94EC3D96B}"/>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13</a:t>
            </a:fld>
            <a:endParaRPr lang="fr-FR" dirty="0"/>
          </a:p>
        </p:txBody>
      </p:sp>
      <p:sp>
        <p:nvSpPr>
          <p:cNvPr id="7" name="ZoneTexte 6">
            <a:extLst>
              <a:ext uri="{FF2B5EF4-FFF2-40B4-BE49-F238E27FC236}">
                <a16:creationId xmlns:a16="http://schemas.microsoft.com/office/drawing/2014/main" id="{4152FE85-5ABC-3E25-0101-7532FC398278}"/>
              </a:ext>
            </a:extLst>
          </p:cNvPr>
          <p:cNvSpPr txBox="1"/>
          <p:nvPr/>
        </p:nvSpPr>
        <p:spPr>
          <a:xfrm>
            <a:off x="727036" y="1689889"/>
            <a:ext cx="10629222" cy="3808991"/>
          </a:xfrm>
          <a:prstGeom prst="rect">
            <a:avLst/>
          </a:prstGeom>
          <a:noFill/>
        </p:spPr>
        <p:txBody>
          <a:bodyPr wrap="square">
            <a:spAutoFit/>
          </a:bodyPr>
          <a:lstStyle/>
          <a:p>
            <a:pPr algn="just">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Il n’y a toujours pas de signal carbone quantitatif des financements pour guider les investisseurs : seulement un signal qualitatif pauvre sur deux positions (Vert-Brun) et pour une partie des financements. </a:t>
            </a: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buNone/>
            </a:pPr>
            <a:endParaRPr lang="fr-FR" sz="800" kern="100" dirty="0">
              <a:effectLst/>
              <a:ea typeface="Aptos" panose="020B0004020202020204" pitchFamily="34" charset="0"/>
              <a:cs typeface="Times New Roman" panose="02020603050405020304" pitchFamily="18" charset="0"/>
            </a:endParaRPr>
          </a:p>
          <a:p>
            <a:pPr algn="just">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Deux pistes : </a:t>
            </a:r>
            <a:endParaRPr lang="fr-FR" sz="2000" kern="100" dirty="0">
              <a:effectLst/>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Un label Transmission (comme pour le Contenu carbone) valorisant les entreprises et établissements financiers qui transmettent volontairement leur Rentabilité carbone à leurs propres financiers.</a:t>
            </a:r>
            <a:endParaRPr lang="fr-FR" sz="20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Focaliser la réglementation financière environnementale </a:t>
            </a:r>
            <a:r>
              <a:rPr lang="fr-FR" sz="2000" kern="100">
                <a:effectLst/>
                <a:ea typeface="Times New Roman" panose="02020603050405020304" pitchFamily="18" charset="0"/>
                <a:cs typeface="Times New Roman" panose="02020603050405020304" pitchFamily="18" charset="0"/>
              </a:rPr>
              <a:t>sur le </a:t>
            </a:r>
            <a:r>
              <a:rPr lang="fr-FR" sz="2000" kern="100" dirty="0">
                <a:effectLst/>
                <a:ea typeface="Times New Roman" panose="02020603050405020304" pitchFamily="18" charset="0"/>
                <a:cs typeface="Times New Roman" panose="02020603050405020304" pitchFamily="18" charset="0"/>
              </a:rPr>
              <a:t>calcul de la </a:t>
            </a:r>
            <a:r>
              <a:rPr lang="fr-FR" sz="2000" kern="100">
                <a:effectLst/>
                <a:ea typeface="Times New Roman" panose="02020603050405020304" pitchFamily="18" charset="0"/>
                <a:cs typeface="Times New Roman" panose="02020603050405020304" pitchFamily="18" charset="0"/>
              </a:rPr>
              <a:t>Rentabilité carbone. </a:t>
            </a:r>
            <a:endParaRPr lang="fr-FR" sz="20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F7391660-AEEB-A7AD-7ECF-B87708986E90}"/>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13DFE016-5643-710F-7E5C-8E29D9DC37E3}"/>
              </a:ext>
            </a:extLst>
          </p:cNvPr>
          <p:cNvSpPr txBox="1"/>
          <p:nvPr/>
        </p:nvSpPr>
        <p:spPr>
          <a:xfrm>
            <a:off x="727036" y="381669"/>
            <a:ext cx="10363601" cy="830997"/>
          </a:xfrm>
          <a:prstGeom prst="rect">
            <a:avLst/>
          </a:prstGeom>
          <a:solidFill>
            <a:schemeClr val="bg1"/>
          </a:solidFill>
          <a:ln w="76200">
            <a:noFill/>
          </a:ln>
        </p:spPr>
        <p:txBody>
          <a:bodyPr wrap="square" rtlCol="0">
            <a:spAutoFit/>
          </a:bodyPr>
          <a:lstStyle/>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Rentabilité carbone des financements</a:t>
            </a:r>
          </a:p>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c) un signal facile à déclencher et à renforcer par les pouvoirs publics</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915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D35C2A-394C-A6FA-040A-7155CE547893}"/>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E1E21F2-295D-E323-B46B-57C752F8DFE7}"/>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14</a:t>
            </a:fld>
            <a:endParaRPr lang="fr-FR" dirty="0"/>
          </a:p>
        </p:txBody>
      </p:sp>
      <p:sp>
        <p:nvSpPr>
          <p:cNvPr id="7" name="ZoneTexte 6">
            <a:extLst>
              <a:ext uri="{FF2B5EF4-FFF2-40B4-BE49-F238E27FC236}">
                <a16:creationId xmlns:a16="http://schemas.microsoft.com/office/drawing/2014/main" id="{5F809DB3-C2FD-C1F6-2CCF-C0C7BCA71BFF}"/>
              </a:ext>
            </a:extLst>
          </p:cNvPr>
          <p:cNvSpPr txBox="1"/>
          <p:nvPr/>
        </p:nvSpPr>
        <p:spPr>
          <a:xfrm>
            <a:off x="727036" y="1689889"/>
            <a:ext cx="10629222" cy="3770006"/>
          </a:xfrm>
          <a:prstGeom prst="rect">
            <a:avLst/>
          </a:prstGeom>
          <a:noFill/>
        </p:spPr>
        <p:txBody>
          <a:bodyPr wrap="square">
            <a:spAutoFit/>
          </a:bodyPr>
          <a:lstStyle/>
          <a:p>
            <a:pPr>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Equipés par l’économie carbone, pouvoirs publics et économistes pourraient aider les consommateurs à comprendre ce qui accélère ou freine la transition.</a:t>
            </a:r>
          </a:p>
          <a:p>
            <a:pPr>
              <a:lnSpc>
                <a:spcPct val="115000"/>
              </a:lnSpc>
              <a:spcAft>
                <a:spcPts val="800"/>
              </a:spcAft>
              <a:buNone/>
            </a:pPr>
            <a:r>
              <a:rPr lang="fr-FR" sz="2000" kern="100" dirty="0">
                <a:ea typeface="Times New Roman" panose="02020603050405020304" pitchFamily="18" charset="0"/>
                <a:cs typeface="Times New Roman" panose="02020603050405020304" pitchFamily="18" charset="0"/>
              </a:rPr>
              <a:t>Elle aide à </a:t>
            </a:r>
            <a:r>
              <a:rPr lang="fr-FR" sz="2000" kern="100" dirty="0">
                <a:effectLst/>
                <a:ea typeface="Times New Roman" panose="02020603050405020304" pitchFamily="18" charset="0"/>
                <a:cs typeface="Times New Roman" panose="02020603050405020304" pitchFamily="18" charset="0"/>
              </a:rPr>
              <a:t>distinguer pour chaque grand besoin deux évolutions :</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fr-FR" sz="2000" kern="1200" dirty="0">
                <a:solidFill>
                  <a:srgbClr val="000000"/>
                </a:solidFill>
                <a:effectLst/>
                <a:ea typeface="Times New Roman" panose="02020603050405020304" pitchFamily="18" charset="0"/>
                <a:cs typeface="Times New Roman" panose="02020603050405020304" pitchFamily="18" charset="0"/>
              </a:rPr>
              <a:t>L’évolution du contenu carbone par unité consommée</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rabicPeriod"/>
            </a:pPr>
            <a:r>
              <a:rPr lang="fr-FR" sz="2000" kern="1200" dirty="0">
                <a:solidFill>
                  <a:srgbClr val="000000"/>
                </a:solidFill>
                <a:effectLst/>
                <a:ea typeface="Times New Roman" panose="02020603050405020304" pitchFamily="18" charset="0"/>
                <a:cs typeface="Times New Roman" panose="02020603050405020304" pitchFamily="18" charset="0"/>
              </a:rPr>
              <a:t>L’évolution de la quantité d’unités consommées</a:t>
            </a:r>
          </a:p>
          <a:p>
            <a:pPr marL="342900" lvl="0" indent="-342900" algn="just">
              <a:lnSpc>
                <a:spcPct val="115000"/>
              </a:lnSpc>
              <a:spcAft>
                <a:spcPts val="800"/>
              </a:spcAft>
              <a:buFont typeface="+mj-lt"/>
              <a:buAutoNum type="arabicPeriod"/>
            </a:pP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buNone/>
            </a:pPr>
            <a:r>
              <a:rPr lang="fr-FR" sz="2000" i="1" kern="1200" dirty="0">
                <a:solidFill>
                  <a:srgbClr val="000000"/>
                </a:solidFill>
                <a:effectLst/>
                <a:ea typeface="Times New Roman" panose="02020603050405020304" pitchFamily="18" charset="0"/>
                <a:cs typeface="Times New Roman" panose="02020603050405020304" pitchFamily="18" charset="0"/>
              </a:rPr>
              <a:t>Exemple pour la mobilité : L’évolution du nombre de km parcourus, celle du contenu carbone au kilomètre parcouru ? Et l’impact anticipé des grands projets sur ces deux paramètres ?</a:t>
            </a:r>
            <a:endParaRPr lang="fr-FR" sz="20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571C0647-5EBC-C2B5-5209-9C0F0247C2C6}"/>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A76548B6-016B-A536-C004-D8CE45F70AFB}"/>
              </a:ext>
            </a:extLst>
          </p:cNvPr>
          <p:cNvSpPr txBox="1"/>
          <p:nvPr/>
        </p:nvSpPr>
        <p:spPr>
          <a:xfrm>
            <a:off x="727036" y="381669"/>
            <a:ext cx="10363601" cy="461665"/>
          </a:xfrm>
          <a:prstGeom prst="rect">
            <a:avLst/>
          </a:prstGeom>
          <a:solidFill>
            <a:schemeClr val="bg1"/>
          </a:solidFill>
          <a:ln w="76200">
            <a:noFill/>
          </a:ln>
        </p:spPr>
        <p:txBody>
          <a:bodyPr wrap="square" rtlCol="0">
            <a:spAutoFit/>
          </a:bodyPr>
          <a:lstStyle/>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La pédagogie de la transition</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7665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53CACF-95ED-E4C7-07F5-F941256E068C}"/>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1880D5B-2D4B-DDE3-958B-6B4CE656CE30}"/>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15</a:t>
            </a:fld>
            <a:endParaRPr lang="fr-FR" dirty="0"/>
          </a:p>
        </p:txBody>
      </p:sp>
      <p:sp>
        <p:nvSpPr>
          <p:cNvPr id="7" name="ZoneTexte 6">
            <a:extLst>
              <a:ext uri="{FF2B5EF4-FFF2-40B4-BE49-F238E27FC236}">
                <a16:creationId xmlns:a16="http://schemas.microsoft.com/office/drawing/2014/main" id="{F708638F-26A5-2266-1A55-5BA0BC63A9A1}"/>
              </a:ext>
            </a:extLst>
          </p:cNvPr>
          <p:cNvSpPr txBox="1"/>
          <p:nvPr/>
        </p:nvSpPr>
        <p:spPr>
          <a:xfrm>
            <a:off x="727036" y="1053275"/>
            <a:ext cx="10629222" cy="4729243"/>
          </a:xfrm>
          <a:prstGeom prst="rect">
            <a:avLst/>
          </a:prstGeom>
          <a:noFill/>
        </p:spPr>
        <p:txBody>
          <a:bodyPr wrap="square">
            <a:spAutoFit/>
          </a:bodyPr>
          <a:lstStyle/>
          <a:p>
            <a:pPr>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Reste le dernier défi : </a:t>
            </a:r>
            <a:r>
              <a:rPr lang="fr-FR" sz="2000" kern="0" dirty="0">
                <a:solidFill>
                  <a:srgbClr val="000000"/>
                </a:solidFill>
                <a:effectLst/>
                <a:ea typeface="Times New Roman" panose="02020603050405020304" pitchFamily="18" charset="0"/>
                <a:cs typeface="Times New Roman" panose="02020603050405020304" pitchFamily="18" charset="0"/>
              </a:rPr>
              <a:t>une rentabilité carbone des financements garantissant </a:t>
            </a:r>
            <a:r>
              <a:rPr lang="fr-FR" sz="2000" kern="100" dirty="0">
                <a:effectLst/>
                <a:ea typeface="Aptos" panose="020B0004020202020204" pitchFamily="34" charset="0"/>
                <a:cs typeface="Times New Roman" panose="02020603050405020304" pitchFamily="18" charset="0"/>
              </a:rPr>
              <a:t>des conditions de vie encore supportables</a:t>
            </a:r>
            <a:r>
              <a:rPr lang="fr-FR" sz="2000" kern="0" dirty="0">
                <a:solidFill>
                  <a:srgbClr val="000000"/>
                </a:solidFill>
                <a:effectLst/>
                <a:ea typeface="Times New Roman" panose="02020603050405020304" pitchFamily="18" charset="0"/>
                <a:cs typeface="Times New Roman" panose="02020603050405020304" pitchFamily="18" charset="0"/>
              </a:rPr>
              <a:t> à </a:t>
            </a:r>
            <a:r>
              <a:rPr lang="fr-FR" sz="2000" kern="100" dirty="0">
                <a:effectLst/>
                <a:ea typeface="Aptos" panose="020B0004020202020204" pitchFamily="34" charset="0"/>
                <a:cs typeface="Times New Roman" panose="02020603050405020304" pitchFamily="18" charset="0"/>
              </a:rPr>
              <a:t>la génération qui achèvera la transition</a:t>
            </a:r>
            <a:r>
              <a:rPr lang="fr-FR" sz="2000" kern="1200" dirty="0">
                <a:solidFill>
                  <a:srgbClr val="000000"/>
                </a:solidFill>
                <a:effectLst/>
                <a:ea typeface="Times New Roman" panose="02020603050405020304" pitchFamily="18" charset="0"/>
                <a:cs typeface="Times New Roman" panose="02020603050405020304" pitchFamily="18" charset="0"/>
              </a:rPr>
              <a:t>.</a:t>
            </a:r>
            <a:endParaRPr lang="fr-FR" sz="2000" kern="100" dirty="0">
              <a:effectLst/>
              <a:ea typeface="Aptos" panose="020B0004020202020204" pitchFamily="34" charset="0"/>
              <a:cs typeface="Times New Roman" panose="02020603050405020304" pitchFamily="18" charset="0"/>
            </a:endParaRPr>
          </a:p>
          <a:p>
            <a:pPr>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(Analogue au taux d’actualisation des économistes qui écarte les projets insuffisamment rentables)</a:t>
            </a: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buNone/>
            </a:pPr>
            <a:r>
              <a:rPr lang="fr-FR" sz="2000" kern="0" dirty="0">
                <a:solidFill>
                  <a:srgbClr val="000000"/>
                </a:solidFill>
                <a:effectLst/>
                <a:ea typeface="Times New Roman" panose="02020603050405020304" pitchFamily="18" charset="0"/>
                <a:cs typeface="Times New Roman" panose="02020603050405020304" pitchFamily="18" charset="0"/>
              </a:rPr>
              <a:t>D</a:t>
            </a:r>
            <a:r>
              <a:rPr lang="fr-FR" sz="2000" kern="1200" dirty="0">
                <a:solidFill>
                  <a:srgbClr val="000000"/>
                </a:solidFill>
                <a:effectLst/>
                <a:ea typeface="Times New Roman" panose="02020603050405020304" pitchFamily="18" charset="0"/>
                <a:cs typeface="Times New Roman" panose="02020603050405020304" pitchFamily="18" charset="0"/>
              </a:rPr>
              <a:t>eux composantes du plancher : </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000" kern="1200" dirty="0">
                <a:solidFill>
                  <a:srgbClr val="000000"/>
                </a:solidFill>
                <a:effectLst/>
                <a:ea typeface="Times New Roman" panose="02020603050405020304" pitchFamily="18" charset="0"/>
                <a:cs typeface="Times New Roman" panose="02020603050405020304" pitchFamily="18" charset="0"/>
              </a:rPr>
              <a:t>L’« épargne carbone » divise le flux carbone vers l’atmosphère (à ramener à zéro) par le nombre d’années avant la dernière génération (75 ans si on fixe la bascule vers l’insupportable à 2100)</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fr-FR" sz="2000" kern="1200" dirty="0">
                <a:solidFill>
                  <a:srgbClr val="000000"/>
                </a:solidFill>
                <a:effectLst/>
                <a:ea typeface="Times New Roman" panose="02020603050405020304" pitchFamily="18" charset="0"/>
                <a:cs typeface="Times New Roman" panose="02020603050405020304" pitchFamily="18" charset="0"/>
              </a:rPr>
              <a:t>L’« inflation carbone » traduit qu’un carbone retiré aujourd’hui a plus de poids que dans un an du fait de l’accélération des destructions jusqu’à la dernière génération (carbone de l’</a:t>
            </a:r>
            <a:r>
              <a:rPr lang="fr-FR" sz="2000" kern="100" dirty="0">
                <a:effectLst/>
                <a:ea typeface="Times New Roman" panose="02020603050405020304" pitchFamily="18" charset="0"/>
                <a:cs typeface="Times New Roman" panose="02020603050405020304" pitchFamily="18" charset="0"/>
              </a:rPr>
              <a:t>adaptation humaine, captures décroissantes du vivant, boucles d’accélération comme l’acidification des océans…)</a:t>
            </a: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pPr>
            <a:r>
              <a:rPr lang="fr-FR" sz="2000" kern="100" dirty="0">
                <a:effectLst/>
                <a:ea typeface="Times New Roman" panose="02020603050405020304" pitchFamily="18" charset="0"/>
                <a:cs typeface="Times New Roman" panose="02020603050405020304" pitchFamily="18" charset="0"/>
              </a:rPr>
              <a:t>Pouvoirs publics, économistes et scientifiques peuvent estimer ce taux plancher universel (probablement autour de 3%). </a:t>
            </a: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D546809-AD14-B515-14A1-A5E8F82AE5F4}"/>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E9C77F34-C66C-F4DA-6FA6-663159A577A7}"/>
              </a:ext>
            </a:extLst>
          </p:cNvPr>
          <p:cNvSpPr txBox="1"/>
          <p:nvPr/>
        </p:nvSpPr>
        <p:spPr>
          <a:xfrm>
            <a:off x="727036" y="381669"/>
            <a:ext cx="10363601" cy="461665"/>
          </a:xfrm>
          <a:prstGeom prst="rect">
            <a:avLst/>
          </a:prstGeom>
          <a:solidFill>
            <a:schemeClr val="bg1"/>
          </a:solidFill>
          <a:ln w="76200">
            <a:noFill/>
          </a:ln>
        </p:spPr>
        <p:txBody>
          <a:bodyPr wrap="square" rtlCol="0">
            <a:spAutoFit/>
          </a:bodyPr>
          <a:lstStyle/>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Le taux plancher de Rentabilité carbone = le rythme à imprimer à la transition</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3450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02163C-1C1C-329C-E201-43B599F8336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A80C852-2AFB-4132-8F1F-56F6ACD3C7F1}"/>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16</a:t>
            </a:fld>
            <a:endParaRPr lang="fr-FR" dirty="0"/>
          </a:p>
        </p:txBody>
      </p:sp>
      <p:sp>
        <p:nvSpPr>
          <p:cNvPr id="7" name="ZoneTexte 6">
            <a:extLst>
              <a:ext uri="{FF2B5EF4-FFF2-40B4-BE49-F238E27FC236}">
                <a16:creationId xmlns:a16="http://schemas.microsoft.com/office/drawing/2014/main" id="{4EEBF1F0-8C7E-D152-FB31-9D0B1A68D52B}"/>
              </a:ext>
            </a:extLst>
          </p:cNvPr>
          <p:cNvSpPr txBox="1"/>
          <p:nvPr/>
        </p:nvSpPr>
        <p:spPr>
          <a:xfrm>
            <a:off x="727036" y="740758"/>
            <a:ext cx="10629222" cy="5001626"/>
          </a:xfrm>
          <a:prstGeom prst="rect">
            <a:avLst/>
          </a:prstGeom>
          <a:noFill/>
        </p:spPr>
        <p:txBody>
          <a:bodyPr wrap="square">
            <a:spAutoFit/>
          </a:bodyPr>
          <a:lstStyle/>
          <a:p>
            <a:pPr algn="just">
              <a:lnSpc>
                <a:spcPct val="115000"/>
              </a:lnSpc>
              <a:spcAft>
                <a:spcPts val="800"/>
              </a:spcAft>
              <a:buNone/>
            </a:pPr>
            <a:r>
              <a:rPr lang="fr-FR" sz="1800"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Ce taux rappelle deux choses :</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TOUS les financements de la planète comptent pour la transition : chaque rentabilité négative doit être compensée par une rentabilité positive équivalente</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Un retard de rentabilité doit être plus que rattrapé et le plus vite possible</a:t>
            </a: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 </a:t>
            </a: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Son contrôle par les banques centrales, au titre de leur surveillance des risques de transition :</a:t>
            </a:r>
            <a:endParaRPr lang="fr-FR" sz="2000" kern="100" dirty="0">
              <a:effectLst/>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Assurerait une approche planétaire</a:t>
            </a:r>
            <a:endParaRPr lang="fr-FR" sz="20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Réduirait les problèmes d’équité (entre pays et au sein des pays) du pilotage par les quantités consommées (seuls les détenteurs d’actifs financiers sont concernés)</a:t>
            </a: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pPr>
            <a:r>
              <a:rPr lang="fr-FR" sz="2000" kern="100" dirty="0">
                <a:effectLst/>
                <a:ea typeface="Aptos" panose="020B0004020202020204" pitchFamily="34" charset="0"/>
                <a:cs typeface="Times New Roman" panose="02020603050405020304" pitchFamily="18" charset="0"/>
              </a:rPr>
              <a:t> </a:t>
            </a:r>
          </a:p>
          <a:p>
            <a:pPr marL="342900" lvl="0" indent="-342900">
              <a:lnSpc>
                <a:spcPct val="115000"/>
              </a:lnSpc>
              <a:spcAft>
                <a:spcPts val="800"/>
              </a:spcAft>
              <a:buFont typeface="Wingdings" panose="05000000000000000000" pitchFamily="2" charset="2"/>
              <a:buChar char=""/>
            </a:pP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C93D8DE-D859-8616-8598-4E7EF96B6D81}"/>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A9529713-5CB3-E9D1-9E6D-EC0C5DB0620A}"/>
              </a:ext>
            </a:extLst>
          </p:cNvPr>
          <p:cNvSpPr txBox="1"/>
          <p:nvPr/>
        </p:nvSpPr>
        <p:spPr>
          <a:xfrm>
            <a:off x="727036" y="381669"/>
            <a:ext cx="10363601" cy="461665"/>
          </a:xfrm>
          <a:prstGeom prst="rect">
            <a:avLst/>
          </a:prstGeom>
          <a:solidFill>
            <a:schemeClr val="bg1"/>
          </a:solidFill>
          <a:ln w="76200">
            <a:noFill/>
          </a:ln>
        </p:spPr>
        <p:txBody>
          <a:bodyPr wrap="square" rtlCol="0">
            <a:spAutoFit/>
          </a:bodyPr>
          <a:lstStyle/>
          <a:p>
            <a:pPr algn="just"/>
            <a:r>
              <a:rPr lang="fr-FR"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taux plancher de Rentabilité carbone, clé de la transition</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73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F2DFB1-E892-A20C-F7F6-3580821ACB0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418C0F9-342C-A094-4185-8DE6F5B96A1E}"/>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2</a:t>
            </a:fld>
            <a:endParaRPr lang="fr-FR" dirty="0"/>
          </a:p>
        </p:txBody>
      </p:sp>
      <p:sp>
        <p:nvSpPr>
          <p:cNvPr id="35" name="ZoneTexte 34">
            <a:extLst>
              <a:ext uri="{FF2B5EF4-FFF2-40B4-BE49-F238E27FC236}">
                <a16:creationId xmlns:a16="http://schemas.microsoft.com/office/drawing/2014/main" id="{0F833B70-9A7A-55F9-893A-E5B34566E6E4}"/>
              </a:ext>
            </a:extLst>
          </p:cNvPr>
          <p:cNvSpPr txBox="1"/>
          <p:nvPr/>
        </p:nvSpPr>
        <p:spPr>
          <a:xfrm>
            <a:off x="727036" y="381669"/>
            <a:ext cx="10363601" cy="461665"/>
          </a:xfrm>
          <a:prstGeom prst="rect">
            <a:avLst/>
          </a:prstGeom>
          <a:solidFill>
            <a:schemeClr val="bg1"/>
          </a:solidFill>
          <a:ln w="76200">
            <a:noFill/>
          </a:ln>
        </p:spPr>
        <p:txBody>
          <a:bodyPr wrap="square" rtlCol="0">
            <a:spAutoFit/>
          </a:bodyPr>
          <a:lstStyle/>
          <a:p>
            <a:pPr algn="just"/>
            <a:r>
              <a:rPr lang="fr-FR" sz="2400" b="1" dirty="0"/>
              <a:t>L’économie carbone</a:t>
            </a:r>
            <a:endParaRPr lang="fr-FR" sz="2400" dirty="0"/>
          </a:p>
        </p:txBody>
      </p:sp>
      <p:sp>
        <p:nvSpPr>
          <p:cNvPr id="7" name="ZoneTexte 6">
            <a:extLst>
              <a:ext uri="{FF2B5EF4-FFF2-40B4-BE49-F238E27FC236}">
                <a16:creationId xmlns:a16="http://schemas.microsoft.com/office/drawing/2014/main" id="{47EBBE06-89F6-4088-FD27-A5DA250D80B5}"/>
              </a:ext>
            </a:extLst>
          </p:cNvPr>
          <p:cNvSpPr txBox="1"/>
          <p:nvPr/>
        </p:nvSpPr>
        <p:spPr>
          <a:xfrm>
            <a:off x="727036" y="1281291"/>
            <a:ext cx="10629222" cy="4154984"/>
          </a:xfrm>
          <a:prstGeom prst="rect">
            <a:avLst/>
          </a:prstGeom>
          <a:noFill/>
        </p:spPr>
        <p:txBody>
          <a:bodyPr wrap="square">
            <a:spAutoFit/>
          </a:bodyPr>
          <a:lstStyle/>
          <a:p>
            <a:r>
              <a:rPr lang="fr-FR" sz="2000" b="1" dirty="0"/>
              <a:t>L’économie classique </a:t>
            </a:r>
            <a:r>
              <a:rPr lang="fr-FR" sz="2000" dirty="0"/>
              <a:t>voit l’excédent de carbone dans l’atmosphère et ses destructions croissantes comme externes à son champ d’étude (une « externalité »).</a:t>
            </a:r>
          </a:p>
          <a:p>
            <a:r>
              <a:rPr lang="fr-FR" sz="2000" b="1" dirty="0"/>
              <a:t>L’économie carbone </a:t>
            </a:r>
            <a:r>
              <a:rPr lang="fr-FR" sz="2000" dirty="0"/>
              <a:t>voit l’excédent comme une contrainte majeure qui justifie de l’internaliser. </a:t>
            </a:r>
          </a:p>
          <a:p>
            <a:endParaRPr lang="fr-FR" sz="800" dirty="0"/>
          </a:p>
          <a:p>
            <a:pPr marL="800100" lvl="1" indent="-342900">
              <a:buFont typeface="Wingdings" panose="05000000000000000000" pitchFamily="2" charset="2"/>
              <a:buChar char="ü"/>
            </a:pPr>
            <a:r>
              <a:rPr lang="fr-FR" sz="2000" dirty="0"/>
              <a:t>Elle compte le carbone en kg d’</a:t>
            </a:r>
            <a:r>
              <a:rPr lang="fr-FR" sz="2000" dirty="0" err="1"/>
              <a:t>éq</a:t>
            </a:r>
            <a:r>
              <a:rPr lang="fr-FR" sz="2000" dirty="0"/>
              <a:t>. CO</a:t>
            </a:r>
            <a:r>
              <a:rPr lang="fr-FR" sz="2000" baseline="-25000" dirty="0"/>
              <a:t>2</a:t>
            </a:r>
            <a:r>
              <a:rPr lang="fr-FR" sz="2000" dirty="0"/>
              <a:t> comme les scientifiques</a:t>
            </a:r>
          </a:p>
          <a:p>
            <a:pPr marL="800100" lvl="1" indent="-342900">
              <a:buFont typeface="Wingdings" panose="05000000000000000000" pitchFamily="2" charset="2"/>
              <a:buChar char="ü"/>
            </a:pPr>
            <a:r>
              <a:rPr lang="fr-FR" sz="2000" dirty="0"/>
              <a:t>Mais avec les outils économiques : la comptabilité, la gestion, la finance</a:t>
            </a:r>
          </a:p>
          <a:p>
            <a:pPr marL="800100" lvl="1" indent="-342900">
              <a:buFont typeface="Wingdings" panose="05000000000000000000" pitchFamily="2" charset="2"/>
              <a:buChar char="ü"/>
            </a:pPr>
            <a:endParaRPr lang="fr-FR" sz="800" dirty="0"/>
          </a:p>
          <a:p>
            <a:r>
              <a:rPr lang="fr-FR" sz="2000" dirty="0"/>
              <a:t>Elle éclaire ainsi chaque décision d’un signal carbone à côté du signal en argent </a:t>
            </a:r>
          </a:p>
          <a:p>
            <a:r>
              <a:rPr lang="fr-FR" sz="2000" dirty="0"/>
              <a:t>Elle laisse le décideur libre d’arbitrer leurs valeurs respectives </a:t>
            </a:r>
          </a:p>
          <a:p>
            <a:endParaRPr lang="fr-FR" sz="800" dirty="0"/>
          </a:p>
          <a:p>
            <a:r>
              <a:rPr lang="fr-FR" sz="2000" dirty="0"/>
              <a:t>Sa promesse : </a:t>
            </a:r>
            <a:r>
              <a:rPr lang="fr-FR" sz="2000" b="1" dirty="0"/>
              <a:t>Rendre la transition carbone compréhensible et pilotable par chacun. </a:t>
            </a:r>
          </a:p>
          <a:p>
            <a:endParaRPr lang="fr-FR" sz="2000" b="1" dirty="0"/>
          </a:p>
          <a:p>
            <a:r>
              <a:rPr lang="fr-FR" sz="2000" i="1" dirty="0"/>
              <a:t>Les principes suivis sont ceux des comptabilités carbone collaboratives (prof. Ulf von Kalckreuth, Bundesbank) et du standard E-</a:t>
            </a:r>
            <a:r>
              <a:rPr lang="fr-FR" sz="2000" i="1" dirty="0" err="1"/>
              <a:t>Liability</a:t>
            </a:r>
            <a:r>
              <a:rPr lang="fr-FR" sz="2000" i="1" dirty="0"/>
              <a:t> (prof. Karthik Ramana et Robert Kaplan) tels que développés en France par Carbones sur factures.</a:t>
            </a:r>
            <a:endParaRPr lang="fr-FR" sz="2000" dirty="0"/>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33249E13-46D8-78C7-A024-727396269448}"/>
              </a:ext>
            </a:extLst>
          </p:cNvPr>
          <p:cNvPicPr>
            <a:picLocks noChangeAspect="1"/>
          </p:cNvPicPr>
          <p:nvPr/>
        </p:nvPicPr>
        <p:blipFill>
          <a:blip r:embed="rId3"/>
          <a:stretch>
            <a:fillRect/>
          </a:stretch>
        </p:blipFill>
        <p:spPr>
          <a:xfrm>
            <a:off x="506849" y="5696607"/>
            <a:ext cx="1892276" cy="759727"/>
          </a:xfrm>
          <a:prstGeom prst="rect">
            <a:avLst/>
          </a:prstGeom>
        </p:spPr>
      </p:pic>
    </p:spTree>
    <p:extLst>
      <p:ext uri="{BB962C8B-B14F-4D97-AF65-F5344CB8AC3E}">
        <p14:creationId xmlns:p14="http://schemas.microsoft.com/office/powerpoint/2010/main" val="9490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192BAE-44A4-BBDA-2BF9-1F13C0B79EB4}"/>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0BE9980-361A-BB55-5C53-F714B144694D}"/>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3</a:t>
            </a:fld>
            <a:endParaRPr lang="fr-FR" dirty="0"/>
          </a:p>
        </p:txBody>
      </p:sp>
      <p:sp>
        <p:nvSpPr>
          <p:cNvPr id="35" name="ZoneTexte 34">
            <a:extLst>
              <a:ext uri="{FF2B5EF4-FFF2-40B4-BE49-F238E27FC236}">
                <a16:creationId xmlns:a16="http://schemas.microsoft.com/office/drawing/2014/main" id="{08945E8A-2318-0065-46CA-454BB2DB5735}"/>
              </a:ext>
            </a:extLst>
          </p:cNvPr>
          <p:cNvSpPr txBox="1"/>
          <p:nvPr/>
        </p:nvSpPr>
        <p:spPr>
          <a:xfrm>
            <a:off x="727036" y="381669"/>
            <a:ext cx="10363601" cy="461665"/>
          </a:xfrm>
          <a:prstGeom prst="rect">
            <a:avLst/>
          </a:prstGeom>
          <a:solidFill>
            <a:schemeClr val="bg1"/>
          </a:solidFill>
          <a:ln w="76200">
            <a:noFill/>
          </a:ln>
        </p:spPr>
        <p:txBody>
          <a:bodyPr wrap="square" rtlCol="0">
            <a:spAutoFit/>
          </a:bodyPr>
          <a:lstStyle/>
          <a:p>
            <a:pPr algn="just"/>
            <a:r>
              <a:rPr lang="fr-FR" sz="2400" b="1" kern="100" dirty="0">
                <a:latin typeface="Calibri" panose="020F0502020204030204" pitchFamily="34" charset="0"/>
                <a:ea typeface="Aptos" panose="020B0004020202020204" pitchFamily="34" charset="0"/>
                <a:cs typeface="Times New Roman" panose="02020603050405020304" pitchFamily="18" charset="0"/>
              </a:rPr>
              <a:t>Trois signaux carbone universels suffiraient pour réussir la transition </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D972B331-C19F-49A5-C45A-FDCB8F72EB3F}"/>
              </a:ext>
            </a:extLst>
          </p:cNvPr>
          <p:cNvSpPr txBox="1"/>
          <p:nvPr/>
        </p:nvSpPr>
        <p:spPr>
          <a:xfrm>
            <a:off x="727036" y="1443341"/>
            <a:ext cx="10629222" cy="4021357"/>
          </a:xfrm>
          <a:prstGeom prst="rect">
            <a:avLst/>
          </a:prstGeom>
          <a:noFill/>
        </p:spPr>
        <p:txBody>
          <a:bodyPr wrap="square">
            <a:spAutoFit/>
          </a:bodyPr>
          <a:lstStyle/>
          <a:p>
            <a:pPr marL="342900" lvl="0" indent="-342900" algn="just">
              <a:lnSpc>
                <a:spcPct val="115000"/>
              </a:lnSpc>
              <a:buFont typeface="Wingdings" panose="05000000000000000000" pitchFamily="2" charset="2"/>
              <a:buChar char=""/>
            </a:pPr>
            <a:r>
              <a:rPr lang="fr-FR" sz="2000" kern="100" dirty="0">
                <a:effectLst/>
                <a:ea typeface="Aptos" panose="020B0004020202020204" pitchFamily="34" charset="0"/>
                <a:cs typeface="Times New Roman" panose="02020603050405020304" pitchFamily="18" charset="0"/>
              </a:rPr>
              <a:t>Par libre jeu des acteurs réagissant aux signaux carbone à côté des signaux argent (une décentralisation ‘de marché’ des décisions). </a:t>
            </a:r>
          </a:p>
          <a:p>
            <a:pPr marL="342900" lvl="0" indent="-342900" algn="just">
              <a:lnSpc>
                <a:spcPct val="115000"/>
              </a:lnSpc>
              <a:spcAft>
                <a:spcPts val="800"/>
              </a:spcAft>
              <a:buFont typeface="Wingdings" panose="05000000000000000000" pitchFamily="2" charset="2"/>
              <a:buChar char=""/>
            </a:pPr>
            <a:r>
              <a:rPr lang="fr-FR" sz="2000" kern="100" dirty="0">
                <a:effectLst/>
                <a:ea typeface="Aptos" panose="020B0004020202020204" pitchFamily="34" charset="0"/>
                <a:cs typeface="Times New Roman" panose="02020603050405020304" pitchFamily="18" charset="0"/>
              </a:rPr>
              <a:t>Par pilotage collectif (à travers le renforcement de ces même signaux), garantissant à la génération achevant la transition des conditions de vie encore supportables.</a:t>
            </a:r>
          </a:p>
          <a:p>
            <a:pPr algn="just">
              <a:lnSpc>
                <a:spcPct val="115000"/>
              </a:lnSpc>
              <a:spcAft>
                <a:spcPts val="800"/>
              </a:spcAft>
              <a:buNone/>
            </a:pPr>
            <a:r>
              <a:rPr lang="fr-FR" sz="2000" b="1" kern="100" dirty="0">
                <a:effectLst/>
                <a:ea typeface="Aptos" panose="020B0004020202020204" pitchFamily="34" charset="0"/>
                <a:cs typeface="Times New Roman" panose="02020603050405020304" pitchFamily="18" charset="0"/>
              </a:rPr>
              <a:t>Les trois signaux carbone sont :</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buFont typeface="+mj-lt"/>
              <a:buAutoNum type="arabicPeriod"/>
            </a:pPr>
            <a:r>
              <a:rPr lang="fr-FR" sz="2000" kern="100" dirty="0">
                <a:effectLst/>
                <a:ea typeface="Aptos" panose="020B0004020202020204" pitchFamily="34" charset="0"/>
                <a:cs typeface="Times New Roman" panose="02020603050405020304" pitchFamily="18" charset="0"/>
              </a:rPr>
              <a:t>Pour chaque produit : son Contenu carbone unitaire</a:t>
            </a:r>
          </a:p>
          <a:p>
            <a:pPr marL="342900" lvl="0" indent="-342900" algn="just">
              <a:lnSpc>
                <a:spcPct val="115000"/>
              </a:lnSpc>
              <a:buFont typeface="+mj-lt"/>
              <a:buAutoNum type="arabicPeriod"/>
            </a:pPr>
            <a:r>
              <a:rPr lang="fr-FR" sz="2000" kern="100" dirty="0">
                <a:effectLst/>
                <a:ea typeface="Aptos" panose="020B0004020202020204" pitchFamily="34" charset="0"/>
                <a:cs typeface="Times New Roman" panose="02020603050405020304" pitchFamily="18" charset="0"/>
              </a:rPr>
              <a:t>Pour chaque financement : sa Rentabilité carbone </a:t>
            </a:r>
          </a:p>
          <a:p>
            <a:pPr marL="342900" lvl="0" indent="-342900" algn="just">
              <a:lnSpc>
                <a:spcPct val="115000"/>
              </a:lnSpc>
              <a:spcAft>
                <a:spcPts val="800"/>
              </a:spcAft>
              <a:buFont typeface="+mj-lt"/>
              <a:buAutoNum type="arabicPeriod"/>
            </a:pPr>
            <a:r>
              <a:rPr lang="fr-FR" sz="2000" kern="1200" dirty="0">
                <a:solidFill>
                  <a:srgbClr val="000000"/>
                </a:solidFill>
                <a:effectLst/>
                <a:ea typeface="Times New Roman" panose="02020603050405020304" pitchFamily="18" charset="0"/>
                <a:cs typeface="Times New Roman" panose="02020603050405020304" pitchFamily="18" charset="0"/>
              </a:rPr>
              <a:t>Pour chaque surface terrestre ou maritime : </a:t>
            </a:r>
            <a:r>
              <a:rPr lang="fr-FR" sz="2000" kern="100" dirty="0">
                <a:effectLst/>
                <a:ea typeface="Aptos" panose="020B0004020202020204" pitchFamily="34" charset="0"/>
                <a:cs typeface="Times New Roman" panose="02020603050405020304" pitchFamily="18" charset="0"/>
              </a:rPr>
              <a:t>Ses C</a:t>
            </a:r>
            <a:r>
              <a:rPr lang="fr-FR" sz="2000" kern="1200" dirty="0">
                <a:solidFill>
                  <a:srgbClr val="000000"/>
                </a:solidFill>
                <a:effectLst/>
                <a:ea typeface="Times New Roman" panose="02020603050405020304" pitchFamily="18" charset="0"/>
                <a:cs typeface="Times New Roman" panose="02020603050405020304" pitchFamily="18" charset="0"/>
              </a:rPr>
              <a:t>aptures naturelles </a:t>
            </a:r>
            <a:endParaRPr lang="fr-FR" sz="2000" kern="100" dirty="0">
              <a:effectLst/>
              <a:ea typeface="Aptos" panose="020B0004020202020204" pitchFamily="34" charset="0"/>
              <a:cs typeface="Times New Roman" panose="02020603050405020304" pitchFamily="18" charset="0"/>
            </a:endParaRPr>
          </a:p>
          <a:p>
            <a:pPr algn="just">
              <a:lnSpc>
                <a:spcPct val="115000"/>
              </a:lnSpc>
              <a:spcAft>
                <a:spcPts val="800"/>
              </a:spcAft>
            </a:pPr>
            <a:r>
              <a:rPr lang="fr-FR" sz="2000" dirty="0">
                <a:solidFill>
                  <a:srgbClr val="000000"/>
                </a:solidFill>
                <a:ea typeface="Times New Roman" panose="02020603050405020304" pitchFamily="18" charset="0"/>
                <a:cs typeface="Times New Roman" panose="02020603050405020304" pitchFamily="18" charset="0"/>
              </a:rPr>
              <a:t>Ils sont universels (chacun leur attribue une valeur positive, toutes choses égales par ailleurs)</a:t>
            </a:r>
          </a:p>
          <a:p>
            <a:pPr algn="just">
              <a:lnSpc>
                <a:spcPct val="115000"/>
              </a:lnSpc>
              <a:spcAft>
                <a:spcPts val="800"/>
              </a:spcAft>
            </a:pPr>
            <a:r>
              <a:rPr lang="fr-FR" sz="2000" dirty="0">
                <a:solidFill>
                  <a:srgbClr val="000000"/>
                </a:solidFill>
                <a:ea typeface="Times New Roman" panose="02020603050405020304" pitchFamily="18" charset="0"/>
                <a:cs typeface="Times New Roman" panose="02020603050405020304" pitchFamily="18" charset="0"/>
              </a:rPr>
              <a:t>Chacun</a:t>
            </a:r>
            <a:r>
              <a:rPr lang="fr-FR" sz="2000" kern="1200" dirty="0">
                <a:solidFill>
                  <a:srgbClr val="000000"/>
                </a:solidFill>
                <a:effectLst/>
                <a:ea typeface="Times New Roman" panose="02020603050405020304" pitchFamily="18" charset="0"/>
                <a:cs typeface="Times New Roman" panose="02020603050405020304" pitchFamily="18" charset="0"/>
              </a:rPr>
              <a:t> comble une lacune d’information majeure. </a:t>
            </a: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58E2D1BD-BF93-0CF9-CFFB-2E58B0AE555D}"/>
              </a:ext>
            </a:extLst>
          </p:cNvPr>
          <p:cNvPicPr>
            <a:picLocks noChangeAspect="1"/>
          </p:cNvPicPr>
          <p:nvPr/>
        </p:nvPicPr>
        <p:blipFill>
          <a:blip r:embed="rId3"/>
          <a:stretch>
            <a:fillRect/>
          </a:stretch>
        </p:blipFill>
        <p:spPr>
          <a:xfrm>
            <a:off x="506849" y="5696607"/>
            <a:ext cx="1892276" cy="759727"/>
          </a:xfrm>
          <a:prstGeom prst="rect">
            <a:avLst/>
          </a:prstGeom>
        </p:spPr>
      </p:pic>
    </p:spTree>
    <p:extLst>
      <p:ext uri="{BB962C8B-B14F-4D97-AF65-F5344CB8AC3E}">
        <p14:creationId xmlns:p14="http://schemas.microsoft.com/office/powerpoint/2010/main" val="377239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44C483-224F-EE35-9806-3CD62C60E40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88BE81D-DB6C-B561-4F49-3E9FC0FF85CD}"/>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4</a:t>
            </a:fld>
            <a:endParaRPr lang="fr-FR" dirty="0"/>
          </a:p>
        </p:txBody>
      </p:sp>
      <p:sp>
        <p:nvSpPr>
          <p:cNvPr id="35" name="ZoneTexte 34">
            <a:extLst>
              <a:ext uri="{FF2B5EF4-FFF2-40B4-BE49-F238E27FC236}">
                <a16:creationId xmlns:a16="http://schemas.microsoft.com/office/drawing/2014/main" id="{C11C55CA-3560-F61B-6541-0E398D2D7BC5}"/>
              </a:ext>
            </a:extLst>
          </p:cNvPr>
          <p:cNvSpPr txBox="1"/>
          <p:nvPr/>
        </p:nvSpPr>
        <p:spPr>
          <a:xfrm>
            <a:off x="727036" y="381669"/>
            <a:ext cx="10363601" cy="461665"/>
          </a:xfrm>
          <a:prstGeom prst="rect">
            <a:avLst/>
          </a:prstGeom>
          <a:solidFill>
            <a:schemeClr val="bg1"/>
          </a:solidFill>
          <a:ln w="76200">
            <a:noFill/>
          </a:ln>
        </p:spPr>
        <p:txBody>
          <a:bodyPr wrap="square" rtlCol="0">
            <a:spAutoFit/>
          </a:bodyPr>
          <a:lstStyle/>
          <a:p>
            <a:pPr algn="just"/>
            <a:r>
              <a:rPr lang="fr-FR"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Contenu carbone unitaire d’un produit, signal jumeau de son Prix </a:t>
            </a:r>
            <a:r>
              <a:rPr lang="fr-FR" sz="2400" kern="100" dirty="0">
                <a:latin typeface="Calibri" panose="020F0502020204030204" pitchFamily="34" charset="0"/>
                <a:ea typeface="Aptos" panose="020B0004020202020204" pitchFamily="34" charset="0"/>
                <a:cs typeface="Times New Roman" panose="02020603050405020304" pitchFamily="18" charset="0"/>
              </a:rPr>
              <a:t>(1/2)</a:t>
            </a:r>
            <a:r>
              <a:rPr lang="fr-FR" sz="2400" b="1" kern="100" dirty="0">
                <a:latin typeface="Calibri" panose="020F0502020204030204" pitchFamily="34" charset="0"/>
                <a:ea typeface="Aptos" panose="020B0004020202020204" pitchFamily="34" charset="0"/>
                <a:cs typeface="Times New Roman" panose="02020603050405020304" pitchFamily="18" charset="0"/>
              </a:rPr>
              <a:t> </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0B2FBF27-978D-FE56-6BC4-46CE81D88F94}"/>
              </a:ext>
            </a:extLst>
          </p:cNvPr>
          <p:cNvSpPr txBox="1"/>
          <p:nvPr/>
        </p:nvSpPr>
        <p:spPr>
          <a:xfrm>
            <a:off x="727036" y="929299"/>
            <a:ext cx="10629222" cy="2451953"/>
          </a:xfrm>
          <a:prstGeom prst="rect">
            <a:avLst/>
          </a:prstGeom>
          <a:noFill/>
        </p:spPr>
        <p:txBody>
          <a:bodyPr wrap="square">
            <a:spAutoFit/>
          </a:bodyPr>
          <a:lstStyle/>
          <a:p>
            <a:pPr algn="just">
              <a:spcAft>
                <a:spcPts val="800"/>
              </a:spcAft>
              <a:buNone/>
            </a:pPr>
            <a:r>
              <a:rPr lang="fr-FR"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Une lacun</a:t>
            </a:r>
            <a:r>
              <a:rPr lang="fr-FR" sz="2000" b="1" kern="1200" dirty="0">
                <a:solidFill>
                  <a:srgbClr val="000000"/>
                </a:solidFill>
                <a:effectLst/>
                <a:ea typeface="Times New Roman" panose="02020603050405020304" pitchFamily="18" charset="0"/>
                <a:cs typeface="Times New Roman" panose="02020603050405020304" pitchFamily="18" charset="0"/>
              </a:rPr>
              <a:t>e majeure d’information : </a:t>
            </a:r>
            <a:r>
              <a:rPr lang="fr-FR" sz="2000" kern="1200" dirty="0">
                <a:solidFill>
                  <a:srgbClr val="000000"/>
                </a:solidFill>
                <a:effectLst/>
                <a:ea typeface="Times New Roman" panose="02020603050405020304" pitchFamily="18" charset="0"/>
                <a:cs typeface="Times New Roman" panose="02020603050405020304" pitchFamily="18" charset="0"/>
              </a:rPr>
              <a:t>Les acteurs n’ont pas les bons signaux pour décider sur les produits. Deux produits de même prix peuvent avoir un impact carbone très différent. </a:t>
            </a:r>
            <a:endParaRPr lang="fr-FR" sz="2000" kern="100" dirty="0">
              <a:effectLst/>
              <a:ea typeface="Aptos" panose="020B0004020202020204" pitchFamily="34" charset="0"/>
              <a:cs typeface="Times New Roman" panose="02020603050405020304" pitchFamily="18" charset="0"/>
            </a:endParaRPr>
          </a:p>
          <a:p>
            <a:pPr algn="just">
              <a:spcAft>
                <a:spcPts val="800"/>
              </a:spcAft>
              <a:buNone/>
            </a:pPr>
            <a:r>
              <a:rPr lang="fr-FR" sz="2000" b="1" kern="1200" dirty="0">
                <a:solidFill>
                  <a:srgbClr val="000000"/>
                </a:solidFill>
                <a:effectLst/>
                <a:ea typeface="Times New Roman" panose="02020603050405020304" pitchFamily="18" charset="0"/>
                <a:cs typeface="Times New Roman" panose="02020603050405020304" pitchFamily="18" charset="0"/>
              </a:rPr>
              <a:t>Le signal Contenu carbone unitaire* transpose le signal prix :</a:t>
            </a:r>
            <a:endParaRPr lang="fr-FR" sz="2000" kern="100" dirty="0">
              <a:effectLst/>
              <a:ea typeface="Aptos" panose="020B0004020202020204" pitchFamily="34" charset="0"/>
              <a:cs typeface="Times New Roman" panose="02020603050405020304" pitchFamily="18" charset="0"/>
            </a:endParaRPr>
          </a:p>
          <a:p>
            <a:pPr marL="342900" lvl="0" indent="-342900" algn="just">
              <a:buFont typeface="Wingdings" panose="05000000000000000000" pitchFamily="2" charset="2"/>
              <a:buChar char=""/>
            </a:pPr>
            <a:r>
              <a:rPr lang="fr-FR" sz="2000" kern="1200" dirty="0">
                <a:solidFill>
                  <a:srgbClr val="000000"/>
                </a:solidFill>
                <a:effectLst/>
                <a:ea typeface="Times New Roman" panose="02020603050405020304" pitchFamily="18" charset="0"/>
                <a:cs typeface="Times New Roman" panose="02020603050405020304" pitchFamily="18" charset="0"/>
              </a:rPr>
              <a:t>Le prix unitaire du produit, pour une unité vendue = Les coûts du producteur + ceux transmis par ses fournisseurs. </a:t>
            </a:r>
            <a:endParaRPr lang="fr-FR" sz="2000" kern="100" dirty="0">
              <a:effectLst/>
              <a:ea typeface="Aptos" panose="020B000402020202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fr-FR" sz="2000" kern="1200" dirty="0">
                <a:solidFill>
                  <a:srgbClr val="000000"/>
                </a:solidFill>
                <a:effectLst/>
                <a:ea typeface="Times New Roman" panose="02020603050405020304" pitchFamily="18" charset="0"/>
                <a:cs typeface="Times New Roman" panose="02020603050405020304" pitchFamily="18" charset="0"/>
              </a:rPr>
              <a:t>Le contenu carbone unitaire du produit, pour une unité vendue = les émissions carbone du producteur + celles transmises par ses fournisseurs. </a:t>
            </a: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2D86733F-BBE0-C5D1-CAB2-6E0141DFE4F6}"/>
              </a:ext>
            </a:extLst>
          </p:cNvPr>
          <p:cNvPicPr>
            <a:picLocks noChangeAspect="1"/>
          </p:cNvPicPr>
          <p:nvPr/>
        </p:nvPicPr>
        <p:blipFill>
          <a:blip r:embed="rId3"/>
          <a:stretch>
            <a:fillRect/>
          </a:stretch>
        </p:blipFill>
        <p:spPr>
          <a:xfrm>
            <a:off x="506849" y="5696607"/>
            <a:ext cx="1892276" cy="759727"/>
          </a:xfrm>
          <a:prstGeom prst="rect">
            <a:avLst/>
          </a:prstGeom>
        </p:spPr>
      </p:pic>
      <p:sp>
        <p:nvSpPr>
          <p:cNvPr id="5" name="ZoneTexte 4">
            <a:extLst>
              <a:ext uri="{FF2B5EF4-FFF2-40B4-BE49-F238E27FC236}">
                <a16:creationId xmlns:a16="http://schemas.microsoft.com/office/drawing/2014/main" id="{CB85FE73-CD7E-1585-2F4E-16390B3CEEF1}"/>
              </a:ext>
            </a:extLst>
          </p:cNvPr>
          <p:cNvSpPr txBox="1"/>
          <p:nvPr/>
        </p:nvSpPr>
        <p:spPr>
          <a:xfrm>
            <a:off x="716525" y="4904524"/>
            <a:ext cx="10960468" cy="392159"/>
          </a:xfrm>
          <a:prstGeom prst="rect">
            <a:avLst/>
          </a:prstGeom>
          <a:noFill/>
        </p:spPr>
        <p:txBody>
          <a:bodyPr wrap="square">
            <a:spAutoFit/>
          </a:bodyPr>
          <a:lstStyle/>
          <a:p>
            <a:pPr algn="just">
              <a:lnSpc>
                <a:spcPct val="115000"/>
              </a:lnSpc>
              <a:spcAft>
                <a:spcPts val="800"/>
              </a:spcAft>
              <a:buNone/>
            </a:pPr>
            <a:r>
              <a:rPr lang="fr-FR" sz="1800" kern="1200" dirty="0">
                <a:solidFill>
                  <a:srgbClr val="000000"/>
                </a:solidFill>
                <a:effectLst/>
                <a:ea typeface="Times New Roman" panose="02020603050405020304" pitchFamily="18" charset="0"/>
                <a:cs typeface="Times New Roman" panose="02020603050405020304" pitchFamily="18" charset="0"/>
              </a:rPr>
              <a:t>* </a:t>
            </a:r>
            <a:r>
              <a:rPr lang="fr-FR" sz="1800" i="1" kern="1200" dirty="0">
                <a:solidFill>
                  <a:srgbClr val="000000"/>
                </a:solidFill>
                <a:effectLst/>
                <a:ea typeface="Times New Roman" panose="02020603050405020304" pitchFamily="18" charset="0"/>
                <a:cs typeface="Times New Roman" panose="02020603050405020304" pitchFamily="18" charset="0"/>
              </a:rPr>
              <a:t>C’est un standard international</a:t>
            </a:r>
            <a:r>
              <a:rPr lang="fr-FR" i="1" dirty="0">
                <a:solidFill>
                  <a:srgbClr val="000000"/>
                </a:solidFill>
                <a:ea typeface="Times New Roman" panose="02020603050405020304" pitchFamily="18" charset="0"/>
                <a:cs typeface="Times New Roman" panose="02020603050405020304" pitchFamily="18" charset="0"/>
              </a:rPr>
              <a:t> </a:t>
            </a:r>
            <a:r>
              <a:rPr lang="fr-FR" sz="1800" i="1" kern="1200" dirty="0" err="1">
                <a:solidFill>
                  <a:srgbClr val="000000"/>
                </a:solidFill>
                <a:effectLst/>
                <a:ea typeface="Times New Roman" panose="02020603050405020304" pitchFamily="18" charset="0"/>
                <a:cs typeface="Times New Roman" panose="02020603050405020304" pitchFamily="18" charset="0"/>
              </a:rPr>
              <a:t>appellé</a:t>
            </a:r>
            <a:r>
              <a:rPr lang="fr-FR" sz="1800" i="1" kern="1200" dirty="0">
                <a:solidFill>
                  <a:srgbClr val="000000"/>
                </a:solidFill>
                <a:effectLst/>
                <a:ea typeface="Times New Roman" panose="02020603050405020304" pitchFamily="18" charset="0"/>
                <a:cs typeface="Times New Roman" panose="02020603050405020304" pitchFamily="18" charset="0"/>
              </a:rPr>
              <a:t> aussi Empreinte carbone, </a:t>
            </a:r>
            <a:r>
              <a:rPr lang="fr-FR" sz="1800" i="1" dirty="0">
                <a:solidFill>
                  <a:srgbClr val="000000"/>
                </a:solidFill>
                <a:ea typeface="Times New Roman" panose="02020603050405020304" pitchFamily="18" charset="0"/>
                <a:cs typeface="Times New Roman" panose="02020603050405020304" pitchFamily="18" charset="0"/>
              </a:rPr>
              <a:t>C</a:t>
            </a:r>
            <a:r>
              <a:rPr lang="fr-FR" sz="1800" i="1" kern="1200" dirty="0">
                <a:solidFill>
                  <a:srgbClr val="000000"/>
                </a:solidFill>
                <a:effectLst/>
                <a:ea typeface="Times New Roman" panose="02020603050405020304" pitchFamily="18" charset="0"/>
                <a:cs typeface="Times New Roman" panose="02020603050405020304" pitchFamily="18" charset="0"/>
              </a:rPr>
              <a:t>umul des émissions, scopes 1, 2 et 3 amont…</a:t>
            </a:r>
            <a:endParaRPr lang="fr-FR" sz="1800" kern="100" dirty="0">
              <a:effectLst/>
              <a:ea typeface="Aptos" panose="020B000402020202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778B1E76-C600-3B40-204A-42F547C0E26A}"/>
              </a:ext>
            </a:extLst>
          </p:cNvPr>
          <p:cNvSpPr txBox="1"/>
          <p:nvPr/>
        </p:nvSpPr>
        <p:spPr>
          <a:xfrm>
            <a:off x="781389" y="3381252"/>
            <a:ext cx="10629222" cy="1528624"/>
          </a:xfrm>
          <a:prstGeom prst="rect">
            <a:avLst/>
          </a:prstGeom>
          <a:noFill/>
        </p:spPr>
        <p:txBody>
          <a:bodyPr wrap="square">
            <a:spAutoFit/>
          </a:bodyPr>
          <a:lstStyle/>
          <a:p>
            <a:pPr algn="just">
              <a:spcAft>
                <a:spcPts val="800"/>
              </a:spcAft>
              <a:buNone/>
            </a:pPr>
            <a:r>
              <a:rPr lang="fr-FR" sz="2000" kern="0" dirty="0">
                <a:effectLst/>
                <a:ea typeface="Times New Roman" panose="02020603050405020304" pitchFamily="18" charset="0"/>
                <a:cs typeface="Times New Roman" panose="02020603050405020304" pitchFamily="18" charset="0"/>
              </a:rPr>
              <a:t>Le Contenu carbone unitaire des produits permettra de relever </a:t>
            </a:r>
            <a:r>
              <a:rPr lang="fr-FR" sz="2000" b="1" kern="0" dirty="0">
                <a:effectLst/>
                <a:ea typeface="Times New Roman" panose="02020603050405020304" pitchFamily="18" charset="0"/>
                <a:cs typeface="Times New Roman" panose="02020603050405020304" pitchFamily="18" charset="0"/>
              </a:rPr>
              <a:t>deux défis de la transition :</a:t>
            </a:r>
          </a:p>
          <a:p>
            <a:pPr marL="342900" indent="-342900" algn="just">
              <a:spcAft>
                <a:spcPts val="800"/>
              </a:spcAft>
              <a:buFont typeface="Wingdings" panose="05000000000000000000" pitchFamily="2" charset="2"/>
              <a:buChar char="ü"/>
            </a:pPr>
            <a:r>
              <a:rPr lang="fr-FR" sz="2000" b="1" kern="0" dirty="0">
                <a:ea typeface="Aptos" panose="020B0004020202020204" pitchFamily="34" charset="0"/>
                <a:cs typeface="Times New Roman" panose="02020603050405020304" pitchFamily="18" charset="0"/>
              </a:rPr>
              <a:t>Celui de la </a:t>
            </a:r>
            <a:r>
              <a:rPr lang="fr-FR" sz="2000" b="1" kern="100" dirty="0">
                <a:ea typeface="Aptos" panose="020B0004020202020204" pitchFamily="34" charset="0"/>
                <a:cs typeface="Times New Roman" panose="02020603050405020304" pitchFamily="18" charset="0"/>
              </a:rPr>
              <a:t>c</a:t>
            </a:r>
            <a:r>
              <a:rPr lang="fr-FR" sz="2000" b="1" kern="100" dirty="0">
                <a:effectLst/>
                <a:ea typeface="Aptos" panose="020B0004020202020204" pitchFamily="34" charset="0"/>
                <a:cs typeface="Times New Roman" panose="02020603050405020304" pitchFamily="18" charset="0"/>
              </a:rPr>
              <a:t>onsommation</a:t>
            </a:r>
            <a:r>
              <a:rPr lang="fr-FR" sz="2000" kern="100" dirty="0">
                <a:effectLst/>
                <a:ea typeface="Aptos" panose="020B0004020202020204" pitchFamily="34" charset="0"/>
                <a:cs typeface="Times New Roman" panose="02020603050405020304" pitchFamily="18" charset="0"/>
              </a:rPr>
              <a:t> :  </a:t>
            </a:r>
            <a:r>
              <a:rPr lang="fr-FR" sz="2000" kern="1200" dirty="0">
                <a:solidFill>
                  <a:srgbClr val="000000"/>
                </a:solidFill>
                <a:effectLst/>
                <a:ea typeface="Times New Roman" panose="02020603050405020304" pitchFamily="18" charset="0"/>
                <a:cs typeface="Times New Roman" panose="02020603050405020304" pitchFamily="18" charset="0"/>
              </a:rPr>
              <a:t>Réduire au minimum le contenu carbone des produits </a:t>
            </a:r>
            <a:r>
              <a:rPr lang="fr-FR" sz="2000" dirty="0">
                <a:solidFill>
                  <a:srgbClr val="000000"/>
                </a:solidFill>
                <a:ea typeface="Times New Roman" panose="02020603050405020304" pitchFamily="18" charset="0"/>
                <a:cs typeface="Times New Roman" panose="02020603050405020304" pitchFamily="18" charset="0"/>
              </a:rPr>
              <a:t>consommé</a:t>
            </a:r>
            <a:r>
              <a:rPr lang="fr-FR" sz="2000" kern="1200" dirty="0">
                <a:solidFill>
                  <a:srgbClr val="000000"/>
                </a:solidFill>
                <a:effectLst/>
                <a:ea typeface="Times New Roman" panose="02020603050405020304" pitchFamily="18" charset="0"/>
                <a:cs typeface="Times New Roman" panose="02020603050405020304" pitchFamily="18" charset="0"/>
              </a:rPr>
              <a:t>s. </a:t>
            </a:r>
            <a:endParaRPr lang="fr-FR" sz="2000" kern="100" dirty="0">
              <a:ea typeface="Times New Roman" panose="02020603050405020304" pitchFamily="18" charset="0"/>
              <a:cs typeface="Times New Roman" panose="02020603050405020304" pitchFamily="18" charset="0"/>
            </a:endParaRPr>
          </a:p>
          <a:p>
            <a:pPr marL="342900" indent="-342900" algn="just">
              <a:spcAft>
                <a:spcPts val="800"/>
              </a:spcAft>
              <a:buFont typeface="Wingdings" panose="05000000000000000000" pitchFamily="2" charset="2"/>
              <a:buChar char="ü"/>
            </a:pPr>
            <a:r>
              <a:rPr lang="fr-FR" sz="2000" b="1" kern="100" dirty="0">
                <a:ea typeface="Aptos" panose="020B0004020202020204" pitchFamily="34" charset="0"/>
                <a:cs typeface="Times New Roman" panose="02020603050405020304" pitchFamily="18" charset="0"/>
              </a:rPr>
              <a:t>Celui de la p</a:t>
            </a:r>
            <a:r>
              <a:rPr lang="fr-FR" sz="2000" b="1" kern="100" dirty="0">
                <a:effectLst/>
                <a:ea typeface="Aptos" panose="020B0004020202020204" pitchFamily="34" charset="0"/>
                <a:cs typeface="Times New Roman" panose="02020603050405020304" pitchFamily="18" charset="0"/>
              </a:rPr>
              <a:t>roduction</a:t>
            </a:r>
            <a:r>
              <a:rPr lang="fr-FR" sz="2000" kern="100" dirty="0">
                <a:effectLst/>
                <a:ea typeface="Aptos" panose="020B0004020202020204" pitchFamily="34" charset="0"/>
                <a:cs typeface="Times New Roman" panose="02020603050405020304" pitchFamily="18" charset="0"/>
              </a:rPr>
              <a:t> : </a:t>
            </a:r>
            <a:r>
              <a:rPr lang="fr-FR" sz="2000" kern="1200" dirty="0">
                <a:solidFill>
                  <a:srgbClr val="000000"/>
                </a:solidFill>
                <a:effectLst/>
                <a:ea typeface="Times New Roman" panose="02020603050405020304" pitchFamily="18" charset="0"/>
                <a:cs typeface="Times New Roman" panose="02020603050405020304" pitchFamily="18" charset="0"/>
              </a:rPr>
              <a:t>Réduire au</a:t>
            </a:r>
            <a:r>
              <a:rPr lang="fr-FR" sz="2000" b="1" kern="1200" dirty="0">
                <a:solidFill>
                  <a:srgbClr val="000000"/>
                </a:solidFill>
                <a:effectLst/>
                <a:ea typeface="Times New Roman" panose="02020603050405020304" pitchFamily="18" charset="0"/>
                <a:cs typeface="Times New Roman" panose="02020603050405020304" pitchFamily="18" charset="0"/>
              </a:rPr>
              <a:t> </a:t>
            </a:r>
            <a:r>
              <a:rPr lang="fr-FR" sz="2000" kern="1200" dirty="0">
                <a:solidFill>
                  <a:srgbClr val="000000"/>
                </a:solidFill>
                <a:effectLst/>
                <a:ea typeface="Times New Roman" panose="02020603050405020304" pitchFamily="18" charset="0"/>
                <a:cs typeface="Times New Roman" panose="02020603050405020304" pitchFamily="18" charset="0"/>
              </a:rPr>
              <a:t>minimum le contenu carbone de la production nécessaire à la consommation. </a:t>
            </a:r>
            <a:endParaRPr lang="fr-FR" sz="20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3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68EBB1-9312-045A-67F7-28293583638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2F1EDF6-C2AA-CD7F-A915-D2E98F6DCC07}"/>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5</a:t>
            </a:fld>
            <a:endParaRPr lang="fr-FR" dirty="0"/>
          </a:p>
        </p:txBody>
      </p:sp>
      <p:sp>
        <p:nvSpPr>
          <p:cNvPr id="7" name="ZoneTexte 6">
            <a:extLst>
              <a:ext uri="{FF2B5EF4-FFF2-40B4-BE49-F238E27FC236}">
                <a16:creationId xmlns:a16="http://schemas.microsoft.com/office/drawing/2014/main" id="{BA74F951-4167-D94E-4C92-6C3E5F4C139A}"/>
              </a:ext>
            </a:extLst>
          </p:cNvPr>
          <p:cNvSpPr txBox="1"/>
          <p:nvPr/>
        </p:nvSpPr>
        <p:spPr>
          <a:xfrm>
            <a:off x="727036" y="1194563"/>
            <a:ext cx="10629222" cy="3190617"/>
          </a:xfrm>
          <a:prstGeom prst="rect">
            <a:avLst/>
          </a:prstGeom>
          <a:noFill/>
        </p:spPr>
        <p:txBody>
          <a:bodyPr wrap="square">
            <a:spAutoFit/>
          </a:bodyPr>
          <a:lstStyle/>
          <a:p>
            <a:pPr algn="just">
              <a:spcAft>
                <a:spcPts val="800"/>
              </a:spcAft>
              <a:buNone/>
            </a:pPr>
            <a:r>
              <a:rPr lang="fr-FR" sz="2000" b="1" kern="0" dirty="0">
                <a:solidFill>
                  <a:srgbClr val="000000"/>
                </a:solidFill>
                <a:ea typeface="Times New Roman" panose="02020603050405020304" pitchFamily="18" charset="0"/>
                <a:cs typeface="Times New Roman" panose="02020603050405020304" pitchFamily="18" charset="0"/>
              </a:rPr>
              <a:t>Un</a:t>
            </a:r>
            <a:r>
              <a:rPr lang="fr-FR" sz="2000" b="1" kern="0" dirty="0">
                <a:solidFill>
                  <a:srgbClr val="000000"/>
                </a:solidFill>
                <a:effectLst/>
                <a:ea typeface="Times New Roman" panose="02020603050405020304" pitchFamily="18" charset="0"/>
                <a:cs typeface="Times New Roman" panose="02020603050405020304" pitchFamily="18" charset="0"/>
              </a:rPr>
              <a:t>e lacune majeure d’information : </a:t>
            </a:r>
            <a:r>
              <a:rPr lang="fr-FR" sz="2000" kern="0" dirty="0">
                <a:solidFill>
                  <a:srgbClr val="000000"/>
                </a:solidFill>
                <a:ea typeface="Times New Roman" panose="02020603050405020304" pitchFamily="18" charset="0"/>
                <a:cs typeface="Times New Roman" panose="02020603050405020304" pitchFamily="18" charset="0"/>
              </a:rPr>
              <a:t>les captures de carbone du vivant associées à chaque surface </a:t>
            </a:r>
            <a:endParaRPr lang="fr-FR" sz="2000" kern="100" dirty="0">
              <a:effectLst/>
              <a:ea typeface="Aptos" panose="020B0004020202020204" pitchFamily="34" charset="0"/>
              <a:cs typeface="Times New Roman" panose="02020603050405020304" pitchFamily="18" charset="0"/>
            </a:endParaRPr>
          </a:p>
          <a:p>
            <a:pPr algn="just">
              <a:spcAft>
                <a:spcPts val="800"/>
              </a:spcAft>
              <a:buNone/>
            </a:pPr>
            <a:r>
              <a:rPr lang="fr-FR" sz="2000" kern="0" dirty="0">
                <a:solidFill>
                  <a:srgbClr val="000000"/>
                </a:solidFill>
                <a:effectLst/>
                <a:ea typeface="Times New Roman" panose="02020603050405020304" pitchFamily="18" charset="0"/>
                <a:cs typeface="Times New Roman" panose="02020603050405020304" pitchFamily="18" charset="0"/>
              </a:rPr>
              <a:t>L’humanité n’arrivera pas à zéro carbone sans ces captures (il n’y a pas d’énergie et peu de biens zéro carbone) : un flux suffisant et durable de captures naturelles est indispensable.</a:t>
            </a:r>
          </a:p>
          <a:p>
            <a:pPr algn="just">
              <a:spcAft>
                <a:spcPts val="800"/>
              </a:spcAft>
              <a:buNone/>
            </a:pPr>
            <a:r>
              <a:rPr lang="fr-FR" sz="2000" kern="0" dirty="0">
                <a:solidFill>
                  <a:srgbClr val="000000"/>
                </a:solidFill>
                <a:ea typeface="Times New Roman" panose="02020603050405020304" pitchFamily="18" charset="0"/>
                <a:cs typeface="Times New Roman" panose="02020603050405020304" pitchFamily="18" charset="0"/>
              </a:rPr>
              <a:t>Cela</a:t>
            </a:r>
            <a:r>
              <a:rPr lang="fr-FR" sz="2000" kern="0" dirty="0">
                <a:solidFill>
                  <a:srgbClr val="000000"/>
                </a:solidFill>
                <a:effectLst/>
                <a:ea typeface="Times New Roman" panose="02020603050405020304" pitchFamily="18" charset="0"/>
                <a:cs typeface="Times New Roman" panose="02020603050405020304" pitchFamily="18" charset="0"/>
              </a:rPr>
              <a:t> nécessite un suivi fin et une meilleure connaissance du lien entre actions humaines et captures naturelles.</a:t>
            </a:r>
            <a:endParaRPr lang="fr-FR" sz="2000" kern="100" dirty="0">
              <a:solidFill>
                <a:srgbClr val="000000"/>
              </a:solidFill>
              <a:ea typeface="Times New Roman" panose="02020603050405020304" pitchFamily="18" charset="0"/>
              <a:cs typeface="Times New Roman" panose="02020603050405020304" pitchFamily="18" charset="0"/>
            </a:endParaRPr>
          </a:p>
          <a:p>
            <a:pPr algn="just">
              <a:spcAft>
                <a:spcPts val="800"/>
              </a:spcAft>
              <a:buNone/>
            </a:pPr>
            <a:endParaRPr lang="fr-FR" sz="800" kern="100" dirty="0">
              <a:effectLst/>
              <a:ea typeface="Aptos" panose="020B0004020202020204" pitchFamily="34" charset="0"/>
              <a:cs typeface="Times New Roman" panose="02020603050405020304" pitchFamily="18" charset="0"/>
            </a:endParaRPr>
          </a:p>
          <a:p>
            <a:pPr algn="just">
              <a:spcAft>
                <a:spcPts val="800"/>
              </a:spcAft>
              <a:buNone/>
            </a:pPr>
            <a:r>
              <a:rPr lang="fr-FR" sz="2000" kern="100" dirty="0">
                <a:effectLst/>
                <a:ea typeface="Aptos" panose="020B0004020202020204" pitchFamily="34" charset="0"/>
                <a:cs typeface="Times New Roman" panose="02020603050405020304" pitchFamily="18" charset="0"/>
              </a:rPr>
              <a:t>La capture carbone naturelle des surfaces</a:t>
            </a:r>
            <a:r>
              <a:rPr lang="fr-FR" sz="2000" kern="1200" dirty="0">
                <a:solidFill>
                  <a:srgbClr val="000000"/>
                </a:solidFill>
                <a:effectLst/>
                <a:ea typeface="Times New Roman" panose="02020603050405020304" pitchFamily="18" charset="0"/>
                <a:cs typeface="Times New Roman" panose="02020603050405020304" pitchFamily="18" charset="0"/>
              </a:rPr>
              <a:t> </a:t>
            </a:r>
            <a:r>
              <a:rPr lang="fr-FR" sz="2000" kern="100" dirty="0">
                <a:effectLst/>
                <a:ea typeface="Aptos" panose="020B0004020202020204" pitchFamily="34" charset="0"/>
                <a:cs typeface="Times New Roman" panose="02020603050405020304" pitchFamily="18" charset="0"/>
              </a:rPr>
              <a:t>permettra de relever le troisième défi de la transition : </a:t>
            </a:r>
          </a:p>
          <a:p>
            <a:pPr marL="342900" indent="-342900" algn="just">
              <a:spcAft>
                <a:spcPts val="800"/>
              </a:spcAft>
              <a:buFont typeface="Wingdings" panose="05000000000000000000" pitchFamily="2" charset="2"/>
              <a:buChar char="ü"/>
            </a:pPr>
            <a:r>
              <a:rPr lang="fr-FR" sz="2000" b="1" kern="100" dirty="0">
                <a:solidFill>
                  <a:srgbClr val="000000"/>
                </a:solidFill>
                <a:ea typeface="Times New Roman" panose="02020603050405020304" pitchFamily="18" charset="0"/>
                <a:cs typeface="Times New Roman" panose="02020603050405020304" pitchFamily="18" charset="0"/>
              </a:rPr>
              <a:t>Celui des c</a:t>
            </a:r>
            <a:r>
              <a:rPr lang="fr-FR" sz="2000" b="1" kern="1200" dirty="0">
                <a:solidFill>
                  <a:srgbClr val="000000"/>
                </a:solidFill>
                <a:effectLst/>
                <a:ea typeface="Times New Roman" panose="02020603050405020304" pitchFamily="18" charset="0"/>
                <a:cs typeface="Times New Roman" panose="02020603050405020304" pitchFamily="18" charset="0"/>
              </a:rPr>
              <a:t>aptures naturelles</a:t>
            </a:r>
            <a:r>
              <a:rPr lang="fr-FR" sz="2000" kern="1200" dirty="0">
                <a:solidFill>
                  <a:srgbClr val="000000"/>
                </a:solidFill>
                <a:effectLst/>
                <a:ea typeface="Times New Roman" panose="02020603050405020304" pitchFamily="18" charset="0"/>
                <a:cs typeface="Times New Roman" panose="02020603050405020304" pitchFamily="18" charset="0"/>
              </a:rPr>
              <a:t> : couvrir durablement par des captures naturelles le carbone qui reste indispensable aux  besoins humains à l’issue de la transition.</a:t>
            </a: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B882C4E6-3AB1-A172-42EE-5D728EBF13A2}"/>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DFB97D24-7896-E207-9276-BF3F1E71B978}"/>
              </a:ext>
            </a:extLst>
          </p:cNvPr>
          <p:cNvSpPr txBox="1"/>
          <p:nvPr/>
        </p:nvSpPr>
        <p:spPr>
          <a:xfrm>
            <a:off x="727036" y="381669"/>
            <a:ext cx="10363601" cy="461665"/>
          </a:xfrm>
          <a:prstGeom prst="rect">
            <a:avLst/>
          </a:prstGeom>
          <a:solidFill>
            <a:schemeClr val="bg1"/>
          </a:solidFill>
          <a:ln w="76200">
            <a:noFill/>
          </a:ln>
        </p:spPr>
        <p:txBody>
          <a:bodyPr wrap="square" rtlCol="0">
            <a:spAutoFit/>
          </a:bodyPr>
          <a:lstStyle/>
          <a:p>
            <a:pPr algn="just"/>
            <a:r>
              <a:rPr lang="fr-FR" sz="2400" b="1" kern="100" dirty="0">
                <a:latin typeface="Calibri" panose="020F0502020204030204" pitchFamily="34" charset="0"/>
                <a:ea typeface="Aptos" panose="020B0004020202020204" pitchFamily="34" charset="0"/>
                <a:cs typeface="Times New Roman" panose="02020603050405020304" pitchFamily="18" charset="0"/>
              </a:rPr>
              <a:t>La Capture naturelle annuelle d’une surface</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6115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0DF005-210F-EE0B-CEE6-41D24BD2067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16C0313-89E6-2ABE-8687-8683F5166CE8}"/>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6</a:t>
            </a:fld>
            <a:endParaRPr lang="fr-FR" dirty="0"/>
          </a:p>
        </p:txBody>
      </p:sp>
      <p:sp>
        <p:nvSpPr>
          <p:cNvPr id="7" name="ZoneTexte 6">
            <a:extLst>
              <a:ext uri="{FF2B5EF4-FFF2-40B4-BE49-F238E27FC236}">
                <a16:creationId xmlns:a16="http://schemas.microsoft.com/office/drawing/2014/main" id="{C60C9A2F-D118-6CF0-0F99-3B808BD5E9DA}"/>
              </a:ext>
            </a:extLst>
          </p:cNvPr>
          <p:cNvSpPr txBox="1"/>
          <p:nvPr/>
        </p:nvSpPr>
        <p:spPr>
          <a:xfrm>
            <a:off x="727036" y="1284771"/>
            <a:ext cx="10629222" cy="4401205"/>
          </a:xfrm>
          <a:prstGeom prst="rect">
            <a:avLst/>
          </a:prstGeom>
          <a:noFill/>
        </p:spPr>
        <p:txBody>
          <a:bodyPr wrap="square">
            <a:spAutoFit/>
          </a:bodyPr>
          <a:lstStyle/>
          <a:p>
            <a:pPr algn="just">
              <a:spcAft>
                <a:spcPts val="800"/>
              </a:spcAft>
              <a:buNone/>
            </a:pPr>
            <a:r>
              <a:rPr lang="fr-FR" sz="2000" b="1" kern="1200" dirty="0">
                <a:solidFill>
                  <a:srgbClr val="000000"/>
                </a:solidFill>
                <a:effectLst/>
                <a:ea typeface="Times New Roman" panose="02020603050405020304" pitchFamily="18" charset="0"/>
                <a:cs typeface="Times New Roman" panose="02020603050405020304" pitchFamily="18" charset="0"/>
              </a:rPr>
              <a:t>Le problème d’information</a:t>
            </a:r>
            <a:endParaRPr lang="fr-FR" sz="2000" kern="100" dirty="0">
              <a:effectLst/>
              <a:ea typeface="Aptos" panose="020B0004020202020204" pitchFamily="34" charset="0"/>
              <a:cs typeface="Times New Roman" panose="02020603050405020304" pitchFamily="18" charset="0"/>
            </a:endParaRPr>
          </a:p>
          <a:p>
            <a:pPr algn="just">
              <a:spcAft>
                <a:spcPts val="800"/>
              </a:spcAft>
              <a:buNone/>
            </a:pPr>
            <a:r>
              <a:rPr lang="fr-FR" sz="2000" kern="1200" dirty="0">
                <a:solidFill>
                  <a:srgbClr val="000000"/>
                </a:solidFill>
                <a:effectLst/>
                <a:ea typeface="Times New Roman" panose="02020603050405020304" pitchFamily="18" charset="0"/>
                <a:cs typeface="Times New Roman" panose="02020603050405020304" pitchFamily="18" charset="0"/>
              </a:rPr>
              <a:t>Les acteurs n’ont pas les bons signaux pour décider sur les financements. </a:t>
            </a:r>
            <a:r>
              <a:rPr lang="fr-FR" sz="2000" kern="0" dirty="0">
                <a:effectLst/>
                <a:ea typeface="Times New Roman" panose="02020603050405020304" pitchFamily="18" charset="0"/>
                <a:cs typeface="Times New Roman" panose="02020603050405020304" pitchFamily="18" charset="0"/>
              </a:rPr>
              <a:t>D</a:t>
            </a:r>
            <a:r>
              <a:rPr lang="fr-FR" sz="2000" kern="1200" dirty="0">
                <a:solidFill>
                  <a:srgbClr val="000000"/>
                </a:solidFill>
                <a:effectLst/>
                <a:ea typeface="Times New Roman" panose="02020603050405020304" pitchFamily="18" charset="0"/>
                <a:cs typeface="Times New Roman" panose="02020603050405020304" pitchFamily="18" charset="0"/>
              </a:rPr>
              <a:t>eux financements de même rentabilité en argent peuvent avoir un impact carbone très différent.</a:t>
            </a:r>
            <a:endParaRPr lang="fr-FR" sz="2000" kern="100" dirty="0">
              <a:effectLst/>
              <a:ea typeface="Aptos" panose="020B0004020202020204" pitchFamily="34" charset="0"/>
              <a:cs typeface="Times New Roman" panose="02020603050405020304" pitchFamily="18" charset="0"/>
            </a:endParaRPr>
          </a:p>
          <a:p>
            <a:pPr algn="just">
              <a:spcAft>
                <a:spcPts val="800"/>
              </a:spcAft>
              <a:buNone/>
            </a:pPr>
            <a:r>
              <a:rPr lang="fr-FR" sz="2000" b="1" kern="1200" dirty="0">
                <a:solidFill>
                  <a:srgbClr val="000000"/>
                </a:solidFill>
                <a:effectLst/>
                <a:ea typeface="Times New Roman" panose="02020603050405020304" pitchFamily="18" charset="0"/>
                <a:cs typeface="Times New Roman" panose="02020603050405020304" pitchFamily="18" charset="0"/>
              </a:rPr>
              <a:t>Le signal rentabilité carbone transpose le signal de la rentabilité en argent :</a:t>
            </a:r>
            <a:endParaRPr lang="fr-FR" sz="2000" kern="100" dirty="0">
              <a:effectLst/>
              <a:ea typeface="Aptos" panose="020B0004020202020204" pitchFamily="34" charset="0"/>
              <a:cs typeface="Times New Roman" panose="02020603050405020304" pitchFamily="18" charset="0"/>
            </a:endParaRPr>
          </a:p>
          <a:p>
            <a:pPr marL="342900" lvl="0" indent="-342900" algn="just">
              <a:buFont typeface="Wingdings" panose="05000000000000000000" pitchFamily="2" charset="2"/>
              <a:buChar char=""/>
            </a:pPr>
            <a:r>
              <a:rPr lang="fr-FR" sz="2000" kern="1200" dirty="0">
                <a:solidFill>
                  <a:srgbClr val="000000"/>
                </a:solidFill>
                <a:effectLst/>
                <a:ea typeface="Times New Roman" panose="02020603050405020304" pitchFamily="18" charset="0"/>
                <a:cs typeface="Times New Roman" panose="02020603050405020304" pitchFamily="18" charset="0"/>
              </a:rPr>
              <a:t>La rentabilité du financement = Le rapport entre l’argent que le financement devrait rapporter en plus et l’argent investi au départ.</a:t>
            </a:r>
            <a:endParaRPr lang="fr-FR" sz="2000" kern="100" dirty="0">
              <a:effectLst/>
              <a:ea typeface="Aptos" panose="020B000402020202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fr-FR" sz="2000" kern="1200" dirty="0">
                <a:solidFill>
                  <a:srgbClr val="000000"/>
                </a:solidFill>
                <a:effectLst/>
                <a:ea typeface="Times New Roman" panose="02020603050405020304" pitchFamily="18" charset="0"/>
                <a:cs typeface="Times New Roman" panose="02020603050405020304" pitchFamily="18" charset="0"/>
              </a:rPr>
              <a:t>L</a:t>
            </a:r>
            <a:r>
              <a:rPr lang="fr-FR" sz="2000" kern="0" dirty="0">
                <a:effectLst/>
                <a:ea typeface="Times New Roman" panose="02020603050405020304" pitchFamily="18" charset="0"/>
                <a:cs typeface="Times New Roman" panose="02020603050405020304" pitchFamily="18" charset="0"/>
              </a:rPr>
              <a:t>a rentabilité carbone = L</a:t>
            </a:r>
            <a:r>
              <a:rPr lang="fr-FR" sz="2000" kern="1200" dirty="0">
                <a:solidFill>
                  <a:srgbClr val="000000"/>
                </a:solidFill>
                <a:effectLst/>
                <a:ea typeface="Times New Roman" panose="02020603050405020304" pitchFamily="18" charset="0"/>
                <a:cs typeface="Times New Roman" panose="02020603050405020304" pitchFamily="18" charset="0"/>
              </a:rPr>
              <a:t>e rapport entre le contenu carbone que le financement devrait économiser et le contenu carbone investi au départ</a:t>
            </a:r>
            <a:r>
              <a:rPr lang="fr-FR" sz="2000" kern="100" dirty="0">
                <a:effectLst/>
                <a:ea typeface="Aptos" panose="020B0004020202020204" pitchFamily="34" charset="0"/>
                <a:cs typeface="Times New Roman" panose="02020603050405020304" pitchFamily="18" charset="0"/>
              </a:rPr>
              <a:t>. </a:t>
            </a:r>
          </a:p>
          <a:p>
            <a:pPr algn="just">
              <a:spcAft>
                <a:spcPts val="800"/>
              </a:spcAft>
              <a:buNone/>
            </a:pPr>
            <a:r>
              <a:rPr lang="fr-FR" sz="2000" kern="100" dirty="0">
                <a:effectLst/>
                <a:ea typeface="Aptos" panose="020B0004020202020204" pitchFamily="34" charset="0"/>
                <a:cs typeface="Times New Roman" panose="02020603050405020304" pitchFamily="18" charset="0"/>
              </a:rPr>
              <a:t>A rentabilité en argent </a:t>
            </a:r>
            <a:r>
              <a:rPr lang="fr-FR" sz="2000" kern="0" dirty="0">
                <a:effectLst/>
                <a:ea typeface="Times New Roman" panose="02020603050405020304" pitchFamily="18" charset="0"/>
                <a:cs typeface="Times New Roman" panose="02020603050405020304" pitchFamily="18" charset="0"/>
              </a:rPr>
              <a:t>égale, un décideur privilégie </a:t>
            </a:r>
            <a:r>
              <a:rPr lang="fr-FR" sz="2000" kern="100" dirty="0">
                <a:effectLst/>
                <a:ea typeface="Aptos" panose="020B0004020202020204" pitchFamily="34" charset="0"/>
                <a:cs typeface="Times New Roman" panose="02020603050405020304" pitchFamily="18" charset="0"/>
              </a:rPr>
              <a:t>la rentabilité carbone la plus forte.</a:t>
            </a:r>
          </a:p>
          <a:p>
            <a:pPr algn="just">
              <a:spcAft>
                <a:spcPts val="800"/>
              </a:spcAft>
              <a:buNone/>
            </a:pPr>
            <a:r>
              <a:rPr lang="fr-FR" sz="2000" kern="100" dirty="0">
                <a:effectLst/>
                <a:ea typeface="Aptos" panose="020B0004020202020204" pitchFamily="34" charset="0"/>
                <a:cs typeface="Times New Roman" panose="02020603050405020304" pitchFamily="18" charset="0"/>
              </a:rPr>
              <a:t>La rentabilité carbone permet le pilotage d’un quatrième défi d’un financement :</a:t>
            </a:r>
          </a:p>
          <a:p>
            <a:pPr marL="228600" algn="just">
              <a:spcAft>
                <a:spcPts val="800"/>
              </a:spcAft>
            </a:pPr>
            <a:r>
              <a:rPr lang="fr-FR" sz="2000" b="1" kern="100" dirty="0">
                <a:ea typeface="Aptos" panose="020B0004020202020204" pitchFamily="34" charset="0"/>
                <a:cs typeface="Times New Roman" panose="02020603050405020304" pitchFamily="18" charset="0"/>
              </a:rPr>
              <a:t>Le</a:t>
            </a:r>
            <a:r>
              <a:rPr lang="fr-FR" sz="2000" b="1" kern="100" dirty="0">
                <a:effectLst/>
                <a:ea typeface="Aptos" panose="020B0004020202020204" pitchFamily="34" charset="0"/>
                <a:cs typeface="Times New Roman" panose="02020603050405020304" pitchFamily="18" charset="0"/>
              </a:rPr>
              <a:t> défi financement : </a:t>
            </a:r>
            <a:r>
              <a:rPr lang="fr-FR" sz="2000" kern="0" dirty="0">
                <a:solidFill>
                  <a:srgbClr val="000000"/>
                </a:solidFill>
                <a:effectLst/>
                <a:ea typeface="Times New Roman" panose="02020603050405020304" pitchFamily="18" charset="0"/>
                <a:cs typeface="Times New Roman" panose="02020603050405020304" pitchFamily="18" charset="0"/>
              </a:rPr>
              <a:t>une Rentabilité carbone annuelle des financements garantissant </a:t>
            </a:r>
            <a:r>
              <a:rPr lang="fr-FR" sz="2000" kern="100" dirty="0">
                <a:effectLst/>
                <a:ea typeface="Aptos" panose="020B0004020202020204" pitchFamily="34" charset="0"/>
                <a:cs typeface="Times New Roman" panose="02020603050405020304" pitchFamily="18" charset="0"/>
              </a:rPr>
              <a:t>des conditions de vie encore supportables</a:t>
            </a:r>
            <a:r>
              <a:rPr lang="fr-FR" sz="2000" kern="0" dirty="0">
                <a:solidFill>
                  <a:srgbClr val="000000"/>
                </a:solidFill>
                <a:effectLst/>
                <a:ea typeface="Times New Roman" panose="02020603050405020304" pitchFamily="18" charset="0"/>
                <a:cs typeface="Times New Roman" panose="02020603050405020304" pitchFamily="18" charset="0"/>
              </a:rPr>
              <a:t> à </a:t>
            </a:r>
            <a:r>
              <a:rPr lang="fr-FR" sz="2000" kern="100" dirty="0">
                <a:effectLst/>
                <a:ea typeface="Aptos" panose="020B0004020202020204" pitchFamily="34" charset="0"/>
                <a:cs typeface="Times New Roman" panose="02020603050405020304" pitchFamily="18" charset="0"/>
              </a:rPr>
              <a:t>la génération qui achèvera la transition</a:t>
            </a:r>
            <a:r>
              <a:rPr lang="fr-FR" sz="2000" kern="1200" dirty="0">
                <a:solidFill>
                  <a:srgbClr val="000000"/>
                </a:solidFill>
                <a:effectLst/>
                <a:ea typeface="Times New Roman" panose="02020603050405020304" pitchFamily="18" charset="0"/>
                <a:cs typeface="Times New Roman" panose="02020603050405020304" pitchFamily="18" charset="0"/>
              </a:rPr>
              <a:t>.</a:t>
            </a: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C484F0B4-97F9-4727-C7B4-5859519DCA71}"/>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EF522C54-7B7B-123D-C63F-C68CA9609B93}"/>
              </a:ext>
            </a:extLst>
          </p:cNvPr>
          <p:cNvSpPr txBox="1"/>
          <p:nvPr/>
        </p:nvSpPr>
        <p:spPr>
          <a:xfrm>
            <a:off x="727036" y="381669"/>
            <a:ext cx="10363601" cy="830997"/>
          </a:xfrm>
          <a:prstGeom prst="rect">
            <a:avLst/>
          </a:prstGeom>
          <a:solidFill>
            <a:schemeClr val="bg1"/>
          </a:solidFill>
          <a:ln w="76200">
            <a:noFill/>
          </a:ln>
        </p:spPr>
        <p:txBody>
          <a:bodyPr wrap="square" rtlCol="0">
            <a:spAutoFit/>
          </a:bodyPr>
          <a:lstStyle/>
          <a:p>
            <a:pPr algn="just"/>
            <a:r>
              <a:rPr lang="fr-FR"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rentabilité carbone, </a:t>
            </a:r>
          </a:p>
          <a:p>
            <a:pPr algn="just"/>
            <a:r>
              <a:rPr lang="fr-FR" sz="2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signal jumeau de la rentabilité en argent d’un financement</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083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A84D52-2C83-3B71-3784-2F442B66775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8E3CE14-7899-E5EB-6BA9-184583749E31}"/>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7</a:t>
            </a:fld>
            <a:endParaRPr lang="fr-FR" dirty="0"/>
          </a:p>
        </p:txBody>
      </p:sp>
      <p:sp>
        <p:nvSpPr>
          <p:cNvPr id="7" name="ZoneTexte 6">
            <a:extLst>
              <a:ext uri="{FF2B5EF4-FFF2-40B4-BE49-F238E27FC236}">
                <a16:creationId xmlns:a16="http://schemas.microsoft.com/office/drawing/2014/main" id="{EE4A2922-CD8E-4452-0B98-F200EA55F2E8}"/>
              </a:ext>
            </a:extLst>
          </p:cNvPr>
          <p:cNvSpPr txBox="1"/>
          <p:nvPr/>
        </p:nvSpPr>
        <p:spPr>
          <a:xfrm>
            <a:off x="727036" y="1307921"/>
            <a:ext cx="10629222" cy="3108287"/>
          </a:xfrm>
          <a:prstGeom prst="rect">
            <a:avLst/>
          </a:prstGeom>
          <a:noFill/>
        </p:spPr>
        <p:txBody>
          <a:bodyPr wrap="square">
            <a:spAutoFit/>
          </a:bodyPr>
          <a:lstStyle/>
          <a:p>
            <a:pPr marL="342900" lvl="0" indent="-342900">
              <a:lnSpc>
                <a:spcPct val="115000"/>
              </a:lnSpc>
              <a:spcAft>
                <a:spcPts val="800"/>
              </a:spcAft>
              <a:buFont typeface="+mj-lt"/>
              <a:buAutoNum type="alphaLcParenR"/>
            </a:pPr>
            <a:endParaRPr lang="fr-FR" sz="2000" kern="100" dirty="0">
              <a:effectLst/>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Wingdings" panose="05000000000000000000" pitchFamily="2" charset="2"/>
              <a:buChar char="ü"/>
            </a:pPr>
            <a:r>
              <a:rPr lang="fr-FR" sz="2000" b="1" kern="100" dirty="0">
                <a:effectLst/>
                <a:ea typeface="Aptos" panose="020B0004020202020204" pitchFamily="34" charset="0"/>
                <a:cs typeface="Times New Roman" panose="02020603050405020304" pitchFamily="18" charset="0"/>
              </a:rPr>
              <a:t>A un particulier</a:t>
            </a:r>
            <a:r>
              <a:rPr lang="fr-FR" sz="2000" kern="100" dirty="0">
                <a:effectLst/>
                <a:ea typeface="Aptos" panose="020B0004020202020204" pitchFamily="34" charset="0"/>
                <a:cs typeface="Times New Roman" panose="02020603050405020304" pitchFamily="18" charset="0"/>
              </a:rPr>
              <a:t>, le signal contenu carbone permet une action concrète sur ses achats. Un signal unique fédère toutes les motivations carbone (qualité de vie des proches, des générations suivantes, du reste du vivant et préservation de la biodiversité…)</a:t>
            </a:r>
          </a:p>
          <a:p>
            <a:pPr marL="342900" indent="-342900" algn="just">
              <a:lnSpc>
                <a:spcPct val="115000"/>
              </a:lnSpc>
              <a:spcAft>
                <a:spcPts val="800"/>
              </a:spcAft>
              <a:buFont typeface="Wingdings" panose="05000000000000000000" pitchFamily="2" charset="2"/>
              <a:buChar char="ü"/>
            </a:pPr>
            <a:r>
              <a:rPr lang="fr-FR" sz="2000" b="1" kern="100" dirty="0">
                <a:effectLst/>
                <a:ea typeface="Aptos" panose="020B0004020202020204" pitchFamily="34" charset="0"/>
                <a:cs typeface="Times New Roman" panose="02020603050405020304" pitchFamily="18" charset="0"/>
              </a:rPr>
              <a:t>A un</a:t>
            </a:r>
            <a:r>
              <a:rPr lang="it-IT" sz="2000" b="1" kern="100" dirty="0">
                <a:effectLst/>
                <a:ea typeface="Aptos" panose="020B0004020202020204" pitchFamily="34" charset="0"/>
                <a:cs typeface="Times New Roman" panose="02020603050405020304" pitchFamily="18" charset="0"/>
              </a:rPr>
              <a:t> producteur</a:t>
            </a:r>
            <a:r>
              <a:rPr lang="it-IT" sz="2000" kern="100" dirty="0">
                <a:effectLst/>
                <a:ea typeface="Aptos" panose="020B0004020202020204" pitchFamily="34" charset="0"/>
                <a:cs typeface="Times New Roman" panose="02020603050405020304" pitchFamily="18" charset="0"/>
              </a:rPr>
              <a:t>, ce</a:t>
            </a:r>
            <a:r>
              <a:rPr lang="it-IT" sz="2000" b="1" kern="100" dirty="0">
                <a:effectLst/>
                <a:ea typeface="Aptos" panose="020B0004020202020204" pitchFamily="34" charset="0"/>
                <a:cs typeface="Times New Roman" panose="02020603050405020304" pitchFamily="18" charset="0"/>
              </a:rPr>
              <a:t> </a:t>
            </a:r>
            <a:r>
              <a:rPr lang="it-IT" sz="2000" kern="100" dirty="0">
                <a:effectLst/>
                <a:ea typeface="Aptos" panose="020B0004020202020204" pitchFamily="34" charset="0"/>
                <a:cs typeface="Times New Roman" panose="02020603050405020304" pitchFamily="18" charset="0"/>
              </a:rPr>
              <a:t>signal produit unique, simple à calculer, fait du “risque carbone” une “opportunité carbone” : une performance universelle, mesurable et dont l’importance par rapport à l’argent augmentera avec </a:t>
            </a:r>
            <a:r>
              <a:rPr lang="fr-FR" sz="2000" kern="100" dirty="0">
                <a:effectLst/>
                <a:ea typeface="Aptos" panose="020B0004020202020204" pitchFamily="34" charset="0"/>
                <a:cs typeface="Times New Roman" panose="02020603050405020304" pitchFamily="18" charset="0"/>
              </a:rPr>
              <a:t>l’aggravation de l’excès de carbone et les destructions induites.</a:t>
            </a: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9A1749EC-13B5-88EB-CC9E-EB9255E04391}"/>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F6FD2FA1-3066-1ECB-6411-E9D1944D187D}"/>
              </a:ext>
            </a:extLst>
          </p:cNvPr>
          <p:cNvSpPr txBox="1"/>
          <p:nvPr/>
        </p:nvSpPr>
        <p:spPr>
          <a:xfrm>
            <a:off x="727036" y="381669"/>
            <a:ext cx="10363601" cy="830997"/>
          </a:xfrm>
          <a:prstGeom prst="rect">
            <a:avLst/>
          </a:prstGeom>
          <a:solidFill>
            <a:schemeClr val="bg1"/>
          </a:solidFill>
          <a:ln w="76200">
            <a:noFill/>
          </a:ln>
        </p:spPr>
        <p:txBody>
          <a:bodyPr wrap="square" rtlCol="0">
            <a:spAutoFit/>
          </a:bodyPr>
          <a:lstStyle/>
          <a:p>
            <a:pPr algn="just"/>
            <a:r>
              <a:rPr lang="fr-FR" sz="2400" b="1"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Contenu carbone des produits</a:t>
            </a:r>
          </a:p>
          <a:p>
            <a:pPr algn="just"/>
            <a:r>
              <a:rPr lang="fr-FR" sz="2400" b="1" kern="0" dirty="0">
                <a:solidFill>
                  <a:srgbClr val="000000"/>
                </a:solidFill>
                <a:latin typeface="Calibri" panose="020F0502020204030204" pitchFamily="34" charset="0"/>
                <a:ea typeface="Aptos" panose="020B0004020202020204" pitchFamily="34" charset="0"/>
                <a:cs typeface="Times New Roman" panose="02020603050405020304" pitchFamily="18" charset="0"/>
              </a:rPr>
              <a:t>a) </a:t>
            </a:r>
            <a:r>
              <a:rPr lang="fr-FR" sz="2400" b="1" kern="100" dirty="0">
                <a:ea typeface="Aptos" panose="020B0004020202020204" pitchFamily="34" charset="0"/>
                <a:cs typeface="Times New Roman" panose="02020603050405020304" pitchFamily="18" charset="0"/>
              </a:rPr>
              <a:t>Le libre jeu des acteurs réagissant à ce</a:t>
            </a:r>
            <a:r>
              <a:rPr lang="fr-FR" sz="2400" kern="100" dirty="0">
                <a:ea typeface="Aptos" panose="020B0004020202020204" pitchFamily="34" charset="0"/>
                <a:cs typeface="Times New Roman" panose="02020603050405020304" pitchFamily="18" charset="0"/>
              </a:rPr>
              <a:t> </a:t>
            </a:r>
            <a:r>
              <a:rPr lang="fr-FR" sz="2400" b="1" kern="100" dirty="0">
                <a:ea typeface="Times New Roman" panose="02020603050405020304" pitchFamily="18" charset="0"/>
                <a:cs typeface="Times New Roman" panose="02020603050405020304" pitchFamily="18" charset="0"/>
              </a:rPr>
              <a:t>signal accélèrerait la transition</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6765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73935F-C9CE-340C-5A35-5451CD33C4CD}"/>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97B8213-DE8D-2378-A73D-3559259C797D}"/>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8</a:t>
            </a:fld>
            <a:endParaRPr lang="fr-FR" dirty="0"/>
          </a:p>
        </p:txBody>
      </p:sp>
      <p:sp>
        <p:nvSpPr>
          <p:cNvPr id="7" name="ZoneTexte 6">
            <a:extLst>
              <a:ext uri="{FF2B5EF4-FFF2-40B4-BE49-F238E27FC236}">
                <a16:creationId xmlns:a16="http://schemas.microsoft.com/office/drawing/2014/main" id="{A1CAE16A-C3C2-1EA5-ECFC-F297DDBBF804}"/>
              </a:ext>
            </a:extLst>
          </p:cNvPr>
          <p:cNvSpPr txBox="1"/>
          <p:nvPr/>
        </p:nvSpPr>
        <p:spPr>
          <a:xfrm>
            <a:off x="727036" y="1562566"/>
            <a:ext cx="10629222" cy="3911584"/>
          </a:xfrm>
          <a:prstGeom prst="rect">
            <a:avLst/>
          </a:prstGeom>
          <a:noFill/>
        </p:spPr>
        <p:txBody>
          <a:bodyPr wrap="square">
            <a:spAutoFit/>
          </a:bodyPr>
          <a:lstStyle/>
          <a:p>
            <a:pPr>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Le Contenu carbone d’un groupe de produits vendus transmis aux clients est la somme :</a:t>
            </a:r>
            <a:endParaRPr lang="fr-FR" sz="2000" kern="100" dirty="0">
              <a:effectLst/>
              <a:ea typeface="Aptos" panose="020B0004020202020204" pitchFamily="34" charset="0"/>
              <a:cs typeface="Times New Roman" panose="02020603050405020304" pitchFamily="18" charset="0"/>
            </a:endParaRPr>
          </a:p>
          <a:p>
            <a:pPr>
              <a:lnSpc>
                <a:spcPct val="115000"/>
              </a:lnSpc>
              <a:spcAft>
                <a:spcPts val="800"/>
              </a:spcAft>
              <a:buNone/>
            </a:pPr>
            <a:r>
              <a:rPr lang="fr-FR" sz="2000" kern="100" dirty="0">
                <a:ea typeface="Times New Roman" panose="02020603050405020304" pitchFamily="18" charset="0"/>
                <a:cs typeface="Times New Roman" panose="02020603050405020304" pitchFamily="18" charset="0"/>
              </a:rPr>
              <a:t>1- </a:t>
            </a:r>
            <a:r>
              <a:rPr lang="fr-FR" sz="2000" kern="100" dirty="0">
                <a:effectLst/>
                <a:ea typeface="Times New Roman" panose="02020603050405020304" pitchFamily="18" charset="0"/>
                <a:cs typeface="Times New Roman" panose="02020603050405020304" pitchFamily="18" charset="0"/>
              </a:rPr>
              <a:t>De la mesure scientifique des émissions directes de l’entreprise liées à ces produits</a:t>
            </a:r>
            <a:endParaRPr lang="fr-FR" sz="2000" kern="100" dirty="0">
              <a:effectLst/>
              <a:ea typeface="Aptos" panose="020B0004020202020204" pitchFamily="34" charset="0"/>
              <a:cs typeface="Times New Roman" panose="02020603050405020304" pitchFamily="18" charset="0"/>
            </a:endParaRPr>
          </a:p>
          <a:p>
            <a:pPr>
              <a:lnSpc>
                <a:spcPct val="115000"/>
              </a:lnSpc>
              <a:spcAft>
                <a:spcPts val="800"/>
              </a:spcAft>
              <a:buNone/>
            </a:pPr>
            <a:r>
              <a:rPr lang="fr-FR" sz="2000" kern="100" dirty="0">
                <a:effectLst/>
                <a:ea typeface="Times New Roman" panose="02020603050405020304" pitchFamily="18" charset="0"/>
                <a:cs typeface="Times New Roman" panose="02020603050405020304" pitchFamily="18" charset="0"/>
              </a:rPr>
              <a:t>2- Du </a:t>
            </a:r>
            <a:r>
              <a:rPr lang="fr-FR" sz="2000" kern="100" dirty="0">
                <a:ea typeface="Times New Roman" panose="02020603050405020304" pitchFamily="18" charset="0"/>
                <a:cs typeface="Times New Roman" panose="02020603050405020304" pitchFamily="18" charset="0"/>
              </a:rPr>
              <a:t>Co</a:t>
            </a:r>
            <a:r>
              <a:rPr lang="fr-FR" sz="2000" kern="100" dirty="0">
                <a:effectLst/>
                <a:ea typeface="Times New Roman" panose="02020603050405020304" pitchFamily="18" charset="0"/>
                <a:cs typeface="Times New Roman" panose="02020603050405020304" pitchFamily="18" charset="0"/>
              </a:rPr>
              <a:t>ntenu carbone des achats nécessaires à ces produits, </a:t>
            </a:r>
            <a:endParaRPr lang="fr-FR" sz="2000" kern="100" dirty="0">
              <a:effectLst/>
              <a:ea typeface="Aptos" panose="020B0004020202020204" pitchFamily="34" charset="0"/>
              <a:cs typeface="Times New Roman" panose="02020603050405020304" pitchFamily="18" charset="0"/>
            </a:endParaRPr>
          </a:p>
          <a:p>
            <a:pPr marL="800100" lvl="1" indent="-342900">
              <a:lnSpc>
                <a:spcPct val="115000"/>
              </a:lnSpc>
              <a:buFont typeface="Wingdings" panose="05000000000000000000" pitchFamily="2" charset="2"/>
              <a:buChar char=""/>
            </a:pPr>
            <a:r>
              <a:rPr lang="fr-FR" sz="2000" kern="100" dirty="0">
                <a:ea typeface="Times New Roman" panose="02020603050405020304" pitchFamily="18" charset="0"/>
                <a:cs typeface="Times New Roman" panose="02020603050405020304" pitchFamily="18" charset="0"/>
              </a:rPr>
              <a:t>La</a:t>
            </a:r>
            <a:r>
              <a:rPr lang="fr-FR" sz="2000" kern="100" dirty="0">
                <a:effectLst/>
                <a:ea typeface="Times New Roman" panose="02020603050405020304" pitchFamily="18" charset="0"/>
                <a:cs typeface="Times New Roman" panose="02020603050405020304" pitchFamily="18" charset="0"/>
              </a:rPr>
              <a:t> quantité est tirée des comptes annuels (comptabilité générale et le cas échéant analytique) ; </a:t>
            </a:r>
            <a:endParaRPr lang="fr-FR" sz="2000" kern="100" dirty="0">
              <a:effectLst/>
              <a:ea typeface="Aptos" panose="020B0004020202020204" pitchFamily="34" charset="0"/>
              <a:cs typeface="Times New Roman" panose="02020603050405020304" pitchFamily="18" charset="0"/>
            </a:endParaRPr>
          </a:p>
          <a:p>
            <a:pPr marL="800100" lvl="1" indent="-342900">
              <a:lnSpc>
                <a:spcPct val="115000"/>
              </a:lnSpc>
              <a:spcAft>
                <a:spcPts val="800"/>
              </a:spcAft>
              <a:buFont typeface="Wingdings" panose="05000000000000000000" pitchFamily="2" charset="2"/>
              <a:buChar char=""/>
            </a:pPr>
            <a:r>
              <a:rPr lang="fr-FR" sz="2000" kern="100" dirty="0">
                <a:ea typeface="Times New Roman" panose="02020603050405020304" pitchFamily="18" charset="0"/>
                <a:cs typeface="Times New Roman" panose="02020603050405020304" pitchFamily="18" charset="0"/>
              </a:rPr>
              <a:t>L</a:t>
            </a:r>
            <a:r>
              <a:rPr lang="fr-FR" sz="2000" kern="100" dirty="0">
                <a:effectLst/>
                <a:ea typeface="Times New Roman" panose="02020603050405020304" pitchFamily="18" charset="0"/>
                <a:cs typeface="Times New Roman" panose="02020603050405020304" pitchFamily="18" charset="0"/>
              </a:rPr>
              <a:t>e </a:t>
            </a:r>
            <a:r>
              <a:rPr lang="fr-FR" sz="2000" kern="100" dirty="0">
                <a:ea typeface="Times New Roman" panose="02020603050405020304" pitchFamily="18" charset="0"/>
                <a:cs typeface="Times New Roman" panose="02020603050405020304" pitchFamily="18" charset="0"/>
              </a:rPr>
              <a:t>C</a:t>
            </a:r>
            <a:r>
              <a:rPr lang="fr-FR" sz="2000" kern="100" dirty="0">
                <a:effectLst/>
                <a:ea typeface="Times New Roman" panose="02020603050405020304" pitchFamily="18" charset="0"/>
                <a:cs typeface="Times New Roman" panose="02020603050405020304" pitchFamily="18" charset="0"/>
              </a:rPr>
              <a:t>ontenu carbone unitaire est tiré de la transmission du fournisseur ou de données publiques prudentes</a:t>
            </a:r>
            <a:endParaRPr lang="fr-FR" sz="2000" kern="100" dirty="0">
              <a:effectLst/>
              <a:ea typeface="Aptos" panose="020B0004020202020204" pitchFamily="34" charset="0"/>
              <a:cs typeface="Times New Roman" panose="02020603050405020304" pitchFamily="18" charset="0"/>
            </a:endParaRPr>
          </a:p>
          <a:p>
            <a:pPr>
              <a:lnSpc>
                <a:spcPct val="115000"/>
              </a:lnSpc>
              <a:spcAft>
                <a:spcPts val="800"/>
              </a:spcAft>
            </a:pPr>
            <a:endParaRPr lang="fr-FR" sz="800" i="1" kern="100" dirty="0">
              <a:effectLst/>
              <a:ea typeface="Times New Roman" panose="02020603050405020304" pitchFamily="18" charset="0"/>
              <a:cs typeface="Times New Roman" panose="02020603050405020304" pitchFamily="18" charset="0"/>
            </a:endParaRPr>
          </a:p>
          <a:p>
            <a:pPr>
              <a:lnSpc>
                <a:spcPct val="115000"/>
              </a:lnSpc>
              <a:spcAft>
                <a:spcPts val="800"/>
              </a:spcAft>
            </a:pPr>
            <a:r>
              <a:rPr lang="fr-FR" sz="2000" i="1" kern="100" dirty="0">
                <a:effectLst/>
                <a:ea typeface="Times New Roman" panose="02020603050405020304" pitchFamily="18" charset="0"/>
                <a:cs typeface="Times New Roman" panose="02020603050405020304" pitchFamily="18" charset="0"/>
              </a:rPr>
              <a:t>Pour la tenue du </a:t>
            </a:r>
            <a:r>
              <a:rPr lang="fr-FR" sz="2000" b="1" i="1" kern="100" dirty="0">
                <a:effectLst/>
                <a:ea typeface="Times New Roman" panose="02020603050405020304" pitchFamily="18" charset="0"/>
                <a:cs typeface="Times New Roman" panose="02020603050405020304" pitchFamily="18" charset="0"/>
              </a:rPr>
              <a:t>compte carbone Produit</a:t>
            </a:r>
            <a:r>
              <a:rPr lang="fr-FR" sz="2000" i="1" kern="100" dirty="0">
                <a:effectLst/>
                <a:ea typeface="Times New Roman" panose="02020603050405020304" pitchFamily="18" charset="0"/>
                <a:cs typeface="Times New Roman" panose="02020603050405020304" pitchFamily="18" charset="0"/>
              </a:rPr>
              <a:t> nécessaire, voir les tutoriels et calculateurs CSF, assurant la tenue du compte en une heure par an pour la majorité des organisations.</a:t>
            </a: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2EDC821A-A6D7-DCB6-0E3E-977DC16DF16A}"/>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744561C8-8182-4D63-801A-BA18A6E0A0C4}"/>
              </a:ext>
            </a:extLst>
          </p:cNvPr>
          <p:cNvSpPr txBox="1"/>
          <p:nvPr/>
        </p:nvSpPr>
        <p:spPr>
          <a:xfrm>
            <a:off x="727036" y="381669"/>
            <a:ext cx="10363601" cy="830997"/>
          </a:xfrm>
          <a:prstGeom prst="rect">
            <a:avLst/>
          </a:prstGeom>
          <a:solidFill>
            <a:schemeClr val="bg1"/>
          </a:solidFill>
          <a:ln w="76200">
            <a:noFill/>
          </a:ln>
        </p:spPr>
        <p:txBody>
          <a:bodyPr wrap="square" rtlCol="0">
            <a:spAutoFit/>
          </a:bodyPr>
          <a:lstStyle/>
          <a:p>
            <a:pPr algn="just"/>
            <a:r>
              <a:rPr lang="it-IT" sz="2400" b="1" kern="100" dirty="0">
                <a:latin typeface="Calibri" panose="020F0502020204030204" pitchFamily="34" charset="0"/>
                <a:ea typeface="Times New Roman" panose="02020603050405020304" pitchFamily="18" charset="0"/>
                <a:cs typeface="Times New Roman" panose="02020603050405020304" pitchFamily="18" charset="0"/>
              </a:rPr>
              <a:t>Contenu carbone des produits</a:t>
            </a:r>
          </a:p>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b) </a:t>
            </a:r>
            <a:r>
              <a:rPr lang="it-IT" sz="2400" b="1" kern="100" dirty="0">
                <a:latin typeface="Calibri" panose="020F0502020204030204" pitchFamily="34" charset="0"/>
                <a:ea typeface="Times New Roman" panose="02020603050405020304" pitchFamily="18" charset="0"/>
                <a:cs typeface="Times New Roman" panose="02020603050405020304" pitchFamily="18" charset="0"/>
              </a:rPr>
              <a:t>Son calcul est </a:t>
            </a:r>
            <a:r>
              <a:rPr lang="fr-FR" sz="2400" b="1" kern="100" dirty="0">
                <a:latin typeface="Calibri" panose="020F0502020204030204" pitchFamily="34" charset="0"/>
                <a:ea typeface="Times New Roman" panose="02020603050405020304" pitchFamily="18" charset="0"/>
                <a:cs typeface="Times New Roman" panose="02020603050405020304" pitchFamily="18" charset="0"/>
              </a:rPr>
              <a:t>rigoureux et </a:t>
            </a:r>
            <a:r>
              <a:rPr lang="it-IT" sz="2400" b="1" kern="100" dirty="0">
                <a:latin typeface="Calibri" panose="020F0502020204030204" pitchFamily="34" charset="0"/>
                <a:ea typeface="Times New Roman" panose="02020603050405020304" pitchFamily="18" charset="0"/>
                <a:cs typeface="Times New Roman" panose="02020603050405020304" pitchFamily="18" charset="0"/>
              </a:rPr>
              <a:t>simp</a:t>
            </a:r>
            <a:r>
              <a:rPr lang="fr-FR" sz="2400" b="1" kern="100" dirty="0">
                <a:latin typeface="Calibri" panose="020F0502020204030204" pitchFamily="34" charset="0"/>
                <a:ea typeface="Times New Roman" panose="02020603050405020304" pitchFamily="18" charset="0"/>
                <a:cs typeface="Times New Roman" panose="02020603050405020304" pitchFamily="18" charset="0"/>
              </a:rPr>
              <a:t>le à calculer et à transmettre à ses clients</a:t>
            </a:r>
            <a:endParaRPr lang="fr-FR" sz="24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62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D85F4C-67BA-BB8B-0BBB-D2A397492E1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7B54849-A548-F434-D20D-C027C8D5053E}"/>
              </a:ext>
            </a:extLst>
          </p:cNvPr>
          <p:cNvSpPr>
            <a:spLocks noGrp="1"/>
          </p:cNvSpPr>
          <p:nvPr>
            <p:ph type="sldNum" sz="quarter" idx="12"/>
          </p:nvPr>
        </p:nvSpPr>
        <p:spPr>
          <a:xfrm>
            <a:off x="8728961" y="6289781"/>
            <a:ext cx="2743200" cy="365125"/>
          </a:xfrm>
        </p:spPr>
        <p:txBody>
          <a:bodyPr/>
          <a:lstStyle/>
          <a:p>
            <a:fld id="{4DF7D97E-71B9-4DB7-9BC9-BF255CF45BEE}" type="slidenum">
              <a:rPr lang="fr-FR" smtClean="0"/>
              <a:t>9</a:t>
            </a:fld>
            <a:endParaRPr lang="fr-FR" dirty="0"/>
          </a:p>
        </p:txBody>
      </p:sp>
      <p:sp>
        <p:nvSpPr>
          <p:cNvPr id="7" name="ZoneTexte 6">
            <a:extLst>
              <a:ext uri="{FF2B5EF4-FFF2-40B4-BE49-F238E27FC236}">
                <a16:creationId xmlns:a16="http://schemas.microsoft.com/office/drawing/2014/main" id="{EB1749DD-317C-1952-A87D-FA43A4B1E301}"/>
              </a:ext>
            </a:extLst>
          </p:cNvPr>
          <p:cNvSpPr txBox="1"/>
          <p:nvPr/>
        </p:nvSpPr>
        <p:spPr>
          <a:xfrm>
            <a:off x="727036" y="1689889"/>
            <a:ext cx="10629222" cy="3784369"/>
          </a:xfrm>
          <a:prstGeom prst="rect">
            <a:avLst/>
          </a:prstGeom>
          <a:noFill/>
        </p:spPr>
        <p:txBody>
          <a:bodyPr wrap="square">
            <a:spAutoFit/>
          </a:bodyPr>
          <a:lstStyle/>
          <a:p>
            <a:pPr algn="just">
              <a:lnSpc>
                <a:spcPct val="115000"/>
              </a:lnSpc>
              <a:spcAft>
                <a:spcPts val="800"/>
              </a:spcAft>
              <a:buNone/>
            </a:pPr>
            <a:r>
              <a:rPr lang="fr-FR" sz="2000" kern="1200" dirty="0">
                <a:solidFill>
                  <a:srgbClr val="000000"/>
                </a:solidFill>
                <a:effectLst/>
                <a:ea typeface="Times New Roman" panose="02020603050405020304" pitchFamily="18" charset="0"/>
                <a:cs typeface="Times New Roman" panose="02020603050405020304" pitchFamily="18" charset="0"/>
              </a:rPr>
              <a:t>Les pouvoirs publics peuvent </a:t>
            </a:r>
            <a:r>
              <a:rPr lang="fr-FR" sz="2000" kern="100" dirty="0">
                <a:effectLst/>
                <a:ea typeface="Times New Roman" panose="02020603050405020304" pitchFamily="18" charset="0"/>
                <a:cs typeface="Times New Roman" panose="02020603050405020304" pitchFamily="18" charset="0"/>
              </a:rPr>
              <a:t>sans coût :</a:t>
            </a:r>
            <a:endParaRPr lang="fr-FR" sz="2000" kern="100" dirty="0">
              <a:effectLst/>
              <a:ea typeface="Aptos" panose="020B000402020202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fr-FR" sz="2000" kern="1200" dirty="0">
                <a:solidFill>
                  <a:srgbClr val="000000"/>
                </a:solidFill>
                <a:effectLst/>
                <a:ea typeface="Times New Roman" panose="02020603050405020304" pitchFamily="18" charset="0"/>
                <a:cs typeface="Times New Roman" panose="02020603050405020304" pitchFamily="18" charset="0"/>
              </a:rPr>
              <a:t>Va</a:t>
            </a:r>
            <a:r>
              <a:rPr lang="fr-FR" sz="2000" kern="100" dirty="0">
                <a:effectLst/>
                <a:ea typeface="Times New Roman" panose="02020603050405020304" pitchFamily="18" charset="0"/>
                <a:cs typeface="Times New Roman" panose="02020603050405020304" pitchFamily="18" charset="0"/>
              </a:rPr>
              <a:t>loriser les entreprises qui le ‘transmettent’, par un Label Transmission assurant des avantages à la main des autorités (marchés et financements publics, visibilité…) </a:t>
            </a:r>
          </a:p>
          <a:p>
            <a:pPr marL="342900" lvl="0" indent="-342900" algn="just">
              <a:lnSpc>
                <a:spcPct val="115000"/>
              </a:lnSpc>
              <a:buFont typeface="Wingdings" panose="05000000000000000000" pitchFamily="2" charset="2"/>
              <a:buChar char=""/>
            </a:pPr>
            <a:endParaRPr lang="fr-FR" sz="800" kern="100" dirty="0">
              <a:effectLst/>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Focaliser les demandes réglementaires environnementales sur le Contenu carbone produit </a:t>
            </a:r>
          </a:p>
          <a:p>
            <a:pPr marL="342900" lvl="0" indent="-342900">
              <a:lnSpc>
                <a:spcPct val="115000"/>
              </a:lnSpc>
              <a:buFont typeface="Wingdings" panose="05000000000000000000" pitchFamily="2" charset="2"/>
              <a:buChar char=""/>
            </a:pPr>
            <a:endParaRPr lang="fr-FR" sz="800" kern="100" dirty="0">
              <a:effectLst/>
              <a:ea typeface="Aptos" panose="020B000402020202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Créer un « barème douanier » de Contenus carbone prudents imposés aux importations sans contenu</a:t>
            </a:r>
          </a:p>
          <a:p>
            <a:pPr marL="342900" lvl="0" indent="-342900">
              <a:lnSpc>
                <a:spcPct val="115000"/>
              </a:lnSpc>
              <a:buFont typeface="Wingdings" panose="05000000000000000000" pitchFamily="2" charset="2"/>
              <a:buChar char=""/>
            </a:pPr>
            <a:endParaRPr lang="fr-FR" sz="800" kern="100" dirty="0">
              <a:effectLst/>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fr-FR" sz="2000" kern="100" dirty="0">
                <a:effectLst/>
                <a:ea typeface="Times New Roman" panose="02020603050405020304" pitchFamily="18" charset="0"/>
                <a:cs typeface="Times New Roman" panose="02020603050405020304" pitchFamily="18" charset="0"/>
              </a:rPr>
              <a:t>Renforcer le signal carbone par le signal prix : sur le contenu carbone (une taxe aux frontières </a:t>
            </a:r>
            <a:r>
              <a:rPr lang="fr-FR" sz="2000" kern="100" dirty="0">
                <a:ea typeface="Times New Roman" panose="02020603050405020304" pitchFamily="18" charset="0"/>
                <a:cs typeface="Times New Roman" panose="02020603050405020304" pitchFamily="18" charset="0"/>
              </a:rPr>
              <a:t>plus générale que le Mécanisme Européen d’Ajustement aux Frontières)</a:t>
            </a:r>
            <a:r>
              <a:rPr lang="fr-FR" sz="2000" kern="100" dirty="0">
                <a:effectLst/>
                <a:ea typeface="Times New Roman" panose="02020603050405020304" pitchFamily="18" charset="0"/>
                <a:cs typeface="Times New Roman" panose="02020603050405020304" pitchFamily="18" charset="0"/>
              </a:rPr>
              <a:t> ; ou différentielle (subvention aux meilleurs contenus unitaires, taxes aux moins bons)</a:t>
            </a:r>
            <a:r>
              <a:rPr lang="fr-FR" sz="2000" kern="1200" dirty="0">
                <a:solidFill>
                  <a:srgbClr val="000000"/>
                </a:solidFill>
                <a:effectLst/>
                <a:ea typeface="Times New Roman" panose="02020603050405020304" pitchFamily="18" charset="0"/>
                <a:cs typeface="Times New Roman" panose="02020603050405020304" pitchFamily="18" charset="0"/>
              </a:rPr>
              <a:t>. </a:t>
            </a:r>
            <a:endParaRPr lang="fr-FR" sz="2000" kern="100" dirty="0">
              <a:effectLst/>
              <a:ea typeface="Aptos" panose="020B0004020202020204" pitchFamily="34" charset="0"/>
              <a:cs typeface="Times New Roman" panose="02020603050405020304" pitchFamily="18" charset="0"/>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4DFE71EB-63B9-7E76-2DD3-8E7EAEDE616D}"/>
              </a:ext>
            </a:extLst>
          </p:cNvPr>
          <p:cNvPicPr>
            <a:picLocks noChangeAspect="1"/>
          </p:cNvPicPr>
          <p:nvPr/>
        </p:nvPicPr>
        <p:blipFill>
          <a:blip r:embed="rId3"/>
          <a:stretch>
            <a:fillRect/>
          </a:stretch>
        </p:blipFill>
        <p:spPr>
          <a:xfrm>
            <a:off x="506849" y="5696607"/>
            <a:ext cx="1892276" cy="759727"/>
          </a:xfrm>
          <a:prstGeom prst="rect">
            <a:avLst/>
          </a:prstGeom>
        </p:spPr>
      </p:pic>
      <p:sp>
        <p:nvSpPr>
          <p:cNvPr id="2" name="ZoneTexte 1">
            <a:extLst>
              <a:ext uri="{FF2B5EF4-FFF2-40B4-BE49-F238E27FC236}">
                <a16:creationId xmlns:a16="http://schemas.microsoft.com/office/drawing/2014/main" id="{041B086A-0ABF-105C-4CA7-6D5397360716}"/>
              </a:ext>
            </a:extLst>
          </p:cNvPr>
          <p:cNvSpPr txBox="1"/>
          <p:nvPr/>
        </p:nvSpPr>
        <p:spPr>
          <a:xfrm>
            <a:off x="727036" y="381669"/>
            <a:ext cx="10363601" cy="1200329"/>
          </a:xfrm>
          <a:prstGeom prst="rect">
            <a:avLst/>
          </a:prstGeom>
          <a:solidFill>
            <a:schemeClr val="bg1"/>
          </a:solidFill>
          <a:ln w="76200">
            <a:noFill/>
          </a:ln>
        </p:spPr>
        <p:txBody>
          <a:bodyPr wrap="square" rtlCol="0">
            <a:spAutoFit/>
          </a:bodyPr>
          <a:lstStyle/>
          <a:p>
            <a:pPr algn="just"/>
            <a:r>
              <a:rPr lang="it-IT" sz="2400" b="1" kern="100" dirty="0">
                <a:latin typeface="Calibri" panose="020F0502020204030204" pitchFamily="34" charset="0"/>
                <a:ea typeface="Times New Roman" panose="02020603050405020304" pitchFamily="18" charset="0"/>
                <a:cs typeface="Times New Roman" panose="02020603050405020304" pitchFamily="18" charset="0"/>
              </a:rPr>
              <a:t>Contenu carbone des produits</a:t>
            </a:r>
          </a:p>
          <a:p>
            <a:pPr algn="just"/>
            <a:r>
              <a:rPr lang="fr-FR" sz="2400" b="1" kern="100" dirty="0">
                <a:latin typeface="Calibri" panose="020F0502020204030204" pitchFamily="34" charset="0"/>
                <a:ea typeface="Times New Roman" panose="02020603050405020304" pitchFamily="18" charset="0"/>
                <a:cs typeface="Times New Roman" panose="02020603050405020304" pitchFamily="18" charset="0"/>
              </a:rPr>
              <a:t>c) Le Contenu carbone est un signal facile à déclencher et à renforcer par les pouvoirs publics</a:t>
            </a:r>
          </a:p>
        </p:txBody>
      </p:sp>
    </p:spTree>
    <p:extLst>
      <p:ext uri="{BB962C8B-B14F-4D97-AF65-F5344CB8AC3E}">
        <p14:creationId xmlns:p14="http://schemas.microsoft.com/office/powerpoint/2010/main" val="24051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44546A"/>
      </a:dk2>
      <a:lt2>
        <a:srgbClr val="E7E6E6"/>
      </a:lt2>
      <a:accent1>
        <a:srgbClr val="008FB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1b42e21-0980-4b78-a495-b69f5cacde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3EFEC054CC034F8EDB76F1A360ED82" ma:contentTypeVersion="13" ma:contentTypeDescription="Crée un document." ma:contentTypeScope="" ma:versionID="4d1f7843dafbaf7060fbb41923145e75">
  <xsd:schema xmlns:xsd="http://www.w3.org/2001/XMLSchema" xmlns:xs="http://www.w3.org/2001/XMLSchema" xmlns:p="http://schemas.microsoft.com/office/2006/metadata/properties" xmlns:ns3="11b42e21-0980-4b78-a495-b69f5cacdeea" targetNamespace="http://schemas.microsoft.com/office/2006/metadata/properties" ma:root="true" ma:fieldsID="88687c60a19a4cb56067ce16b3b1454c" ns3:_="">
    <xsd:import namespace="11b42e21-0980-4b78-a495-b69f5cacde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42e21-0980-4b78-a495-b69f5cacd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5634BB-7CB3-4A41-8390-05AA61720E8B}">
  <ds:schemaRefs>
    <ds:schemaRef ds:uri="http://schemas.microsoft.com/office/infopath/2007/PartnerControls"/>
    <ds:schemaRef ds:uri="http://schemas.microsoft.com/office/2006/documentManagement/types"/>
    <ds:schemaRef ds:uri="http://purl.org/dc/dcmitype/"/>
    <ds:schemaRef ds:uri="http://purl.org/dc/elements/1.1/"/>
    <ds:schemaRef ds:uri="http://purl.org/dc/terms/"/>
    <ds:schemaRef ds:uri="http://www.w3.org/XML/1998/namespace"/>
    <ds:schemaRef ds:uri="http://schemas.openxmlformats.org/package/2006/metadata/core-properties"/>
    <ds:schemaRef ds:uri="11b42e21-0980-4b78-a495-b69f5cacdeea"/>
    <ds:schemaRef ds:uri="http://schemas.microsoft.com/office/2006/metadata/properties"/>
  </ds:schemaRefs>
</ds:datastoreItem>
</file>

<file path=customXml/itemProps2.xml><?xml version="1.0" encoding="utf-8"?>
<ds:datastoreItem xmlns:ds="http://schemas.openxmlformats.org/officeDocument/2006/customXml" ds:itemID="{65149262-1E94-4753-9D6B-9371F5F510F8}">
  <ds:schemaRefs>
    <ds:schemaRef ds:uri="http://schemas.microsoft.com/sharepoint/v3/contenttype/forms"/>
  </ds:schemaRefs>
</ds:datastoreItem>
</file>

<file path=customXml/itemProps3.xml><?xml version="1.0" encoding="utf-8"?>
<ds:datastoreItem xmlns:ds="http://schemas.openxmlformats.org/officeDocument/2006/customXml" ds:itemID="{247E3C8F-5B60-4E66-B17E-556AA263FE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42e21-0980-4b78-a495-b69f5cacd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461085</TotalTime>
  <Words>1991</Words>
  <Application>Microsoft Office PowerPoint</Application>
  <PresentationFormat>Grand écran</PresentationFormat>
  <Paragraphs>164</Paragraphs>
  <Slides>16</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Aptos</vt: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 cazes</dc:creator>
  <cp:lastModifiedBy>Valérie Vanwormhoudt</cp:lastModifiedBy>
  <cp:revision>119</cp:revision>
  <cp:lastPrinted>2023-04-26T08:42:08Z</cp:lastPrinted>
  <dcterms:created xsi:type="dcterms:W3CDTF">2022-02-11T16:14:50Z</dcterms:created>
  <dcterms:modified xsi:type="dcterms:W3CDTF">2025-04-18T08:27:22Z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0x010100E73EFEC054CC034F8EDB76F1A360ED82</vt:lpwstr>
  </property>
</Properties>
</file>