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346" r:id="rId5"/>
    <p:sldId id="472" r:id="rId6"/>
    <p:sldId id="476" r:id="rId7"/>
    <p:sldId id="478" r:id="rId8"/>
    <p:sldId id="477" r:id="rId9"/>
    <p:sldId id="473" r:id="rId10"/>
    <p:sldId id="461" r:id="rId11"/>
    <p:sldId id="474" r:id="rId12"/>
    <p:sldId id="470" r:id="rId13"/>
    <p:sldId id="467" r:id="rId14"/>
    <p:sldId id="468" r:id="rId15"/>
  </p:sldIdLst>
  <p:sldSz cx="12192000" cy="6858000"/>
  <p:notesSz cx="6858000" cy="99456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F0000"/>
    <a:srgbClr val="F0CF34"/>
    <a:srgbClr val="5B876B"/>
    <a:srgbClr val="F1C717"/>
    <a:srgbClr val="008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A32839-9C90-4497-8889-528DAD480EC1}" v="9094" dt="2025-01-14T15:31:54.2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2" autoAdjust="0"/>
    <p:restoredTop sz="92941" autoAdjust="0"/>
  </p:normalViewPr>
  <p:slideViewPr>
    <p:cSldViewPr snapToGrid="0">
      <p:cViewPr varScale="1">
        <p:scale>
          <a:sx n="60" d="100"/>
          <a:sy n="60" d="100"/>
        </p:scale>
        <p:origin x="1028" y="40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3317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0C8A2-606E-4D0F-91FA-AD097BAFC76D}" type="datetimeFigureOut">
              <a:rPr lang="fr-FR" smtClean="0"/>
              <a:t>14/01/2025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6679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446679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E4FA2-2A4B-4FC2-8859-7A03DDA177E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8388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4FA2-2A4B-4FC2-8859-7A03DDA177EC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1086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924AF-BCF4-F5B5-902E-3772AFFF0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7A434CE-49C6-19F0-6CA0-1807A1C081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65D9DFE-6D6C-57BD-F141-E225E2E4E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7D63A9-A7BA-215E-FAF6-7DBCE6113D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4FA2-2A4B-4FC2-8859-7A03DDA177EC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2345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D42FE-A73A-7C8A-F187-6C4D4558B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7FD1B3C-55EB-670C-9EEE-B705E7E29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4BDE29F-CE29-C5D2-AFB0-2CDC7A3DE5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7E288-2652-62DD-176E-9C5EA2986D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4FA2-2A4B-4FC2-8859-7A03DDA177EC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8504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4FA2-2A4B-4FC2-8859-7A03DDA177EC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6496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E14FE-AC8A-226C-D02D-BA9C89D17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63E9191-BD13-916A-B0AA-BA31C4945E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9C9BF93-DDE9-2A32-F734-1B20844000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FC33194-8C4A-5DA5-E693-E0BA90F1DD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4FA2-2A4B-4FC2-8859-7A03DDA177EC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231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29B89-60F8-FAD1-81EB-EDEBF684C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5418CF2-A660-55FF-7782-4312B16203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F225B1A-C078-20E0-9322-8C8A8A2D8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4FC249-E08F-B941-1086-79FF9E5E7C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4FA2-2A4B-4FC2-8859-7A03DDA177EC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6449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D0BC7-57F4-1F34-573C-03DBDF86B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5849D85-2BA1-3E95-EC82-E70C5FE307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CBAB42C-A27E-F8B1-5514-30260D718E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BF702C-2589-4BC5-27C0-E053D39033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4FA2-2A4B-4FC2-8859-7A03DDA177EC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0890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EEC9D-76A2-ED5B-5A82-672CFFA1D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31A4F80-BD16-59A1-BE1A-FDE3B888B2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70BCED8-741B-9DB6-FB6E-4396A5DDD6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4A4979-CE2F-26D8-C0FB-0BFC1B2454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4FA2-2A4B-4FC2-8859-7A03DDA177EC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9801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723C32-9411-4D89-B479-1422F396A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7A85DF5-FC0B-4AB9-A8EE-CA17A04A88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019AC0-34A7-4929-B1E8-F155595CD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CDE1C-52F2-40DD-9448-DF7D6B392807}" type="datetime1">
              <a:rPr lang="fr-FR" smtClean="0"/>
              <a:t>14/01/2025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902486-63B5-44C3-BAE8-28FC3CCFB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3E115F-E443-4937-AE2E-B6F0FF0A0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799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AB01-2DE8-4E6A-B27C-B1AE5ACCE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C72AF9D-6885-4D22-8782-8A0D02FE67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994B64-EF13-49EA-A09D-6CA623CD1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B506-DC14-4021-9044-340B97488E29}" type="datetime1">
              <a:rPr lang="fr-FR" smtClean="0"/>
              <a:t>14/01/2025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A0DDA1-4934-4CDC-A8A9-0B8512682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EF93B7-444A-433B-AA85-C58696079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0629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F83C7AF-2B80-4DA7-B2D9-4D96A293F8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61B7944-38CC-43B9-A9F6-063137C00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237942-1A0F-4AF7-A7D9-041015479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1E139-7F08-4FBD-B3EA-8BA434EB2F22}" type="datetime1">
              <a:rPr lang="fr-FR" smtClean="0"/>
              <a:t>14/01/2025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212996-26E3-4989-B209-D4F361132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56E13B-9C1F-4B9C-AEEF-1CA777C11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1137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DA2911-01F7-43AC-BD9B-F854BE2B6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8AD944-0B0E-4E74-80C0-3409E7112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8F63BE-2762-4062-AAFC-3F9F06C6F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D6844-A2FD-4037-BC54-BC3BEA0E0ADE}" type="datetime1">
              <a:rPr lang="fr-FR" smtClean="0"/>
              <a:t>14/01/2025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E68A13-0CCD-4A44-AAEF-A78A700E9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3B70B5-A0A9-4E5D-B1E5-387854E2A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9936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1EE2D1-4A34-426B-A217-25B18F96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D5F6AF-56DB-4674-B175-66287F171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AD4865-0B2B-4046-8253-2F42A2230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2CC7-43C4-488C-9FD0-07302704C5A2}" type="datetime1">
              <a:rPr lang="fr-FR" smtClean="0"/>
              <a:t>14/01/2025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D8A742-00E8-45AC-844D-5B55AC208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59E82D-64C5-4AB9-92B7-A12EB5C69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4543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CF4668-67E2-4836-A33A-C78658128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3D29DB-3B88-4A5D-BF9A-0214508D0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32FC6A8-36AF-4745-9E4F-A00AE322A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183D983-5293-4F8B-B346-597C5A583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5696B-6E9B-40CA-B96F-C4B1D16628BB}" type="datetime1">
              <a:rPr lang="fr-FR" smtClean="0"/>
              <a:t>14/01/2025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C5E59B-69E9-4F86-B7F0-9C5970112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EC24C8-9AC6-4247-A51F-D3DABDE0D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1121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03079B-88B6-4BE4-BBE9-97C42C88A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9042C0-572E-4DA2-B1DB-5C023B967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D436812-8300-44FC-84E1-082BE7884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C1EDF78-AAE4-4DE9-9608-89BD528D0D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05F8C1F-6DA0-4432-8E10-47B4638AF7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85524C6-83CD-431D-A107-68D00AF7A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41974-D0CE-4C01-A82E-AB60533AB66A}" type="datetime1">
              <a:rPr lang="fr-FR" smtClean="0"/>
              <a:t>14/01/2025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784FC64-464A-40DF-A18E-06C100742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73B1D5C-17C0-452C-BD3B-5FAA560AB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9400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094F26-B5D4-4CE7-8A85-CD57723A3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E17748B-F52F-496C-BD11-3394822C5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1D21-A788-4B8D-9CD0-78CC583B12AB}" type="datetime1">
              <a:rPr lang="fr-FR" smtClean="0"/>
              <a:t>14/01/2025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DCD1313-09E9-41BE-AB16-5FA664C65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25B3157-8A44-4564-B5B7-6F254C21A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6936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087DE60-70B3-4D6B-838F-389F16A7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0E9BD-24E9-4538-BFB7-8BC796593A73}" type="datetime1">
              <a:rPr lang="fr-FR" smtClean="0"/>
              <a:t>14/01/2025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F55B05E-1377-4789-82D3-1F35AA2C5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F7FB97-6BB1-4E0B-831F-B9E43CF49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6511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B6F2BD-0C0A-4755-B732-D4C33993C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0899A8-A6B9-46F4-9F49-D49820015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F2DE54C-C417-4070-A6D3-BB8628DFEC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297D756-88E0-42E5-AD04-F789A81A2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B423-8784-4560-97EE-08FEB3D3E942}" type="datetime1">
              <a:rPr lang="fr-FR" smtClean="0"/>
              <a:t>14/01/2025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D0BA53A-0D1C-4EE6-9023-242A327F7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35C913-FE73-4E86-AF2D-CDE888B31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12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CCC728-A279-4DC6-A17F-BE5F10FB8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DB10B1B-AB65-4966-A5C1-95F840C46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E709AAA-9148-41EF-AAF7-A2E8843D41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7EB65B-1C39-4556-B65B-A6D03ECD5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38E3-8490-4770-B78D-9CE670B3D41C}" type="datetime1">
              <a:rPr lang="fr-FR" smtClean="0"/>
              <a:t>14/01/2025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CBA73A-3D9D-4794-A010-EDE1775AA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1FE2F6C-0FDD-4C4E-858A-2D3B6699F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7736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6D55FD-B2F2-4282-AAA4-0B332DFD1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365259-A640-4386-84BD-CC315A07E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41C576-B502-4B5C-AA06-3921A26DCA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D84C1-EF59-46EC-99FF-24FFDE65E955}" type="datetime1">
              <a:rPr lang="fr-FR" smtClean="0"/>
              <a:t>14/01/2025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1CE043-A41B-4BEB-862E-885E88DDA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Libre de droits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33CA2C-F87F-4E1C-A50D-C9430FD42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508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F32D7FBE-DE9F-8483-65A7-C2043234757B}"/>
              </a:ext>
            </a:extLst>
          </p:cNvPr>
          <p:cNvSpPr txBox="1"/>
          <p:nvPr/>
        </p:nvSpPr>
        <p:spPr>
          <a:xfrm>
            <a:off x="3783018" y="4990981"/>
            <a:ext cx="5682530" cy="92333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Carbones sur factures </a:t>
            </a:r>
            <a:r>
              <a:rPr lang="fr-FR" dirty="0"/>
              <a:t>est un collectif d’experts bénévoles. Ses outils sont libres et ses prestations gratuites, disponibles sur </a:t>
            </a:r>
            <a:r>
              <a:rPr lang="fr-FR" b="1" i="1" dirty="0"/>
              <a:t>carbones-factures.org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775CF73-15C4-0889-DAA5-E6AE93A7EAA0}"/>
              </a:ext>
            </a:extLst>
          </p:cNvPr>
          <p:cNvSpPr txBox="1"/>
          <p:nvPr/>
        </p:nvSpPr>
        <p:spPr>
          <a:xfrm>
            <a:off x="559398" y="1425449"/>
            <a:ext cx="10736131" cy="1302921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fr-FR" sz="3600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Faire de l’Emission de GES* de ses ventes </a:t>
            </a:r>
          </a:p>
          <a:p>
            <a:pPr algn="ctr">
              <a:spcAft>
                <a:spcPts val="800"/>
              </a:spcAft>
            </a:pPr>
            <a:r>
              <a:rPr lang="fr-FR" sz="3600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un levier de rentabilité et de réputation</a:t>
            </a:r>
          </a:p>
        </p:txBody>
      </p:sp>
      <p:pic>
        <p:nvPicPr>
          <p:cNvPr id="4" name="Image 3" descr="Une image contenant oiseau, Graphique">
            <a:extLst>
              <a:ext uri="{FF2B5EF4-FFF2-40B4-BE49-F238E27FC236}">
                <a16:creationId xmlns:a16="http://schemas.microsoft.com/office/drawing/2014/main" id="{F4F9973C-5EB3-F0B0-2D08-2C9C23056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36" y="4304877"/>
            <a:ext cx="2922855" cy="203956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6904742-DFD8-6290-28E3-FFF7D8A61E3A}"/>
              </a:ext>
            </a:extLst>
          </p:cNvPr>
          <p:cNvSpPr txBox="1"/>
          <p:nvPr/>
        </p:nvSpPr>
        <p:spPr>
          <a:xfrm>
            <a:off x="6751320" y="3255013"/>
            <a:ext cx="33070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*gaz à effet de serre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16391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BB40DB-0CF2-5F4F-018F-B80B5388A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001022-2C36-FBC0-749B-3ACD96EEE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9640" y="6975651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>
                <a:solidFill>
                  <a:schemeClr val="tx1"/>
                </a:solidFill>
              </a:rPr>
              <a:t>10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54F053-1880-5C29-8188-DD720DE52155}"/>
              </a:ext>
            </a:extLst>
          </p:cNvPr>
          <p:cNvSpPr txBox="1"/>
          <p:nvPr/>
        </p:nvSpPr>
        <p:spPr>
          <a:xfrm>
            <a:off x="6188326" y="2705725"/>
            <a:ext cx="5427568" cy="144655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endParaRPr lang="fr-FR" sz="800" dirty="0"/>
          </a:p>
          <a:p>
            <a:pPr marL="457200" indent="-457200">
              <a:buFont typeface="+mj-lt"/>
              <a:buAutoNum type="alphaLcParenR"/>
            </a:pPr>
            <a:r>
              <a:rPr lang="fr-FR" sz="2000" dirty="0"/>
              <a:t>Quelle est l’émission de notre achat et vos efforts dans la durée pour la réduire ?</a:t>
            </a:r>
          </a:p>
          <a:p>
            <a:pPr marL="457200" indent="-457200">
              <a:buFont typeface="+mj-lt"/>
              <a:buAutoNum type="alphaLcParenR"/>
            </a:pPr>
            <a:r>
              <a:rPr lang="fr-FR" sz="2000" dirty="0"/>
              <a:t>Déployons la méthode 3D le long de notre chaine de valeur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8528F50-3766-A0BF-D3E9-9E19B6DB52E2}"/>
              </a:ext>
            </a:extLst>
          </p:cNvPr>
          <p:cNvSpPr txBox="1"/>
          <p:nvPr/>
        </p:nvSpPr>
        <p:spPr>
          <a:xfrm>
            <a:off x="881341" y="450247"/>
            <a:ext cx="10613971" cy="496098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r-FR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Transmettre l’émission ouvre des dialogues fructueux</a:t>
            </a:r>
            <a:r>
              <a:rPr lang="fr-FR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avec les partenaires</a:t>
            </a:r>
            <a:endParaRPr lang="fr-FR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68F13E2-D8D6-D519-D2CB-322A5C1FB51A}"/>
              </a:ext>
            </a:extLst>
          </p:cNvPr>
          <p:cNvSpPr txBox="1"/>
          <p:nvPr/>
        </p:nvSpPr>
        <p:spPr>
          <a:xfrm>
            <a:off x="1189492" y="1332506"/>
            <a:ext cx="4906507" cy="95410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Aux clients</a:t>
            </a:r>
            <a:endParaRPr lang="fr-FR" sz="2000" dirty="0"/>
          </a:p>
          <a:p>
            <a:pPr algn="ctr"/>
            <a:endParaRPr lang="fr-FR" sz="800" dirty="0"/>
          </a:p>
          <a:p>
            <a:pPr algn="ctr"/>
            <a:r>
              <a:rPr lang="fr-FR" sz="2000" dirty="0"/>
              <a:t>‘Nous vous aidons à réduire vos émissions’</a:t>
            </a:r>
          </a:p>
          <a:p>
            <a:pPr algn="ctr"/>
            <a:endParaRPr lang="fr-FR" sz="8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738FF67-9CE6-127C-1C2B-8E5EA1E32E6C}"/>
              </a:ext>
            </a:extLst>
          </p:cNvPr>
          <p:cNvSpPr txBox="1"/>
          <p:nvPr/>
        </p:nvSpPr>
        <p:spPr>
          <a:xfrm>
            <a:off x="9919606" y="6096837"/>
            <a:ext cx="18390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11</a:t>
            </a:r>
          </a:p>
        </p:txBody>
      </p:sp>
      <p:pic>
        <p:nvPicPr>
          <p:cNvPr id="5" name="Image 4" descr="Une image contenant oiseau, Graphique">
            <a:extLst>
              <a:ext uri="{FF2B5EF4-FFF2-40B4-BE49-F238E27FC236}">
                <a16:creationId xmlns:a16="http://schemas.microsoft.com/office/drawing/2014/main" id="{06967383-E24A-B355-B5F2-34267E389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D0155F0-0024-4612-1196-213833FC15AD}"/>
              </a:ext>
            </a:extLst>
          </p:cNvPr>
          <p:cNvSpPr txBox="1"/>
          <p:nvPr/>
        </p:nvSpPr>
        <p:spPr>
          <a:xfrm>
            <a:off x="6188326" y="1212880"/>
            <a:ext cx="5306986" cy="156966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endParaRPr lang="fr-FR" sz="800" dirty="0"/>
          </a:p>
          <a:p>
            <a:pPr marL="457200" indent="-457200">
              <a:buFont typeface="+mj-lt"/>
              <a:buAutoNum type="alphaLcParenR"/>
            </a:pPr>
            <a:r>
              <a:rPr lang="fr-FR" sz="2000" dirty="0"/>
              <a:t>Voilà l’émission de ce que nous vous vendons et nos efforts dans la durée pour la réduire</a:t>
            </a:r>
          </a:p>
          <a:p>
            <a:pPr marL="457200" indent="-457200">
              <a:buFont typeface="+mj-lt"/>
              <a:buAutoNum type="alphaLcParenR"/>
            </a:pPr>
            <a:r>
              <a:rPr lang="fr-FR" sz="2000" dirty="0"/>
              <a:t>Voilà des conseils/offres pour améliorer votre productivité en émissions</a:t>
            </a:r>
          </a:p>
          <a:p>
            <a:endParaRPr lang="fr-FR" sz="8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C5633A9-5DFB-6E11-D65B-99209C8A3879}"/>
              </a:ext>
            </a:extLst>
          </p:cNvPr>
          <p:cNvSpPr txBox="1"/>
          <p:nvPr/>
        </p:nvSpPr>
        <p:spPr>
          <a:xfrm>
            <a:off x="1588492" y="2792008"/>
            <a:ext cx="4108505" cy="83099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Aux fournisseurs</a:t>
            </a:r>
            <a:endParaRPr lang="fr-FR" sz="2000" dirty="0"/>
          </a:p>
          <a:p>
            <a:endParaRPr lang="fr-FR" sz="800" dirty="0"/>
          </a:p>
          <a:p>
            <a:pPr algn="ctr"/>
            <a:r>
              <a:rPr lang="fr-FR" sz="2000" dirty="0"/>
              <a:t>‘Aidez-nous à réduire nos émissions’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A26BFF1-5BE9-3991-C2E7-EE164A09B445}"/>
              </a:ext>
            </a:extLst>
          </p:cNvPr>
          <p:cNvSpPr txBox="1"/>
          <p:nvPr/>
        </p:nvSpPr>
        <p:spPr>
          <a:xfrm>
            <a:off x="1710412" y="4602826"/>
            <a:ext cx="4108505" cy="1138773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Aux financiers</a:t>
            </a:r>
            <a:endParaRPr lang="fr-FR" sz="2000" dirty="0"/>
          </a:p>
          <a:p>
            <a:endParaRPr lang="fr-FR" sz="800" dirty="0"/>
          </a:p>
          <a:p>
            <a:pPr algn="ctr"/>
            <a:r>
              <a:rPr lang="fr-FR" sz="2000" dirty="0"/>
              <a:t>‘Nous améliorons réputation et rentabilité en réduisant vos risques’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505C642-8885-2B73-5A92-553991641190}"/>
              </a:ext>
            </a:extLst>
          </p:cNvPr>
          <p:cNvSpPr txBox="1"/>
          <p:nvPr/>
        </p:nvSpPr>
        <p:spPr>
          <a:xfrm>
            <a:off x="6188326" y="4403022"/>
            <a:ext cx="5427568" cy="187743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endParaRPr lang="fr-FR" sz="800" dirty="0"/>
          </a:p>
          <a:p>
            <a:pPr marL="457200" indent="-457200">
              <a:buFont typeface="+mj-lt"/>
              <a:buAutoNum type="alphaLcParenR"/>
            </a:pPr>
            <a:r>
              <a:rPr lang="fr-FR" sz="2000" dirty="0"/>
              <a:t>Notre compétitivité en émission est validée en continu par nos clients</a:t>
            </a:r>
          </a:p>
          <a:p>
            <a:pPr marL="457200" indent="-457200">
              <a:buFont typeface="+mj-lt"/>
              <a:buAutoNum type="alphaLcParenR"/>
            </a:pPr>
            <a:r>
              <a:rPr lang="fr-FR" sz="2000" dirty="0"/>
              <a:t>Nous investissons ni trop ni trop peu dans la décarbonation (à compléter par le bilan de décarbonation) </a:t>
            </a:r>
          </a:p>
          <a:p>
            <a:endParaRPr lang="fr-FR" sz="800" dirty="0"/>
          </a:p>
        </p:txBody>
      </p:sp>
    </p:spTree>
    <p:extLst>
      <p:ext uri="{BB962C8B-B14F-4D97-AF65-F5344CB8AC3E}">
        <p14:creationId xmlns:p14="http://schemas.microsoft.com/office/powerpoint/2010/main" val="19429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5199D0-0B81-99F5-29A1-0F0E446B5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BA0B262D-ADD3-4EEF-E36F-9AE141045B87}"/>
              </a:ext>
            </a:extLst>
          </p:cNvPr>
          <p:cNvSpPr txBox="1"/>
          <p:nvPr/>
        </p:nvSpPr>
        <p:spPr>
          <a:xfrm>
            <a:off x="899774" y="1195316"/>
            <a:ext cx="10976668" cy="1015663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000" dirty="0"/>
              <a:t>Nous sommes à votre disposition pour tester la méthode dans votre entreprise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000" dirty="0"/>
              <a:t>Nous terminons un complément du  webinaire présentant comment l’entreprise tient son bilan de décarbonation (à partir du compte d’émission) et en tire partir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D7498BC-05B5-B770-C0AB-C949BD34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9640" y="6533636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/>
              <a:t>11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F90609F-A917-D797-C8BE-3023BFC5583E}"/>
              </a:ext>
            </a:extLst>
          </p:cNvPr>
          <p:cNvSpPr txBox="1"/>
          <p:nvPr/>
        </p:nvSpPr>
        <p:spPr>
          <a:xfrm>
            <a:off x="952304" y="369863"/>
            <a:ext cx="9276918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r-FR" sz="2400" b="1" dirty="0">
                <a:ea typeface="Aptos" panose="020B0004020202020204" pitchFamily="34" charset="0"/>
                <a:cs typeface="Aptos" panose="020B0004020202020204" pitchFamily="34" charset="0"/>
              </a:rPr>
              <a:t>Merci, ce webinaire est terminé, et il y a une suite…</a:t>
            </a:r>
            <a:endParaRPr lang="fr-FR" sz="2400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Vidéo 6">
            <a:hlinkClick r:id="" action="ppaction://media"/>
            <a:extLst>
              <a:ext uri="{FF2B5EF4-FFF2-40B4-BE49-F238E27FC236}">
                <a16:creationId xmlns:a16="http://schemas.microsoft.com/office/drawing/2014/main" id="{28443F34-2E7B-1ED7-8679-A7D32727FB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6333" y="2607626"/>
            <a:ext cx="5186034" cy="3451954"/>
          </a:xfrm>
          <a:prstGeom prst="rect">
            <a:avLst/>
          </a:prstGeom>
        </p:spPr>
      </p:pic>
      <p:pic>
        <p:nvPicPr>
          <p:cNvPr id="2" name="Image 1" descr="Une image contenant oiseau, Graphique">
            <a:extLst>
              <a:ext uri="{FF2B5EF4-FFF2-40B4-BE49-F238E27FC236}">
                <a16:creationId xmlns:a16="http://schemas.microsoft.com/office/drawing/2014/main" id="{C1AD0702-6C29-F4FD-1C91-5289D536CB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1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0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F2DFB1-E892-A20C-F7F6-3580821AC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418C0F9-342C-A094-4185-8DE6F5B96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8961" y="6289781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/>
              <a:t>2</a:t>
            </a:fld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F833B70-9A7A-55F9-893A-E5B34566E6E4}"/>
              </a:ext>
            </a:extLst>
          </p:cNvPr>
          <p:cNvSpPr txBox="1"/>
          <p:nvPr/>
        </p:nvSpPr>
        <p:spPr>
          <a:xfrm>
            <a:off x="727036" y="381669"/>
            <a:ext cx="10363601" cy="461665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Le message du webinaire</a:t>
            </a:r>
          </a:p>
        </p:txBody>
      </p:sp>
      <p:pic>
        <p:nvPicPr>
          <p:cNvPr id="8" name="Image 7" descr="Une image contenant oiseau, Graphique">
            <a:extLst>
              <a:ext uri="{FF2B5EF4-FFF2-40B4-BE49-F238E27FC236}">
                <a16:creationId xmlns:a16="http://schemas.microsoft.com/office/drawing/2014/main" id="{D35050F4-3316-852C-8122-DDD8B8871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32740E1-2C6D-4808-169C-9FCC3CB1B594}"/>
              </a:ext>
            </a:extLst>
          </p:cNvPr>
          <p:cNvSpPr txBox="1"/>
          <p:nvPr/>
        </p:nvSpPr>
        <p:spPr>
          <a:xfrm>
            <a:off x="1455281" y="2689394"/>
            <a:ext cx="928143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fr-FR" sz="800" b="1" dirty="0"/>
          </a:p>
          <a:p>
            <a:pPr algn="ctr"/>
            <a:r>
              <a:rPr lang="fr-FR" sz="2000" kern="100" dirty="0">
                <a:solidFill>
                  <a:prstClr val="black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C’est désormais possible de façon rigoureuse et simple avec la méthode 3D </a:t>
            </a:r>
          </a:p>
          <a:p>
            <a:pPr algn="ctr"/>
            <a:r>
              <a:rPr lang="fr-FR" sz="2000" kern="100" dirty="0">
                <a:solidFill>
                  <a:prstClr val="black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(2/3 heures de travail administratif par an pour la majorité des entreprises) </a:t>
            </a:r>
          </a:p>
          <a:p>
            <a:pPr algn="just"/>
            <a:endParaRPr lang="fr-FR" sz="2000" kern="10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FR" sz="2000" dirty="0"/>
              <a:t>Nous verrons les principes (1), l’application (2), puis comment en tirer un gain (3).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B7B08FF-7380-77E4-B5AB-9C21E181D424}"/>
              </a:ext>
            </a:extLst>
          </p:cNvPr>
          <p:cNvSpPr txBox="1"/>
          <p:nvPr/>
        </p:nvSpPr>
        <p:spPr>
          <a:xfrm>
            <a:off x="2116852" y="1644541"/>
            <a:ext cx="7958294" cy="77944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fr-FR" sz="20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L’entreprise qui tient son compte annuel d’émission de GES et passe l’émission de ses ventes à ses clients</a:t>
            </a:r>
            <a:r>
              <a:rPr lang="fr-FR" sz="2000" b="1" dirty="0"/>
              <a:t> améliore son résultat dans la durée.</a:t>
            </a:r>
          </a:p>
        </p:txBody>
      </p:sp>
    </p:spTree>
    <p:extLst>
      <p:ext uri="{BB962C8B-B14F-4D97-AF65-F5344CB8AC3E}">
        <p14:creationId xmlns:p14="http://schemas.microsoft.com/office/powerpoint/2010/main" val="94900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C56C50-04A5-C256-1B99-17FC15AEE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716EC7-880B-E0D3-01C0-8B4345722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8961" y="6289781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/>
              <a:t>3</a:t>
            </a:fld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ECF19D8-E2AF-CCD8-C618-F50D039AAB89}"/>
              </a:ext>
            </a:extLst>
          </p:cNvPr>
          <p:cNvSpPr txBox="1"/>
          <p:nvPr/>
        </p:nvSpPr>
        <p:spPr>
          <a:xfrm>
            <a:off x="727036" y="381669"/>
            <a:ext cx="10737928" cy="461665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L’attention croissante à la décarbonation</a:t>
            </a:r>
            <a:endParaRPr lang="fr-FR" sz="2400" dirty="0"/>
          </a:p>
        </p:txBody>
      </p:sp>
      <p:pic>
        <p:nvPicPr>
          <p:cNvPr id="8" name="Image 7" descr="Une image contenant oiseau, Graphique">
            <a:extLst>
              <a:ext uri="{FF2B5EF4-FFF2-40B4-BE49-F238E27FC236}">
                <a16:creationId xmlns:a16="http://schemas.microsoft.com/office/drawing/2014/main" id="{BDFF74BF-10C2-E325-0CA1-C2630EA8E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91FFFB1-66EB-5971-BC39-7C4DF0B17291}"/>
              </a:ext>
            </a:extLst>
          </p:cNvPr>
          <p:cNvSpPr txBox="1"/>
          <p:nvPr/>
        </p:nvSpPr>
        <p:spPr>
          <a:xfrm>
            <a:off x="727036" y="1436610"/>
            <a:ext cx="1083861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/>
              <a:t>Le stock croissant dans l’atmosphère de GES menace le vivant et l’humanité. </a:t>
            </a:r>
          </a:p>
          <a:p>
            <a:r>
              <a:rPr lang="fr-FR" sz="2000" dirty="0"/>
              <a:t>D’où l’objectif international de </a:t>
            </a:r>
            <a:r>
              <a:rPr lang="fr-FR" sz="2000" b="1" dirty="0"/>
              <a:t>décarboner =</a:t>
            </a:r>
            <a:r>
              <a:rPr lang="fr-FR" sz="2000" dirty="0"/>
              <a:t> réduire le flux d’émissions de GES vers l’atmosphère.</a:t>
            </a:r>
          </a:p>
          <a:p>
            <a:endParaRPr lang="fr-FR" sz="2000" dirty="0"/>
          </a:p>
          <a:p>
            <a:r>
              <a:rPr lang="fr-FR" sz="2000" dirty="0"/>
              <a:t>Ces émissions/captures vers l’atmosphère sont :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fr-FR" sz="2000" dirty="0"/>
              <a:t>des combustions (machines, véhicules, chaudières…), 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fr-FR" sz="2000" dirty="0"/>
              <a:t>des réactions chimiques (ciment…), 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fr-FR" sz="2000" dirty="0"/>
              <a:t>des réactions biologiques (arbres, ruminants…)…</a:t>
            </a:r>
          </a:p>
          <a:p>
            <a:endParaRPr lang="fr-FR" sz="2000" dirty="0"/>
          </a:p>
          <a:p>
            <a:r>
              <a:rPr lang="fr-FR" sz="2000" dirty="0"/>
              <a:t>Il est important pour l’entreprise (et pour ses partenaires) de suivre sa performance de décarbonation et celle de ses produits.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5306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F12BC3-912C-E5AD-6C01-64D3509E2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oneTexte 26">
            <a:extLst>
              <a:ext uri="{FF2B5EF4-FFF2-40B4-BE49-F238E27FC236}">
                <a16:creationId xmlns:a16="http://schemas.microsoft.com/office/drawing/2014/main" id="{F45A04BF-F53E-AFB0-CD68-25B402E81962}"/>
              </a:ext>
            </a:extLst>
          </p:cNvPr>
          <p:cNvSpPr txBox="1"/>
          <p:nvPr/>
        </p:nvSpPr>
        <p:spPr>
          <a:xfrm>
            <a:off x="5964066" y="2988265"/>
            <a:ext cx="50757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00000"/>
              </a:lnSpc>
            </a:pPr>
            <a:endParaRPr lang="fr-FR" sz="18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fr-FR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3 – Avec quel </a:t>
            </a:r>
            <a:r>
              <a:rPr lang="fr-FR" b="1" u="sng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taux de rendement en décarbonation</a:t>
            </a:r>
          </a:p>
          <a:p>
            <a:pPr algn="ctr">
              <a:lnSpc>
                <a:spcPct val="100000"/>
              </a:lnSpc>
            </a:pPr>
            <a:r>
              <a:rPr lang="fr-FR" sz="1800" b="1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= Quel % espérer en plus de la </a:t>
            </a:r>
            <a:r>
              <a:rPr lang="fr-FR" sz="1800" b="1" kern="1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carbonation</a:t>
            </a:r>
            <a:r>
              <a:rPr lang="fr-FR" sz="1800" b="1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investie au départ</a:t>
            </a:r>
            <a:endParaRPr lang="fr-FR" sz="1800" b="1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tabLst>
                <a:tab pos="492760" algn="l"/>
              </a:tabLst>
            </a:pPr>
            <a:r>
              <a:rPr lang="fr-FR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800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Donnée par le Bilan de décarbonation)</a:t>
            </a:r>
            <a:endParaRPr lang="fr-FR" sz="18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7A87A59-6E34-CEF1-822E-3E8A301C2511}"/>
              </a:ext>
            </a:extLst>
          </p:cNvPr>
          <p:cNvSpPr txBox="1"/>
          <p:nvPr/>
        </p:nvSpPr>
        <p:spPr>
          <a:xfrm>
            <a:off x="942691" y="2798164"/>
            <a:ext cx="4765732" cy="1682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00000"/>
              </a:lnSpc>
              <a:spcAft>
                <a:spcPts val="800"/>
              </a:spcAft>
            </a:pPr>
            <a:endParaRPr lang="fr-FR" sz="18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fr-FR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3 – Avec quelle </a:t>
            </a:r>
            <a:r>
              <a:rPr lang="fr-FR" b="1" u="sng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émission</a:t>
            </a:r>
          </a:p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fr-FR" sz="1800" b="1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= Combien d’émissions vers l’atmosphère pour produire une unité</a:t>
            </a:r>
            <a:endParaRPr lang="fr-FR" sz="1800" b="1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Aft>
                <a:spcPts val="800"/>
              </a:spcAft>
              <a:tabLst>
                <a:tab pos="492760" algn="l"/>
              </a:tabLst>
            </a:pPr>
            <a:r>
              <a:rPr lang="fr-FR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800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Donnée par le Compte d’émission)</a:t>
            </a:r>
            <a:endParaRPr lang="fr-FR" sz="18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 descr="Une image contenant oiseau, Graphique&#10;&#10;Description générée automatiquement">
            <a:extLst>
              <a:ext uri="{FF2B5EF4-FFF2-40B4-BE49-F238E27FC236}">
                <a16:creationId xmlns:a16="http://schemas.microsoft.com/office/drawing/2014/main" id="{52FE1245-1E64-E222-1CC9-AAB6FC67A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BD1E34E-0A83-5AE7-2190-C970D83E0609}"/>
              </a:ext>
            </a:extLst>
          </p:cNvPr>
          <p:cNvSpPr txBox="1"/>
          <p:nvPr/>
        </p:nvSpPr>
        <p:spPr>
          <a:xfrm>
            <a:off x="2154544" y="4802792"/>
            <a:ext cx="9293319" cy="92333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fr-FR" dirty="0"/>
              <a:t>*Déployée depuis 2012 pour les comptes carbone nationaux. </a:t>
            </a:r>
          </a:p>
          <a:p>
            <a:pPr lvl="0"/>
            <a:r>
              <a:rPr lang="fr-FR" dirty="0"/>
              <a:t>Etendue en 2024 aux comptes d’entreprise (E-</a:t>
            </a:r>
            <a:r>
              <a:rPr lang="fr-FR" dirty="0" err="1"/>
              <a:t>liability</a:t>
            </a:r>
            <a:r>
              <a:rPr lang="fr-FR" dirty="0"/>
              <a:t> </a:t>
            </a:r>
            <a:r>
              <a:rPr lang="fr-FR" dirty="0" err="1"/>
              <a:t>principles</a:t>
            </a:r>
            <a:r>
              <a:rPr lang="fr-FR" dirty="0"/>
              <a:t>), transposée par de grandes entreprises (BASF), par CSF et d’autres (projet de Comptabilité Carbone Collaborative des </a:t>
            </a:r>
            <a:r>
              <a:rPr lang="fr-FR" dirty="0" err="1"/>
              <a:t>Shifters</a:t>
            </a:r>
            <a:r>
              <a:rPr lang="fr-FR" dirty="0"/>
              <a:t>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AFC2B6D-3480-A038-AF09-FB7BF5312350}"/>
              </a:ext>
            </a:extLst>
          </p:cNvPr>
          <p:cNvSpPr txBox="1"/>
          <p:nvPr/>
        </p:nvSpPr>
        <p:spPr>
          <a:xfrm>
            <a:off x="812108" y="392010"/>
            <a:ext cx="95307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/>
              <a:t>Les performances de décarbonation de l’entreprise et de ses produits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40F477DD-C1FE-4606-117D-D4123046B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6045" y="840240"/>
            <a:ext cx="95307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92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92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92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92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92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92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92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92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921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2125" algn="l"/>
              </a:tabLst>
            </a:pPr>
            <a:r>
              <a:rPr lang="fr-FR" altLang="fr-FR" sz="2000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L’économie 3D* rajoute une performance de décarbonation mesurable aux performances en quantité et en argent a) des financements obtenus et  b) des produits vendus</a:t>
            </a:r>
            <a:endParaRPr kumimoji="0" lang="fr-FR" altLang="fr-F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1F5E4F7-F405-EA3C-EEE7-96E1D58CCB47}"/>
              </a:ext>
            </a:extLst>
          </p:cNvPr>
          <p:cNvSpPr txBox="1"/>
          <p:nvPr/>
        </p:nvSpPr>
        <p:spPr>
          <a:xfrm>
            <a:off x="1804199" y="1718739"/>
            <a:ext cx="3042717" cy="7107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fr-FR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La performance des prod</a:t>
            </a:r>
            <a:r>
              <a:rPr lang="fr-FR" sz="1800" b="1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uits vendus</a:t>
            </a:r>
            <a:endParaRPr lang="fr-FR" sz="18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D29AE13-91AD-C3CE-57CB-5BECB2F8FC92}"/>
              </a:ext>
            </a:extLst>
          </p:cNvPr>
          <p:cNvSpPr txBox="1"/>
          <p:nvPr/>
        </p:nvSpPr>
        <p:spPr>
          <a:xfrm>
            <a:off x="1747520" y="2420455"/>
            <a:ext cx="3156076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fr-FR" sz="1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1 – Quelle quantité vendue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408E5D5-5EC0-5F9C-0FEC-1D5AD7592BDF}"/>
              </a:ext>
            </a:extLst>
          </p:cNvPr>
          <p:cNvSpPr txBox="1"/>
          <p:nvPr/>
        </p:nvSpPr>
        <p:spPr>
          <a:xfrm>
            <a:off x="2162237" y="2769394"/>
            <a:ext cx="232664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fr-FR" kern="100" dirty="0"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fr-FR" sz="1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– A quel prix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8FD5558-B4E7-E054-2105-97830186D163}"/>
              </a:ext>
            </a:extLst>
          </p:cNvPr>
          <p:cNvSpPr txBox="1"/>
          <p:nvPr/>
        </p:nvSpPr>
        <p:spPr>
          <a:xfrm>
            <a:off x="6329680" y="2430615"/>
            <a:ext cx="4344566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fr-FR" sz="1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1 – Quelle quantité de financement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607EF21-8747-2D4F-193C-0A9300D5602E}"/>
              </a:ext>
            </a:extLst>
          </p:cNvPr>
          <p:cNvSpPr txBox="1"/>
          <p:nvPr/>
        </p:nvSpPr>
        <p:spPr>
          <a:xfrm>
            <a:off x="6329680" y="2809700"/>
            <a:ext cx="4344564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fr-FR" kern="100" dirty="0"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fr-FR" sz="1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– </a:t>
            </a:r>
            <a:r>
              <a:rPr lang="fr-FR" kern="100" dirty="0">
                <a:ea typeface="Aptos" panose="020B0004020202020204" pitchFamily="34" charset="0"/>
                <a:cs typeface="Times New Roman" panose="02020603050405020304" pitchFamily="18" charset="0"/>
              </a:rPr>
              <a:t>Avec quel</a:t>
            </a:r>
            <a:r>
              <a:rPr lang="fr-FR" sz="1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taux de rendement en argent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90C62E8-CA1B-C51D-E4B7-A94C95768C1E}"/>
              </a:ext>
            </a:extLst>
          </p:cNvPr>
          <p:cNvSpPr txBox="1"/>
          <p:nvPr/>
        </p:nvSpPr>
        <p:spPr>
          <a:xfrm>
            <a:off x="6925659" y="1704594"/>
            <a:ext cx="3417221" cy="7107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fr-FR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La performance des financements obtenus</a:t>
            </a:r>
            <a:endParaRPr lang="fr-FR" sz="18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8889111-890D-3428-0D64-F6017054EBF7}"/>
              </a:ext>
            </a:extLst>
          </p:cNvPr>
          <p:cNvSpPr txBox="1"/>
          <p:nvPr/>
        </p:nvSpPr>
        <p:spPr>
          <a:xfrm rot="5400000">
            <a:off x="9474790" y="2958471"/>
            <a:ext cx="3650342" cy="55874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fr-FR" sz="2800" b="1" kern="100" dirty="0">
                <a:solidFill>
                  <a:srgbClr val="FF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Pas dans ce webinaire</a:t>
            </a:r>
            <a:endParaRPr lang="fr-FR" sz="2800" kern="100" dirty="0">
              <a:solidFill>
                <a:srgbClr val="FF0000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2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0" grpId="0"/>
      <p:bldP spid="10" grpId="0"/>
      <p:bldP spid="14" grpId="0" animBg="1"/>
      <p:bldP spid="17" grpId="0"/>
      <p:bldP spid="18" grpId="0"/>
      <p:bldP spid="21" grpId="0"/>
      <p:bldP spid="22" grpId="0"/>
      <p:bldP spid="28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D1242D-52AC-702D-4A87-5354FCFAD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92EA72-30D7-F354-6F3F-16F75858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8961" y="6289781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/>
              <a:t>5</a:t>
            </a:fld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9980E1C-A4DB-C74A-D566-5942CB095D32}"/>
              </a:ext>
            </a:extLst>
          </p:cNvPr>
          <p:cNvSpPr txBox="1"/>
          <p:nvPr/>
        </p:nvSpPr>
        <p:spPr>
          <a:xfrm>
            <a:off x="727036" y="381669"/>
            <a:ext cx="10737928" cy="461665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La méthode 3D pour mesurer l’émission des produits vendus par l’entreprise</a:t>
            </a:r>
            <a:endParaRPr lang="fr-FR" sz="2400" dirty="0"/>
          </a:p>
        </p:txBody>
      </p:sp>
      <p:pic>
        <p:nvPicPr>
          <p:cNvPr id="8" name="Image 7" descr="Une image contenant oiseau, Graphique">
            <a:extLst>
              <a:ext uri="{FF2B5EF4-FFF2-40B4-BE49-F238E27FC236}">
                <a16:creationId xmlns:a16="http://schemas.microsoft.com/office/drawing/2014/main" id="{7B96F4A0-BD51-5A73-2531-70364407A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32CD375-5EC5-778A-F3ED-961C6B7972FD}"/>
              </a:ext>
            </a:extLst>
          </p:cNvPr>
          <p:cNvSpPr txBox="1"/>
          <p:nvPr/>
        </p:nvSpPr>
        <p:spPr>
          <a:xfrm>
            <a:off x="1271566" y="2140630"/>
            <a:ext cx="41106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u="sng" dirty="0"/>
              <a:t>La mesure traditionnelle des achats</a:t>
            </a:r>
            <a:r>
              <a:rPr lang="fr-FR" sz="2000" dirty="0"/>
              <a:t>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43101C7-3389-4215-E2F3-84147CC37E6F}"/>
              </a:ext>
            </a:extLst>
          </p:cNvPr>
          <p:cNvSpPr txBox="1"/>
          <p:nvPr/>
        </p:nvSpPr>
        <p:spPr>
          <a:xfrm>
            <a:off x="1189255" y="2658095"/>
            <a:ext cx="4275274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L’entreprise estime elle-même les émissions en amont « de la mine à la porte de l’entreprise»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7E4CB72-8252-D5A5-8E9F-71D17E0765A8}"/>
              </a:ext>
            </a:extLst>
          </p:cNvPr>
          <p:cNvSpPr txBox="1"/>
          <p:nvPr/>
        </p:nvSpPr>
        <p:spPr>
          <a:xfrm>
            <a:off x="727035" y="1014849"/>
            <a:ext cx="112003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/>
              <a:t>Elle reprend LA MEME EMISSION que les protocoles classiques* avec la même mesure des émissions de l’entreprise vers l’atmosphère (scope 1 des protocoles, mesuré à dire d’expert). </a:t>
            </a:r>
          </a:p>
          <a:p>
            <a:r>
              <a:rPr lang="fr-FR" sz="2000" dirty="0"/>
              <a:t>Elle simplifie la mesure des achats, par collaboration avec les fournisseurs et la statistique publique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E68E8E3-7B60-EC2C-EF2E-7A6B772BB17E}"/>
              </a:ext>
            </a:extLst>
          </p:cNvPr>
          <p:cNvSpPr txBox="1"/>
          <p:nvPr/>
        </p:nvSpPr>
        <p:spPr>
          <a:xfrm flipH="1">
            <a:off x="6410843" y="2140630"/>
            <a:ext cx="43490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u="sng" dirty="0"/>
              <a:t>La mesure « par la transmission »</a:t>
            </a:r>
            <a:r>
              <a:rPr lang="fr-FR" sz="2000" dirty="0"/>
              <a:t>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726C766-0DB1-0122-CAF6-6AE7F110E902}"/>
              </a:ext>
            </a:extLst>
          </p:cNvPr>
          <p:cNvSpPr txBox="1"/>
          <p:nvPr/>
        </p:nvSpPr>
        <p:spPr>
          <a:xfrm>
            <a:off x="6410843" y="2658095"/>
            <a:ext cx="4349029" cy="101566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L’entreprise additionne l’émission transmise par le fournisseur ou une émission de remplacement publique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D8B6721-D971-981B-8B75-B413DACA760C}"/>
              </a:ext>
            </a:extLst>
          </p:cNvPr>
          <p:cNvSpPr txBox="1"/>
          <p:nvPr/>
        </p:nvSpPr>
        <p:spPr>
          <a:xfrm>
            <a:off x="1024933" y="3790677"/>
            <a:ext cx="10447228" cy="1754326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fr-FR" sz="2000" dirty="0">
                <a:solidFill>
                  <a:prstClr val="black"/>
                </a:solidFill>
              </a:rPr>
              <a:t>-C’est plus simple à calculer pour le fournisseur et à contrôler pour les partenaires intéressés</a:t>
            </a:r>
          </a:p>
          <a:p>
            <a:pPr lvl="0" algn="ctr"/>
            <a:r>
              <a:rPr lang="fr-FR" sz="2000" dirty="0">
                <a:solidFill>
                  <a:prstClr val="black"/>
                </a:solidFill>
              </a:rPr>
              <a:t>-Cela suppose une transmission de la performance (l’émission) du fournisseur au client :</a:t>
            </a:r>
          </a:p>
          <a:p>
            <a:pPr lvl="0" algn="ctr"/>
            <a:r>
              <a:rPr lang="fr-FR" sz="2000" dirty="0">
                <a:solidFill>
                  <a:prstClr val="black"/>
                </a:solidFill>
              </a:rPr>
              <a:t>on verra en 3 que c’est son intérêt </a:t>
            </a:r>
          </a:p>
          <a:p>
            <a:pPr lvl="0" algn="ctr"/>
            <a:endParaRPr lang="fr-FR" sz="800" dirty="0">
              <a:solidFill>
                <a:prstClr val="black"/>
              </a:solidFill>
            </a:endParaRPr>
          </a:p>
          <a:p>
            <a:r>
              <a:rPr lang="fr-FR" sz="2000" dirty="0"/>
              <a:t>*GHG Protocol, Bilan Carbone, BEGES. </a:t>
            </a:r>
            <a:r>
              <a:rPr lang="fr-FR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Ils demandent aussi l’émission des trajets collaborateurs et clients et des émissions à venir mais elle n’est pas à mettre dans l’émission des ventes</a:t>
            </a:r>
          </a:p>
        </p:txBody>
      </p:sp>
    </p:spTree>
    <p:extLst>
      <p:ext uri="{BB962C8B-B14F-4D97-AF65-F5344CB8AC3E}">
        <p14:creationId xmlns:p14="http://schemas.microsoft.com/office/powerpoint/2010/main" val="355030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899263-E569-096C-A3A8-49781DA8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1F1AE7E-089B-4B20-2905-1076D0F44E7C}"/>
              </a:ext>
            </a:extLst>
          </p:cNvPr>
          <p:cNvSpPr txBox="1"/>
          <p:nvPr/>
        </p:nvSpPr>
        <p:spPr>
          <a:xfrm>
            <a:off x="838195" y="945934"/>
            <a:ext cx="10776187" cy="810478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fr-FR" sz="2000" dirty="0"/>
              <a:t>Il</a:t>
            </a:r>
            <a:r>
              <a:rPr lang="fr-FR" sz="2000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recense l’émission de sa production (émission propres et émissions des achat) et de ses ventes. </a:t>
            </a:r>
            <a:endParaRPr lang="fr-FR" sz="2000" dirty="0"/>
          </a:p>
          <a:p>
            <a:r>
              <a:rPr lang="fr-FR" sz="2000" i="1" dirty="0"/>
              <a:t>Un Compte d’Emission par branche si l’entreprise est multibranche (sur les 64 branches APE)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B1B32FF-1144-BF0E-0B52-38557562E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11996" y="2318869"/>
            <a:ext cx="6256989" cy="16312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1" algn="r"/>
            <a:endParaRPr lang="fr-FR" sz="2000" b="1" i="1" dirty="0"/>
          </a:p>
          <a:p>
            <a:pPr lvl="1" algn="r"/>
            <a:endParaRPr lang="fr-FR" sz="2000" b="1" i="1" dirty="0"/>
          </a:p>
          <a:p>
            <a:pPr lvl="1" algn="r"/>
            <a:endParaRPr lang="fr-FR" sz="2000" b="1" i="1" dirty="0"/>
          </a:p>
          <a:p>
            <a:pPr lvl="1" algn="r"/>
            <a:endParaRPr lang="fr-FR" sz="2000" b="1" i="1" dirty="0"/>
          </a:p>
          <a:p>
            <a:pPr lvl="1" algn="r"/>
            <a:endParaRPr lang="fr-FR" sz="2000" b="1" i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41E85C-038C-5A74-7CD0-A2A6E6117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9640" y="6533636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/>
              <a:t>6</a:t>
            </a:fld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BA1D819-794D-000A-E3EE-6C20FC0919E4}"/>
              </a:ext>
            </a:extLst>
          </p:cNvPr>
          <p:cNvSpPr txBox="1"/>
          <p:nvPr/>
        </p:nvSpPr>
        <p:spPr>
          <a:xfrm>
            <a:off x="838195" y="386146"/>
            <a:ext cx="8391022" cy="461665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Le Compte d’Emission de l’entreprise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43854B0-E9AA-7BE1-3220-F7C1F72ECE81}"/>
              </a:ext>
            </a:extLst>
          </p:cNvPr>
          <p:cNvSpPr txBox="1"/>
          <p:nvPr/>
        </p:nvSpPr>
        <p:spPr>
          <a:xfrm>
            <a:off x="6263575" y="3400795"/>
            <a:ext cx="2220036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0070C0"/>
                </a:solidFill>
              </a:rPr>
              <a:t>écart N minimal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3DC6C80-B977-03E8-4BE4-81096A0F9D51}"/>
              </a:ext>
            </a:extLst>
          </p:cNvPr>
          <p:cNvSpPr txBox="1"/>
          <p:nvPr/>
        </p:nvSpPr>
        <p:spPr>
          <a:xfrm>
            <a:off x="3620676" y="1788596"/>
            <a:ext cx="3839628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/>
              <a:t>Compte d’Emission de l’année N</a:t>
            </a:r>
            <a:endParaRPr lang="fr-FR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2CD887F-772D-8117-25E9-1639359160C1}"/>
              </a:ext>
            </a:extLst>
          </p:cNvPr>
          <p:cNvSpPr txBox="1"/>
          <p:nvPr/>
        </p:nvSpPr>
        <p:spPr>
          <a:xfrm>
            <a:off x="2522524" y="2456970"/>
            <a:ext cx="3254033" cy="92333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EMISSION DE PRODUCTION</a:t>
            </a:r>
          </a:p>
          <a:p>
            <a:pPr algn="ctr"/>
            <a:r>
              <a:rPr lang="fr-FR" dirty="0"/>
              <a:t>(EMISSION VERS L’ATHMOSPH.</a:t>
            </a:r>
          </a:p>
          <a:p>
            <a:pPr algn="ctr"/>
            <a:r>
              <a:rPr lang="fr-FR" dirty="0"/>
              <a:t>+ EMISSION DES ACHATS)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F98FD60-8611-92F1-F668-3567101A973D}"/>
              </a:ext>
            </a:extLst>
          </p:cNvPr>
          <p:cNvSpPr txBox="1"/>
          <p:nvPr/>
        </p:nvSpPr>
        <p:spPr>
          <a:xfrm>
            <a:off x="5807943" y="2464490"/>
            <a:ext cx="2602230" cy="64633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EMISSION DES VENTES </a:t>
            </a:r>
            <a:endParaRPr lang="fr-FR" dirty="0"/>
          </a:p>
          <a:p>
            <a:pPr algn="ctr"/>
            <a:r>
              <a:rPr lang="fr-FR" b="1" dirty="0"/>
              <a:t>PASSEE AUX CLIENTS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AAFE51F-EBDC-3589-80D9-BA1F85793929}"/>
              </a:ext>
            </a:extLst>
          </p:cNvPr>
          <p:cNvSpPr txBox="1"/>
          <p:nvPr/>
        </p:nvSpPr>
        <p:spPr>
          <a:xfrm>
            <a:off x="3267097" y="3452649"/>
            <a:ext cx="1575265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/>
              <a:t>+ solde N - 1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1A88AF9-2F2D-D36C-4742-73C6E2059197}"/>
              </a:ext>
            </a:extLst>
          </p:cNvPr>
          <p:cNvSpPr txBox="1"/>
          <p:nvPr/>
        </p:nvSpPr>
        <p:spPr>
          <a:xfrm>
            <a:off x="9313309" y="3288213"/>
            <a:ext cx="1910426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Reporté dans l’émission  N+1</a:t>
            </a:r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F3A2CAFF-62C2-826A-3718-76BADD25C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96966" y="3498015"/>
            <a:ext cx="697276" cy="2308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0EB6FA16-0E0D-5F60-6F23-F5694288C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67710" y="3525188"/>
            <a:ext cx="697276" cy="2308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oiseau, Graphique">
            <a:extLst>
              <a:ext uri="{FF2B5EF4-FFF2-40B4-BE49-F238E27FC236}">
                <a16:creationId xmlns:a16="http://schemas.microsoft.com/office/drawing/2014/main" id="{17448859-E1B6-9981-0073-79EA5C997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9EFCE6C-E162-F16B-B7F7-B730BB4D33C2}"/>
              </a:ext>
            </a:extLst>
          </p:cNvPr>
          <p:cNvSpPr txBox="1"/>
          <p:nvPr/>
        </p:nvSpPr>
        <p:spPr>
          <a:xfrm>
            <a:off x="2943467" y="5569797"/>
            <a:ext cx="70946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/>
              <a:t>Restent à mesurer </a:t>
            </a:r>
            <a:r>
              <a:rPr lang="fr-FR" sz="2000" b="1" dirty="0"/>
              <a:t>les émissions des achats </a:t>
            </a:r>
            <a:r>
              <a:rPr lang="fr-FR" sz="2000" dirty="0"/>
              <a:t>(1) et </a:t>
            </a:r>
            <a:r>
              <a:rPr lang="fr-FR" sz="2000" b="1" dirty="0"/>
              <a:t>des ventes </a:t>
            </a:r>
            <a:r>
              <a:rPr lang="fr-FR" sz="2000" dirty="0"/>
              <a:t>(2)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5FB1A6D-DDFB-E8A0-665A-16E05D26ED7C}"/>
              </a:ext>
            </a:extLst>
          </p:cNvPr>
          <p:cNvSpPr txBox="1"/>
          <p:nvPr/>
        </p:nvSpPr>
        <p:spPr>
          <a:xfrm>
            <a:off x="839578" y="4103202"/>
            <a:ext cx="10384157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fr-FR" sz="2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L’émission des ventes doit équilibrer l’émission des achats. Tout écart est reporté à l’émission de production de l’exercice suivant.</a:t>
            </a:r>
          </a:p>
          <a:p>
            <a:pPr algn="just">
              <a:spcAft>
                <a:spcPts val="800"/>
              </a:spcAft>
            </a:pPr>
            <a:r>
              <a:rPr lang="fr-FR" sz="2000" b="1" kern="10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L’émission vers l’atmosphère </a:t>
            </a:r>
            <a:r>
              <a:rPr lang="fr-FR" sz="2000" kern="10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(scope 1) est mesurée par les achats pour l’énergie et sinon par expert carbone </a:t>
            </a:r>
            <a:endParaRPr lang="fr-FR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06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  <p:bldP spid="8" grpId="0"/>
      <p:bldP spid="10" grpId="0"/>
      <p:bldP spid="17" grpId="0" animBg="1"/>
      <p:bldP spid="18" grpId="0" animBg="1"/>
      <p:bldP spid="2" grpId="0"/>
      <p:bldP spid="13" grpId="0" animBg="1"/>
      <p:bldP spid="19" grpId="0" animBg="1"/>
      <p:bldP spid="20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166799-CA95-D5D5-814A-808CD381F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B907BB-6EE9-D2AB-2971-B8B4220E4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9640" y="6533636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/>
              <a:t>7</a:t>
            </a:fld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B55B0FC-A0F9-3CAE-37B1-EF2768D20C82}"/>
              </a:ext>
            </a:extLst>
          </p:cNvPr>
          <p:cNvSpPr txBox="1"/>
          <p:nvPr/>
        </p:nvSpPr>
        <p:spPr>
          <a:xfrm>
            <a:off x="940278" y="383011"/>
            <a:ext cx="10817233" cy="461665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1- L’émission des achats</a:t>
            </a:r>
            <a:endParaRPr lang="fr-FR" sz="24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1D8076C-F2BF-71FE-74C6-EC377594C518}"/>
              </a:ext>
            </a:extLst>
          </p:cNvPr>
          <p:cNvSpPr txBox="1"/>
          <p:nvPr/>
        </p:nvSpPr>
        <p:spPr>
          <a:xfrm>
            <a:off x="940278" y="2131271"/>
            <a:ext cx="3525163" cy="132343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fr-FR" sz="2000" dirty="0"/>
              <a:t>Circularisation des fournisseurs</a:t>
            </a:r>
          </a:p>
          <a:p>
            <a:r>
              <a:rPr lang="fr-FR" sz="2000" dirty="0"/>
              <a:t>Aide à passer en 3D et à convaincre leurs propres fournisseurs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2D0D130-E2E1-0268-97F5-978A1CDF28C2}"/>
              </a:ext>
            </a:extLst>
          </p:cNvPr>
          <p:cNvSpPr txBox="1"/>
          <p:nvPr/>
        </p:nvSpPr>
        <p:spPr>
          <a:xfrm>
            <a:off x="940278" y="1528503"/>
            <a:ext cx="3010225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fr-FR" sz="2000" dirty="0"/>
              <a:t>L’émission du fournisseur </a:t>
            </a:r>
          </a:p>
        </p:txBody>
      </p:sp>
      <p:pic>
        <p:nvPicPr>
          <p:cNvPr id="3" name="Image 2" descr="Une image contenant oiseau, Graphique">
            <a:extLst>
              <a:ext uri="{FF2B5EF4-FFF2-40B4-BE49-F238E27FC236}">
                <a16:creationId xmlns:a16="http://schemas.microsoft.com/office/drawing/2014/main" id="{7915272C-D0C8-2B69-9909-3D8EB9365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B95D5CF-ACFA-AD35-A8C0-D475E2B9E17D}"/>
              </a:ext>
            </a:extLst>
          </p:cNvPr>
          <p:cNvSpPr txBox="1"/>
          <p:nvPr/>
        </p:nvSpPr>
        <p:spPr>
          <a:xfrm>
            <a:off x="5072433" y="2463163"/>
            <a:ext cx="6267273" cy="707886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fr-FR" sz="2000" dirty="0"/>
              <a:t>*Sources publiques ADEME et INSEE, directement ou via un outil : celui de la Société nouvelle ou le calculateur CSF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B84C551-8766-B428-116F-4ACBD63FB8E6}"/>
              </a:ext>
            </a:extLst>
          </p:cNvPr>
          <p:cNvSpPr txBox="1"/>
          <p:nvPr/>
        </p:nvSpPr>
        <p:spPr>
          <a:xfrm>
            <a:off x="5073993" y="1521540"/>
            <a:ext cx="4703391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fr-FR" sz="2000" dirty="0"/>
              <a:t>A défaut une moyenne officielle* augmentée d’un coefficient de prudence *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B3B4BE-D57C-C2F2-4302-8E228572567F}"/>
              </a:ext>
            </a:extLst>
          </p:cNvPr>
          <p:cNvSpPr txBox="1"/>
          <p:nvPr/>
        </p:nvSpPr>
        <p:spPr>
          <a:xfrm>
            <a:off x="5072434" y="3332329"/>
            <a:ext cx="6267272" cy="707886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fr-FR" sz="2000" dirty="0"/>
              <a:t>** 20% pour la méthode CSF, intègre l’écart à la moyenne et encourage à transmettre</a:t>
            </a:r>
          </a:p>
        </p:txBody>
      </p:sp>
    </p:spTree>
    <p:extLst>
      <p:ext uri="{BB962C8B-B14F-4D97-AF65-F5344CB8AC3E}">
        <p14:creationId xmlns:p14="http://schemas.microsoft.com/office/powerpoint/2010/main" val="150927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2" grpId="0"/>
      <p:bldP spid="8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B82A75-3E5A-9C3A-87DA-80F0EAFBA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5936F4-34E7-D460-4029-6B3BF24FE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9640" y="6533636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/>
              <a:t>8</a:t>
            </a:fld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A7B4F73-7A28-2404-D740-3335A599D23F}"/>
              </a:ext>
            </a:extLst>
          </p:cNvPr>
          <p:cNvSpPr txBox="1"/>
          <p:nvPr/>
        </p:nvSpPr>
        <p:spPr>
          <a:xfrm>
            <a:off x="837619" y="626231"/>
            <a:ext cx="8822748" cy="461665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2- L’Emission des ventes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07C0FB9-55AE-CABA-D847-0A2983AF3711}"/>
              </a:ext>
            </a:extLst>
          </p:cNvPr>
          <p:cNvSpPr txBox="1"/>
          <p:nvPr/>
        </p:nvSpPr>
        <p:spPr>
          <a:xfrm>
            <a:off x="837619" y="1259167"/>
            <a:ext cx="10781223" cy="3231654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fr-FR" sz="2000" dirty="0"/>
              <a:t>-L’entreprise peut </a:t>
            </a:r>
            <a:r>
              <a:rPr lang="fr-FR" sz="2000" b="1" dirty="0"/>
              <a:t>fixer l’Emission d’une vente </a:t>
            </a:r>
            <a:r>
              <a:rPr lang="fr-FR" sz="2000" dirty="0"/>
              <a:t>à partir du dernier compte d’émission clôturé :</a:t>
            </a:r>
          </a:p>
          <a:p>
            <a:endParaRPr lang="fr-FR" sz="800" dirty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2000" dirty="0"/>
              <a:t>Diviser les émissions de production par le Chiffre d’affaires donne l’émission unitaire moyenne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2000" dirty="0"/>
              <a:t>A multiplier le montant de chaque facture</a:t>
            </a:r>
          </a:p>
          <a:p>
            <a:pPr lvl="2"/>
            <a:endParaRPr lang="fr-FR" sz="800" dirty="0"/>
          </a:p>
          <a:p>
            <a:r>
              <a:rPr lang="fr-FR" sz="2000" dirty="0"/>
              <a:t>-Elle a intérêt à </a:t>
            </a:r>
            <a:r>
              <a:rPr lang="fr-FR" sz="2000" b="1" dirty="0"/>
              <a:t>affiner cette émission </a:t>
            </a:r>
            <a:r>
              <a:rPr lang="fr-FR" sz="2000" dirty="0"/>
              <a:t>(comme elle a intérêt à affiner ses prix de vente) plus ou moins loin selon ses outils de gestion</a:t>
            </a:r>
          </a:p>
          <a:p>
            <a:endParaRPr lang="fr-FR" sz="800" dirty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2000" dirty="0"/>
              <a:t>En remplaçant les données N-1 par son budget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2000" dirty="0"/>
              <a:t>En tenant un compte d’émission par produit dont elle suit analytiquement les coûts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2000" dirty="0"/>
              <a:t>En distinguant au sein d’un produit si la concentration d’un intrant à forte/faible émission unitaire varie entre sous-produits </a:t>
            </a:r>
            <a:r>
              <a:rPr lang="fr-FR" sz="2000" i="1" dirty="0"/>
              <a:t>(la pizza végétarienne vs la pizza merguez)</a:t>
            </a:r>
            <a:endParaRPr lang="fr-FR" sz="2000" dirty="0"/>
          </a:p>
        </p:txBody>
      </p:sp>
      <p:pic>
        <p:nvPicPr>
          <p:cNvPr id="3" name="Image 2" descr="Une image contenant oiseau, Graphique">
            <a:extLst>
              <a:ext uri="{FF2B5EF4-FFF2-40B4-BE49-F238E27FC236}">
                <a16:creationId xmlns:a16="http://schemas.microsoft.com/office/drawing/2014/main" id="{5D941A58-89FA-3E3E-42D7-C8571F03F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50E6237-CBA7-258A-4227-065BF4E80DDA}"/>
              </a:ext>
            </a:extLst>
          </p:cNvPr>
          <p:cNvSpPr txBox="1"/>
          <p:nvPr/>
        </p:nvSpPr>
        <p:spPr>
          <a:xfrm>
            <a:off x="2975596" y="4662092"/>
            <a:ext cx="62408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/>
              <a:t>La partie 2 va montre que l’entreprise peut passer en 3D avec quelques heures de travail administratif par an</a:t>
            </a:r>
          </a:p>
        </p:txBody>
      </p:sp>
      <p:sp>
        <p:nvSpPr>
          <p:cNvPr id="6" name="ZoneTexte 7">
            <a:extLst>
              <a:ext uri="{FF2B5EF4-FFF2-40B4-BE49-F238E27FC236}">
                <a16:creationId xmlns:a16="http://schemas.microsoft.com/office/drawing/2014/main" id="{03D0B3A5-3AA1-53FD-9748-351DBA0AA6D6}"/>
              </a:ext>
            </a:extLst>
          </p:cNvPr>
          <p:cNvSpPr txBox="1"/>
          <p:nvPr/>
        </p:nvSpPr>
        <p:spPr>
          <a:xfrm>
            <a:off x="4974114" y="5696495"/>
            <a:ext cx="1797856" cy="400110"/>
          </a:xfrm>
          <a:prstGeom prst="rect">
            <a:avLst/>
          </a:prstGeom>
          <a:solidFill>
            <a:srgbClr val="F0CF34"/>
          </a:solidFill>
          <a:ln w="12700"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000" b="1"/>
            </a:pPr>
            <a:r>
              <a:rPr lang="fr-FR" dirty="0"/>
              <a:t>Des questions ?</a:t>
            </a:r>
          </a:p>
        </p:txBody>
      </p:sp>
    </p:spTree>
    <p:extLst>
      <p:ext uri="{BB962C8B-B14F-4D97-AF65-F5344CB8AC3E}">
        <p14:creationId xmlns:p14="http://schemas.microsoft.com/office/powerpoint/2010/main" val="322163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BCF6D5-FD57-D44B-7F56-09BFCFC72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265E6B-65FB-629F-8D92-510426942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8961" y="6289781"/>
            <a:ext cx="2743200" cy="365125"/>
          </a:xfrm>
        </p:spPr>
        <p:txBody>
          <a:bodyPr/>
          <a:lstStyle/>
          <a:p>
            <a:fld id="{4DF7D97E-71B9-4DB7-9BC9-BF255CF45BEE}" type="slidenum">
              <a:rPr lang="fr-FR" smtClean="0"/>
              <a:t>9</a:t>
            </a:fld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CDF0BA5-6EA1-F995-2C0C-E09DCDBAC39F}"/>
              </a:ext>
            </a:extLst>
          </p:cNvPr>
          <p:cNvSpPr txBox="1"/>
          <p:nvPr/>
        </p:nvSpPr>
        <p:spPr>
          <a:xfrm>
            <a:off x="775684" y="410897"/>
            <a:ext cx="10850258" cy="461665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/>
              <a:t>Mesurer et transmettre l’émission de ses ventes améliore le résultat de l’entreprise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089556A-6D22-DEBD-7B8D-7A2150D4132F}"/>
              </a:ext>
            </a:extLst>
          </p:cNvPr>
          <p:cNvSpPr txBox="1"/>
          <p:nvPr/>
        </p:nvSpPr>
        <p:spPr>
          <a:xfrm>
            <a:off x="775683" y="1086748"/>
            <a:ext cx="108502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/>
              <a:t>L’Emission est valorisée par une partie croissante des clients </a:t>
            </a:r>
            <a:r>
              <a:rPr lang="fr-FR" sz="2000" dirty="0"/>
              <a:t>: </a:t>
            </a:r>
          </a:p>
          <a:p>
            <a:pPr lvl="1"/>
            <a:r>
              <a:rPr lang="fr-FR" sz="2000" dirty="0"/>
              <a:t>   -Les grandes entreprises et leurs fournisseurs (CSRD)</a:t>
            </a:r>
          </a:p>
          <a:p>
            <a:pPr lvl="1"/>
            <a:r>
              <a:rPr lang="fr-FR" sz="2000" dirty="0"/>
              <a:t>   -Les collectivités publiques suivent de plus en plus leurs GES</a:t>
            </a:r>
          </a:p>
          <a:p>
            <a:pPr lvl="1"/>
            <a:r>
              <a:rPr lang="fr-FR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   -La montée des dérèglements va sensibiliser politiques et particuliers</a:t>
            </a:r>
            <a:endParaRPr lang="fr-FR" sz="2000" dirty="0"/>
          </a:p>
        </p:txBody>
      </p:sp>
      <p:pic>
        <p:nvPicPr>
          <p:cNvPr id="8" name="Image 7" descr="Une image contenant oiseau, Graphique">
            <a:extLst>
              <a:ext uri="{FF2B5EF4-FFF2-40B4-BE49-F238E27FC236}">
                <a16:creationId xmlns:a16="http://schemas.microsoft.com/office/drawing/2014/main" id="{6326D89A-4313-CFE6-33AA-16B546D83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95" y="5446207"/>
            <a:ext cx="1864813" cy="130126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374D95E-7A01-1455-0153-A3EB072BB6CD}"/>
              </a:ext>
            </a:extLst>
          </p:cNvPr>
          <p:cNvSpPr txBox="1"/>
          <p:nvPr/>
        </p:nvSpPr>
        <p:spPr>
          <a:xfrm>
            <a:off x="775683" y="3767868"/>
            <a:ext cx="10850259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fr-FR" sz="2000" b="1" dirty="0"/>
              <a:t>La méthode 3D </a:t>
            </a:r>
            <a:r>
              <a:rPr lang="fr-FR" sz="2000" dirty="0"/>
              <a:t>donne un calcul plus facile (rassure le producteur) et plus rigoureux (rassure ses clients)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79F43E5-4FB5-0AF7-EC57-75A5482BC463}"/>
              </a:ext>
            </a:extLst>
          </p:cNvPr>
          <p:cNvSpPr txBox="1"/>
          <p:nvPr/>
        </p:nvSpPr>
        <p:spPr>
          <a:xfrm>
            <a:off x="775683" y="4427914"/>
            <a:ext cx="10696478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fr-FR" sz="2000" dirty="0"/>
              <a:t>(Projet de label international valorisant les entreprises qui passent l’émission du produit au client)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3FA426B-C1C9-1D97-4901-92DF11D76A0B}"/>
              </a:ext>
            </a:extLst>
          </p:cNvPr>
          <p:cNvSpPr txBox="1"/>
          <p:nvPr/>
        </p:nvSpPr>
        <p:spPr>
          <a:xfrm>
            <a:off x="775683" y="2721114"/>
            <a:ext cx="10521208" cy="707886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fr-FR" sz="2000" b="1" dirty="0"/>
              <a:t>L’Emission est une « qualité client » </a:t>
            </a:r>
            <a:r>
              <a:rPr lang="fr-FR" sz="2000" dirty="0"/>
              <a:t>qui aide l’entreprise à </a:t>
            </a:r>
            <a:r>
              <a:rPr lang="fr-FR" sz="2000" b="1" dirty="0"/>
              <a:t>vendre plus, plus cher, plus longtemps</a:t>
            </a:r>
            <a:r>
              <a:rPr lang="fr-FR" sz="2000" dirty="0"/>
              <a:t> (comme toute qualité client) </a:t>
            </a:r>
          </a:p>
        </p:txBody>
      </p:sp>
    </p:spTree>
    <p:extLst>
      <p:ext uri="{BB962C8B-B14F-4D97-AF65-F5344CB8AC3E}">
        <p14:creationId xmlns:p14="http://schemas.microsoft.com/office/powerpoint/2010/main" val="222952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9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Personnalisé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F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1b42e21-0980-4b78-a495-b69f5cacdee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3EFEC054CC034F8EDB76F1A360ED82" ma:contentTypeVersion="13" ma:contentTypeDescription="Crée un document." ma:contentTypeScope="" ma:versionID="4d1f7843dafbaf7060fbb41923145e75">
  <xsd:schema xmlns:xsd="http://www.w3.org/2001/XMLSchema" xmlns:xs="http://www.w3.org/2001/XMLSchema" xmlns:p="http://schemas.microsoft.com/office/2006/metadata/properties" xmlns:ns3="11b42e21-0980-4b78-a495-b69f5cacdeea" targetNamespace="http://schemas.microsoft.com/office/2006/metadata/properties" ma:root="true" ma:fieldsID="88687c60a19a4cb56067ce16b3b1454c" ns3:_="">
    <xsd:import namespace="11b42e21-0980-4b78-a495-b69f5cacdee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b42e21-0980-4b78-a495-b69f5cacde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5634BB-7CB3-4A41-8390-05AA61720E8B}">
  <ds:schemaRefs>
    <ds:schemaRef ds:uri="11b42e21-0980-4b78-a495-b69f5cacdeea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47E3C8F-5B60-4E66-B17E-556AA263FE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b42e21-0980-4b78-a495-b69f5cacde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5149262-1E94-4753-9D6B-9371F5F510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386594</TotalTime>
  <Words>1207</Words>
  <Application>Microsoft Office PowerPoint</Application>
  <PresentationFormat>Grand écran</PresentationFormat>
  <Paragraphs>138</Paragraphs>
  <Slides>11</Slides>
  <Notes>8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jerome cazes</dc:creator>
  <cp:lastModifiedBy>Valérie Vanwormhoudt</cp:lastModifiedBy>
  <cp:revision>113</cp:revision>
  <cp:lastPrinted>2023-04-26T08:42:08Z</cp:lastPrinted>
  <dcterms:created xsi:type="dcterms:W3CDTF">2022-02-11T16:14:50Z</dcterms:created>
  <dcterms:modified xsi:type="dcterms:W3CDTF">2025-01-14T16:34:19Z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0x010100E73EFEC054CC034F8EDB76F1A360ED82</vt:lpwstr>
  </property>
</Properties>
</file>