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346" r:id="rId5"/>
    <p:sldId id="472" r:id="rId6"/>
    <p:sldId id="476" r:id="rId7"/>
    <p:sldId id="473" r:id="rId8"/>
    <p:sldId id="477" r:id="rId9"/>
    <p:sldId id="479" r:id="rId10"/>
    <p:sldId id="474" r:id="rId11"/>
    <p:sldId id="480" r:id="rId12"/>
    <p:sldId id="467" r:id="rId13"/>
    <p:sldId id="468" r:id="rId14"/>
  </p:sldIdLst>
  <p:sldSz cx="12192000" cy="6858000"/>
  <p:notesSz cx="6858000" cy="994568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FF0000"/>
    <a:srgbClr val="F0CF34"/>
    <a:srgbClr val="5B876B"/>
    <a:srgbClr val="F1C717"/>
    <a:srgbClr val="008F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6AD52B-EBAC-4C3C-8B66-A030EF96C9D7}" v="4823" dt="2025-01-20T10:25:54.0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12" autoAdjust="0"/>
    <p:restoredTop sz="92941" autoAdjust="0"/>
  </p:normalViewPr>
  <p:slideViewPr>
    <p:cSldViewPr snapToGrid="0">
      <p:cViewPr varScale="1">
        <p:scale>
          <a:sx n="76" d="100"/>
          <a:sy n="76" d="100"/>
        </p:scale>
        <p:origin x="1085" y="67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3317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rome cazes" userId="baadb215-62e1-4b0d-9bfb-33d02299acac" providerId="ADAL" clId="{A96AD52B-EBAC-4C3C-8B66-A030EF96C9D7}"/>
    <pc:docChg chg="undo custSel delSld modSld sldOrd">
      <pc:chgData name="jerome cazes" userId="baadb215-62e1-4b0d-9bfb-33d02299acac" providerId="ADAL" clId="{A96AD52B-EBAC-4C3C-8B66-A030EF96C9D7}" dt="2025-01-20T10:25:54.017" v="7011" actId="20577"/>
      <pc:docMkLst>
        <pc:docMk/>
      </pc:docMkLst>
      <pc:sldChg chg="modSp mod">
        <pc:chgData name="jerome cazes" userId="baadb215-62e1-4b0d-9bfb-33d02299acac" providerId="ADAL" clId="{A96AD52B-EBAC-4C3C-8B66-A030EF96C9D7}" dt="2025-01-20T10:24:57.112" v="6993" actId="20577"/>
        <pc:sldMkLst>
          <pc:docMk/>
          <pc:sldMk cId="3163916481" sldId="346"/>
        </pc:sldMkLst>
        <pc:spChg chg="mod">
          <ac:chgData name="jerome cazes" userId="baadb215-62e1-4b0d-9bfb-33d02299acac" providerId="ADAL" clId="{A96AD52B-EBAC-4C3C-8B66-A030EF96C9D7}" dt="2025-01-20T10:24:57.112" v="6993" actId="20577"/>
          <ac:spMkLst>
            <pc:docMk/>
            <pc:sldMk cId="3163916481" sldId="346"/>
            <ac:spMk id="3" creationId="{0775CF73-15C4-0889-DAA5-E6AE93A7EAA0}"/>
          </ac:spMkLst>
        </pc:spChg>
        <pc:spChg chg="mod">
          <ac:chgData name="jerome cazes" userId="baadb215-62e1-4b0d-9bfb-33d02299acac" providerId="ADAL" clId="{A96AD52B-EBAC-4C3C-8B66-A030EF96C9D7}" dt="2025-01-17T15:43:39.571" v="6947" actId="1036"/>
          <ac:spMkLst>
            <pc:docMk/>
            <pc:sldMk cId="3163916481" sldId="346"/>
            <ac:spMk id="6" creationId="{16904742-DFD8-6290-28E3-FFF7D8A61E3A}"/>
          </ac:spMkLst>
        </pc:spChg>
      </pc:sldChg>
      <pc:sldChg chg="del">
        <pc:chgData name="jerome cazes" userId="baadb215-62e1-4b0d-9bfb-33d02299acac" providerId="ADAL" clId="{A96AD52B-EBAC-4C3C-8B66-A030EF96C9D7}" dt="2025-01-17T10:26:23.781" v="1859" actId="47"/>
        <pc:sldMkLst>
          <pc:docMk/>
          <pc:sldMk cId="1509274316" sldId="461"/>
        </pc:sldMkLst>
      </pc:sldChg>
      <pc:sldChg chg="modSp mod modAnim">
        <pc:chgData name="jerome cazes" userId="baadb215-62e1-4b0d-9bfb-33d02299acac" providerId="ADAL" clId="{A96AD52B-EBAC-4C3C-8B66-A030EF96C9D7}" dt="2025-01-17T15:40:20.066" v="6798" actId="20577"/>
        <pc:sldMkLst>
          <pc:docMk/>
          <pc:sldMk cId="1942903831" sldId="467"/>
        </pc:sldMkLst>
        <pc:spChg chg="mod">
          <ac:chgData name="jerome cazes" userId="baadb215-62e1-4b0d-9bfb-33d02299acac" providerId="ADAL" clId="{A96AD52B-EBAC-4C3C-8B66-A030EF96C9D7}" dt="2025-01-17T15:38:18.551" v="6705" actId="20577"/>
          <ac:spMkLst>
            <pc:docMk/>
            <pc:sldMk cId="1942903831" sldId="467"/>
            <ac:spMk id="9" creationId="{B454F053-1880-5C29-8188-DD720DE52155}"/>
          </ac:spMkLst>
        </pc:spChg>
        <pc:spChg chg="mod">
          <ac:chgData name="jerome cazes" userId="baadb215-62e1-4b0d-9bfb-33d02299acac" providerId="ADAL" clId="{A96AD52B-EBAC-4C3C-8B66-A030EF96C9D7}" dt="2025-01-17T15:39:18.836" v="6717" actId="20577"/>
          <ac:spMkLst>
            <pc:docMk/>
            <pc:sldMk cId="1942903831" sldId="467"/>
            <ac:spMk id="12" creationId="{5A26BFF1-5BE9-3991-C2E7-EE164A09B445}"/>
          </ac:spMkLst>
        </pc:spChg>
        <pc:spChg chg="mod">
          <ac:chgData name="jerome cazes" userId="baadb215-62e1-4b0d-9bfb-33d02299acac" providerId="ADAL" clId="{A96AD52B-EBAC-4C3C-8B66-A030EF96C9D7}" dt="2025-01-17T15:40:20.066" v="6798" actId="20577"/>
          <ac:spMkLst>
            <pc:docMk/>
            <pc:sldMk cId="1942903831" sldId="467"/>
            <ac:spMk id="14" creationId="{D505C642-8885-2B73-5A92-553991641190}"/>
          </ac:spMkLst>
        </pc:spChg>
      </pc:sldChg>
      <pc:sldChg chg="modSp">
        <pc:chgData name="jerome cazes" userId="baadb215-62e1-4b0d-9bfb-33d02299acac" providerId="ADAL" clId="{A96AD52B-EBAC-4C3C-8B66-A030EF96C9D7}" dt="2025-01-17T15:41:42.306" v="6902" actId="20577"/>
        <pc:sldMkLst>
          <pc:docMk/>
          <pc:sldMk cId="2552212208" sldId="468"/>
        </pc:sldMkLst>
        <pc:spChg chg="mod">
          <ac:chgData name="jerome cazes" userId="baadb215-62e1-4b0d-9bfb-33d02299acac" providerId="ADAL" clId="{A96AD52B-EBAC-4C3C-8B66-A030EF96C9D7}" dt="2025-01-17T15:41:42.306" v="6902" actId="20577"/>
          <ac:spMkLst>
            <pc:docMk/>
            <pc:sldMk cId="2552212208" sldId="468"/>
            <ac:spMk id="5" creationId="{BA0B262D-ADD3-4EEF-E36F-9AE141045B87}"/>
          </ac:spMkLst>
        </pc:spChg>
      </pc:sldChg>
      <pc:sldChg chg="delSp modSp del mod delAnim">
        <pc:chgData name="jerome cazes" userId="baadb215-62e1-4b0d-9bfb-33d02299acac" providerId="ADAL" clId="{A96AD52B-EBAC-4C3C-8B66-A030EF96C9D7}" dt="2025-01-17T15:37:41.212" v="6683" actId="47"/>
        <pc:sldMkLst>
          <pc:docMk/>
          <pc:sldMk cId="2229522518" sldId="470"/>
        </pc:sldMkLst>
      </pc:sldChg>
      <pc:sldChg chg="modSp">
        <pc:chgData name="jerome cazes" userId="baadb215-62e1-4b0d-9bfb-33d02299acac" providerId="ADAL" clId="{A96AD52B-EBAC-4C3C-8B66-A030EF96C9D7}" dt="2025-01-20T10:25:07.030" v="7007" actId="20577"/>
        <pc:sldMkLst>
          <pc:docMk/>
          <pc:sldMk cId="949000741" sldId="472"/>
        </pc:sldMkLst>
        <pc:spChg chg="mod">
          <ac:chgData name="jerome cazes" userId="baadb215-62e1-4b0d-9bfb-33d02299acac" providerId="ADAL" clId="{A96AD52B-EBAC-4C3C-8B66-A030EF96C9D7}" dt="2025-01-20T10:25:07.030" v="7007" actId="20577"/>
          <ac:spMkLst>
            <pc:docMk/>
            <pc:sldMk cId="949000741" sldId="472"/>
            <ac:spMk id="2" creationId="{632740E1-2C6D-4808-169C-9FCC3CB1B594}"/>
          </ac:spMkLst>
        </pc:spChg>
      </pc:sldChg>
      <pc:sldChg chg="addSp delSp modSp mod ord delAnim modAnim">
        <pc:chgData name="jerome cazes" userId="baadb215-62e1-4b0d-9bfb-33d02299acac" providerId="ADAL" clId="{A96AD52B-EBAC-4C3C-8B66-A030EF96C9D7}" dt="2025-01-17T15:05:12.815" v="4825" actId="20577"/>
        <pc:sldMkLst>
          <pc:docMk/>
          <pc:sldMk cId="2870060423" sldId="473"/>
        </pc:sldMkLst>
        <pc:spChg chg="mod">
          <ac:chgData name="jerome cazes" userId="baadb215-62e1-4b0d-9bfb-33d02299acac" providerId="ADAL" clId="{A96AD52B-EBAC-4C3C-8B66-A030EF96C9D7}" dt="2025-01-17T14:35:37.991" v="3483" actId="14100"/>
          <ac:spMkLst>
            <pc:docMk/>
            <pc:sldMk cId="2870060423" sldId="473"/>
            <ac:spMk id="5" creationId="{DB1B32FF-1144-BF0E-0B52-38557562E049}"/>
          </ac:spMkLst>
        </pc:spChg>
        <pc:spChg chg="mod">
          <ac:chgData name="jerome cazes" userId="baadb215-62e1-4b0d-9bfb-33d02299acac" providerId="ADAL" clId="{A96AD52B-EBAC-4C3C-8B66-A030EF96C9D7}" dt="2025-01-17T14:24:37.766" v="3112" actId="20577"/>
          <ac:spMkLst>
            <pc:docMk/>
            <pc:sldMk cId="2870060423" sldId="473"/>
            <ac:spMk id="9" creationId="{01F1AE7E-089B-4B20-2905-1076D0F44E7C}"/>
          </ac:spMkLst>
        </pc:spChg>
        <pc:spChg chg="mod">
          <ac:chgData name="jerome cazes" userId="baadb215-62e1-4b0d-9bfb-33d02299acac" providerId="ADAL" clId="{A96AD52B-EBAC-4C3C-8B66-A030EF96C9D7}" dt="2025-01-17T14:36:15.438" v="3487" actId="20577"/>
          <ac:spMkLst>
            <pc:docMk/>
            <pc:sldMk cId="2870060423" sldId="473"/>
            <ac:spMk id="10" creationId="{D3DC6C80-B977-03E8-4BE4-81096A0F9D51}"/>
          </ac:spMkLst>
        </pc:spChg>
        <pc:spChg chg="mod">
          <ac:chgData name="jerome cazes" userId="baadb215-62e1-4b0d-9bfb-33d02299acac" providerId="ADAL" clId="{A96AD52B-EBAC-4C3C-8B66-A030EF96C9D7}" dt="2025-01-17T14:37:58.795" v="3516" actId="14100"/>
          <ac:spMkLst>
            <pc:docMk/>
            <pc:sldMk cId="2870060423" sldId="473"/>
            <ac:spMk id="11" creationId="{E5FB1A6D-DDFB-E8A0-665A-16E05D26ED7C}"/>
          </ac:spMkLst>
        </pc:spChg>
        <pc:spChg chg="add mod">
          <ac:chgData name="jerome cazes" userId="baadb215-62e1-4b0d-9bfb-33d02299acac" providerId="ADAL" clId="{A96AD52B-EBAC-4C3C-8B66-A030EF96C9D7}" dt="2025-01-17T14:49:55.887" v="3929" actId="1035"/>
          <ac:spMkLst>
            <pc:docMk/>
            <pc:sldMk cId="2870060423" sldId="473"/>
            <ac:spMk id="12" creationId="{559823A7-B974-1FDD-741D-7EA882C92AD8}"/>
          </ac:spMkLst>
        </pc:spChg>
        <pc:spChg chg="mod">
          <ac:chgData name="jerome cazes" userId="baadb215-62e1-4b0d-9bfb-33d02299acac" providerId="ADAL" clId="{A96AD52B-EBAC-4C3C-8B66-A030EF96C9D7}" dt="2025-01-17T14:35:19.033" v="3453" actId="14100"/>
          <ac:spMkLst>
            <pc:docMk/>
            <pc:sldMk cId="2870060423" sldId="473"/>
            <ac:spMk id="17" creationId="{F2CD887F-772D-8117-25E9-1639359160C1}"/>
          </ac:spMkLst>
        </pc:spChg>
        <pc:spChg chg="mod">
          <ac:chgData name="jerome cazes" userId="baadb215-62e1-4b0d-9bfb-33d02299acac" providerId="ADAL" clId="{A96AD52B-EBAC-4C3C-8B66-A030EF96C9D7}" dt="2025-01-17T14:35:28.445" v="3482" actId="1037"/>
          <ac:spMkLst>
            <pc:docMk/>
            <pc:sldMk cId="2870060423" sldId="473"/>
            <ac:spMk id="18" creationId="{9F98FD60-8611-92F1-F668-3567101A973D}"/>
          </ac:spMkLst>
        </pc:spChg>
        <pc:spChg chg="mod">
          <ac:chgData name="jerome cazes" userId="baadb215-62e1-4b0d-9bfb-33d02299acac" providerId="ADAL" clId="{A96AD52B-EBAC-4C3C-8B66-A030EF96C9D7}" dt="2025-01-17T15:05:12.815" v="4825" actId="20577"/>
          <ac:spMkLst>
            <pc:docMk/>
            <pc:sldMk cId="2870060423" sldId="473"/>
            <ac:spMk id="35" creationId="{3BA1D819-794D-000A-E3EE-6C20FC0919E4}"/>
          </ac:spMkLst>
        </pc:spChg>
      </pc:sldChg>
      <pc:sldChg chg="addSp delSp modSp mod delAnim modAnim">
        <pc:chgData name="jerome cazes" userId="baadb215-62e1-4b0d-9bfb-33d02299acac" providerId="ADAL" clId="{A96AD52B-EBAC-4C3C-8B66-A030EF96C9D7}" dt="2025-01-17T16:56:18.320" v="6968" actId="255"/>
        <pc:sldMkLst>
          <pc:docMk/>
          <pc:sldMk cId="3221631117" sldId="474"/>
        </pc:sldMkLst>
        <pc:spChg chg="add mod">
          <ac:chgData name="jerome cazes" userId="baadb215-62e1-4b0d-9bfb-33d02299acac" providerId="ADAL" clId="{A96AD52B-EBAC-4C3C-8B66-A030EF96C9D7}" dt="2025-01-17T15:32:45.397" v="6482" actId="1035"/>
          <ac:spMkLst>
            <pc:docMk/>
            <pc:sldMk cId="3221631117" sldId="474"/>
            <ac:spMk id="2" creationId="{F2D35C6B-AFF3-97AF-5F82-ECEE0F781430}"/>
          </ac:spMkLst>
        </pc:spChg>
        <pc:spChg chg="mod">
          <ac:chgData name="jerome cazes" userId="baadb215-62e1-4b0d-9bfb-33d02299acac" providerId="ADAL" clId="{A96AD52B-EBAC-4C3C-8B66-A030EF96C9D7}" dt="2025-01-17T15:12:28.029" v="5255" actId="20577"/>
          <ac:spMkLst>
            <pc:docMk/>
            <pc:sldMk cId="3221631117" sldId="474"/>
            <ac:spMk id="7" creationId="{5A7B4F73-7A28-2404-D740-3335A599D23F}"/>
          </ac:spMkLst>
        </pc:spChg>
        <pc:spChg chg="mod">
          <ac:chgData name="jerome cazes" userId="baadb215-62e1-4b0d-9bfb-33d02299acac" providerId="ADAL" clId="{A96AD52B-EBAC-4C3C-8B66-A030EF96C9D7}" dt="2025-01-17T16:56:18.320" v="6968" actId="255"/>
          <ac:spMkLst>
            <pc:docMk/>
            <pc:sldMk cId="3221631117" sldId="474"/>
            <ac:spMk id="8" creationId="{107C0FB9-55AE-CABA-D847-0A2983AF3711}"/>
          </ac:spMkLst>
        </pc:spChg>
      </pc:sldChg>
      <pc:sldChg chg="modSp mod ord modAnim">
        <pc:chgData name="jerome cazes" userId="baadb215-62e1-4b0d-9bfb-33d02299acac" providerId="ADAL" clId="{A96AD52B-EBAC-4C3C-8B66-A030EF96C9D7}" dt="2025-01-17T16:52:31.467" v="6960" actId="20577"/>
        <pc:sldMkLst>
          <pc:docMk/>
          <pc:sldMk cId="53065128" sldId="476"/>
        </pc:sldMkLst>
        <pc:spChg chg="mod">
          <ac:chgData name="jerome cazes" userId="baadb215-62e1-4b0d-9bfb-33d02299acac" providerId="ADAL" clId="{A96AD52B-EBAC-4C3C-8B66-A030EF96C9D7}" dt="2025-01-17T16:52:31.467" v="6960" actId="20577"/>
          <ac:spMkLst>
            <pc:docMk/>
            <pc:sldMk cId="53065128" sldId="476"/>
            <ac:spMk id="16" creationId="{891FFFB1-66EB-5971-BC39-7C4DF0B17291}"/>
          </ac:spMkLst>
        </pc:spChg>
        <pc:spChg chg="mod">
          <ac:chgData name="jerome cazes" userId="baadb215-62e1-4b0d-9bfb-33d02299acac" providerId="ADAL" clId="{A96AD52B-EBAC-4C3C-8B66-A030EF96C9D7}" dt="2025-01-17T14:00:23.389" v="2327" actId="20577"/>
          <ac:spMkLst>
            <pc:docMk/>
            <pc:sldMk cId="53065128" sldId="476"/>
            <ac:spMk id="35" creationId="{9ECF19D8-E2AF-CCD8-C618-F50D039AAB89}"/>
          </ac:spMkLst>
        </pc:spChg>
      </pc:sldChg>
      <pc:sldChg chg="addSp delSp modSp mod delAnim modAnim">
        <pc:chgData name="jerome cazes" userId="baadb215-62e1-4b0d-9bfb-33d02299acac" providerId="ADAL" clId="{A96AD52B-EBAC-4C3C-8B66-A030EF96C9D7}" dt="2025-01-20T10:25:54.017" v="7011" actId="20577"/>
        <pc:sldMkLst>
          <pc:docMk/>
          <pc:sldMk cId="3550309919" sldId="477"/>
        </pc:sldMkLst>
        <pc:spChg chg="mod">
          <ac:chgData name="jerome cazes" userId="baadb215-62e1-4b0d-9bfb-33d02299acac" providerId="ADAL" clId="{A96AD52B-EBAC-4C3C-8B66-A030EF96C9D7}" dt="2025-01-17T15:19:02.401" v="5536" actId="20577"/>
          <ac:spMkLst>
            <pc:docMk/>
            <pc:sldMk cId="3550309919" sldId="477"/>
            <ac:spMk id="2" creationId="{CE68E8E3-7B60-EC2C-EF2E-7A6B772BB17E}"/>
          </ac:spMkLst>
        </pc:spChg>
        <pc:spChg chg="mod">
          <ac:chgData name="jerome cazes" userId="baadb215-62e1-4b0d-9bfb-33d02299acac" providerId="ADAL" clId="{A96AD52B-EBAC-4C3C-8B66-A030EF96C9D7}" dt="2025-01-17T15:02:43.121" v="4625" actId="1036"/>
          <ac:spMkLst>
            <pc:docMk/>
            <pc:sldMk cId="3550309919" sldId="477"/>
            <ac:spMk id="3" creationId="{5726C766-0DB1-0122-CAF6-6AE7F110E902}"/>
          </ac:spMkLst>
        </pc:spChg>
        <pc:spChg chg="mod">
          <ac:chgData name="jerome cazes" userId="baadb215-62e1-4b0d-9bfb-33d02299acac" providerId="ADAL" clId="{A96AD52B-EBAC-4C3C-8B66-A030EF96C9D7}" dt="2025-01-17T15:02:43.121" v="4625" actId="1036"/>
          <ac:spMkLst>
            <pc:docMk/>
            <pc:sldMk cId="3550309919" sldId="477"/>
            <ac:spMk id="9" creationId="{032CD375-5EC5-778A-F3ED-961C6B7972FD}"/>
          </ac:spMkLst>
        </pc:spChg>
        <pc:spChg chg="add mod">
          <ac:chgData name="jerome cazes" userId="baadb215-62e1-4b0d-9bfb-33d02299acac" providerId="ADAL" clId="{A96AD52B-EBAC-4C3C-8B66-A030EF96C9D7}" dt="2025-01-17T15:02:43.121" v="4625" actId="1036"/>
          <ac:spMkLst>
            <pc:docMk/>
            <pc:sldMk cId="3550309919" sldId="477"/>
            <ac:spMk id="10" creationId="{63AEB0DF-1461-DBDF-227C-60E37B82BF15}"/>
          </ac:spMkLst>
        </pc:spChg>
        <pc:spChg chg="mod">
          <ac:chgData name="jerome cazes" userId="baadb215-62e1-4b0d-9bfb-33d02299acac" providerId="ADAL" clId="{A96AD52B-EBAC-4C3C-8B66-A030EF96C9D7}" dt="2025-01-20T10:25:54.017" v="7011" actId="20577"/>
          <ac:spMkLst>
            <pc:docMk/>
            <pc:sldMk cId="3550309919" sldId="477"/>
            <ac:spMk id="11" creationId="{5D8B6721-D971-981B-8B75-B413DACA760C}"/>
          </ac:spMkLst>
        </pc:spChg>
        <pc:spChg chg="mod">
          <ac:chgData name="jerome cazes" userId="baadb215-62e1-4b0d-9bfb-33d02299acac" providerId="ADAL" clId="{A96AD52B-EBAC-4C3C-8B66-A030EF96C9D7}" dt="2025-01-17T15:02:43.121" v="4625" actId="1036"/>
          <ac:spMkLst>
            <pc:docMk/>
            <pc:sldMk cId="3550309919" sldId="477"/>
            <ac:spMk id="12" creationId="{A43101C7-3389-4215-E2F3-84147CC37E6F}"/>
          </ac:spMkLst>
        </pc:spChg>
        <pc:spChg chg="add mod">
          <ac:chgData name="jerome cazes" userId="baadb215-62e1-4b0d-9bfb-33d02299acac" providerId="ADAL" clId="{A96AD52B-EBAC-4C3C-8B66-A030EF96C9D7}" dt="2025-01-17T15:02:43.121" v="4625" actId="1036"/>
          <ac:spMkLst>
            <pc:docMk/>
            <pc:sldMk cId="3550309919" sldId="477"/>
            <ac:spMk id="14" creationId="{679EB744-316E-A933-15BA-D02DF96BC944}"/>
          </ac:spMkLst>
        </pc:spChg>
        <pc:spChg chg="add mod">
          <ac:chgData name="jerome cazes" userId="baadb215-62e1-4b0d-9bfb-33d02299acac" providerId="ADAL" clId="{A96AD52B-EBAC-4C3C-8B66-A030EF96C9D7}" dt="2025-01-17T14:59:42.277" v="4395" actId="1038"/>
          <ac:spMkLst>
            <pc:docMk/>
            <pc:sldMk cId="3550309919" sldId="477"/>
            <ac:spMk id="17" creationId="{BBD1E34E-0A83-5AE7-2190-C970D83E0609}"/>
          </ac:spMkLst>
        </pc:spChg>
        <pc:spChg chg="mod">
          <ac:chgData name="jerome cazes" userId="baadb215-62e1-4b0d-9bfb-33d02299acac" providerId="ADAL" clId="{A96AD52B-EBAC-4C3C-8B66-A030EF96C9D7}" dt="2025-01-17T15:18:57.813" v="5533" actId="20577"/>
          <ac:spMkLst>
            <pc:docMk/>
            <pc:sldMk cId="3550309919" sldId="477"/>
            <ac:spMk id="35" creationId="{C9980E1C-A4DB-C74A-D566-5942CB095D32}"/>
          </ac:spMkLst>
        </pc:spChg>
      </pc:sldChg>
      <pc:sldChg chg="delSp modSp del mod delAnim modAnim">
        <pc:chgData name="jerome cazes" userId="baadb215-62e1-4b0d-9bfb-33d02299acac" providerId="ADAL" clId="{A96AD52B-EBAC-4C3C-8B66-A030EF96C9D7}" dt="2025-01-17T15:03:02.326" v="4638" actId="47"/>
        <pc:sldMkLst>
          <pc:docMk/>
          <pc:sldMk cId="368825630" sldId="478"/>
        </pc:sldMkLst>
      </pc:sldChg>
      <pc:sldChg chg="addSp delSp modSp mod delAnim modAnim">
        <pc:chgData name="jerome cazes" userId="baadb215-62e1-4b0d-9bfb-33d02299acac" providerId="ADAL" clId="{A96AD52B-EBAC-4C3C-8B66-A030EF96C9D7}" dt="2025-01-17T15:10:59.627" v="5134" actId="20577"/>
        <pc:sldMkLst>
          <pc:docMk/>
          <pc:sldMk cId="3666752966" sldId="479"/>
        </pc:sldMkLst>
        <pc:spChg chg="mod">
          <ac:chgData name="jerome cazes" userId="baadb215-62e1-4b0d-9bfb-33d02299acac" providerId="ADAL" clId="{A96AD52B-EBAC-4C3C-8B66-A030EF96C9D7}" dt="2025-01-17T10:26:00.570" v="1838" actId="1035"/>
          <ac:spMkLst>
            <pc:docMk/>
            <pc:sldMk cId="3666752966" sldId="479"/>
            <ac:spMk id="2" creationId="{8C1E8D49-3439-67A1-B1C7-37BBE1413F7B}"/>
          </ac:spMkLst>
        </pc:spChg>
        <pc:spChg chg="mod">
          <ac:chgData name="jerome cazes" userId="baadb215-62e1-4b0d-9bfb-33d02299acac" providerId="ADAL" clId="{A96AD52B-EBAC-4C3C-8B66-A030EF96C9D7}" dt="2025-01-17T10:26:00.570" v="1838" actId="1035"/>
          <ac:spMkLst>
            <pc:docMk/>
            <pc:sldMk cId="3666752966" sldId="479"/>
            <ac:spMk id="5" creationId="{831B8174-5F1D-465A-D6B3-FCFBA2AD3F8F}"/>
          </ac:spMkLst>
        </pc:spChg>
        <pc:spChg chg="mod">
          <ac:chgData name="jerome cazes" userId="baadb215-62e1-4b0d-9bfb-33d02299acac" providerId="ADAL" clId="{A96AD52B-EBAC-4C3C-8B66-A030EF96C9D7}" dt="2025-01-17T10:26:00.570" v="1838" actId="1035"/>
          <ac:spMkLst>
            <pc:docMk/>
            <pc:sldMk cId="3666752966" sldId="479"/>
            <ac:spMk id="8" creationId="{F6752428-877A-B2FA-3A58-7553DC9F3597}"/>
          </ac:spMkLst>
        </pc:spChg>
        <pc:spChg chg="mod">
          <ac:chgData name="jerome cazes" userId="baadb215-62e1-4b0d-9bfb-33d02299acac" providerId="ADAL" clId="{A96AD52B-EBAC-4C3C-8B66-A030EF96C9D7}" dt="2025-01-17T15:07:47.278" v="4978" actId="20577"/>
          <ac:spMkLst>
            <pc:docMk/>
            <pc:sldMk cId="3666752966" sldId="479"/>
            <ac:spMk id="9" creationId="{8DD6757F-7AAD-4470-9A84-929F14BE33D6}"/>
          </ac:spMkLst>
        </pc:spChg>
        <pc:spChg chg="mod">
          <ac:chgData name="jerome cazes" userId="baadb215-62e1-4b0d-9bfb-33d02299acac" providerId="ADAL" clId="{A96AD52B-EBAC-4C3C-8B66-A030EF96C9D7}" dt="2025-01-17T10:26:00.570" v="1838" actId="1035"/>
          <ac:spMkLst>
            <pc:docMk/>
            <pc:sldMk cId="3666752966" sldId="479"/>
            <ac:spMk id="10" creationId="{EBD74850-EF4A-A661-863A-A59502C91A92}"/>
          </ac:spMkLst>
        </pc:spChg>
        <pc:spChg chg="mod">
          <ac:chgData name="jerome cazes" userId="baadb215-62e1-4b0d-9bfb-33d02299acac" providerId="ADAL" clId="{A96AD52B-EBAC-4C3C-8B66-A030EF96C9D7}" dt="2025-01-17T15:08:46.458" v="5002" actId="313"/>
          <ac:spMkLst>
            <pc:docMk/>
            <pc:sldMk cId="3666752966" sldId="479"/>
            <ac:spMk id="11" creationId="{D7DCCECA-973D-CBBC-640D-14061993C94E}"/>
          </ac:spMkLst>
        </pc:spChg>
        <pc:spChg chg="add mod">
          <ac:chgData name="jerome cazes" userId="baadb215-62e1-4b0d-9bfb-33d02299acac" providerId="ADAL" clId="{A96AD52B-EBAC-4C3C-8B66-A030EF96C9D7}" dt="2025-01-17T10:25:53.700" v="1826" actId="1076"/>
          <ac:spMkLst>
            <pc:docMk/>
            <pc:sldMk cId="3666752966" sldId="479"/>
            <ac:spMk id="12" creationId="{73D27D87-7C4F-4B67-237F-CBEB1C163C61}"/>
          </ac:spMkLst>
        </pc:spChg>
        <pc:spChg chg="mod">
          <ac:chgData name="jerome cazes" userId="baadb215-62e1-4b0d-9bfb-33d02299acac" providerId="ADAL" clId="{A96AD52B-EBAC-4C3C-8B66-A030EF96C9D7}" dt="2025-01-17T10:26:00.570" v="1838" actId="1035"/>
          <ac:spMkLst>
            <pc:docMk/>
            <pc:sldMk cId="3666752966" sldId="479"/>
            <ac:spMk id="13" creationId="{9DC1FC40-ABF8-FE43-08F1-3FF2435C3584}"/>
          </ac:spMkLst>
        </pc:spChg>
        <pc:spChg chg="mod">
          <ac:chgData name="jerome cazes" userId="baadb215-62e1-4b0d-9bfb-33d02299acac" providerId="ADAL" clId="{A96AD52B-EBAC-4C3C-8B66-A030EF96C9D7}" dt="2025-01-17T10:26:00.570" v="1838" actId="1035"/>
          <ac:spMkLst>
            <pc:docMk/>
            <pc:sldMk cId="3666752966" sldId="479"/>
            <ac:spMk id="17" creationId="{37B65794-D6F8-EC22-1BF5-A56693154857}"/>
          </ac:spMkLst>
        </pc:spChg>
        <pc:spChg chg="mod">
          <ac:chgData name="jerome cazes" userId="baadb215-62e1-4b0d-9bfb-33d02299acac" providerId="ADAL" clId="{A96AD52B-EBAC-4C3C-8B66-A030EF96C9D7}" dt="2025-01-17T10:26:00.570" v="1838" actId="1035"/>
          <ac:spMkLst>
            <pc:docMk/>
            <pc:sldMk cId="3666752966" sldId="479"/>
            <ac:spMk id="18" creationId="{5C4041F5-7B23-061F-7B31-3DA05015E60F}"/>
          </ac:spMkLst>
        </pc:spChg>
        <pc:spChg chg="mod">
          <ac:chgData name="jerome cazes" userId="baadb215-62e1-4b0d-9bfb-33d02299acac" providerId="ADAL" clId="{A96AD52B-EBAC-4C3C-8B66-A030EF96C9D7}" dt="2025-01-17T10:26:00.570" v="1838" actId="1035"/>
          <ac:spMkLst>
            <pc:docMk/>
            <pc:sldMk cId="3666752966" sldId="479"/>
            <ac:spMk id="19" creationId="{EB19B02B-6BA5-61D8-7C4B-6D36B47C9050}"/>
          </ac:spMkLst>
        </pc:spChg>
        <pc:spChg chg="mod">
          <ac:chgData name="jerome cazes" userId="baadb215-62e1-4b0d-9bfb-33d02299acac" providerId="ADAL" clId="{A96AD52B-EBAC-4C3C-8B66-A030EF96C9D7}" dt="2025-01-17T10:26:00.570" v="1838" actId="1035"/>
          <ac:spMkLst>
            <pc:docMk/>
            <pc:sldMk cId="3666752966" sldId="479"/>
            <ac:spMk id="20" creationId="{2A4F2922-1BC7-95E2-DE3E-F011652D7899}"/>
          </ac:spMkLst>
        </pc:spChg>
        <pc:spChg chg="mod">
          <ac:chgData name="jerome cazes" userId="baadb215-62e1-4b0d-9bfb-33d02299acac" providerId="ADAL" clId="{A96AD52B-EBAC-4C3C-8B66-A030EF96C9D7}" dt="2025-01-17T15:10:59.627" v="5134" actId="20577"/>
          <ac:spMkLst>
            <pc:docMk/>
            <pc:sldMk cId="3666752966" sldId="479"/>
            <ac:spMk id="35" creationId="{A0BC2598-2BDB-2524-2B83-008BE33A4A17}"/>
          </ac:spMkLst>
        </pc:spChg>
      </pc:sldChg>
      <pc:sldChg chg="addSp delSp modSp mod setBg delAnim modAnim">
        <pc:chgData name="jerome cazes" userId="baadb215-62e1-4b0d-9bfb-33d02299acac" providerId="ADAL" clId="{A96AD52B-EBAC-4C3C-8B66-A030EF96C9D7}" dt="2025-01-17T16:58:09.629" v="6990"/>
        <pc:sldMkLst>
          <pc:docMk/>
          <pc:sldMk cId="323209369" sldId="480"/>
        </pc:sldMkLst>
        <pc:spChg chg="add mod">
          <ac:chgData name="jerome cazes" userId="baadb215-62e1-4b0d-9bfb-33d02299acac" providerId="ADAL" clId="{A96AD52B-EBAC-4C3C-8B66-A030EF96C9D7}" dt="2025-01-17T16:57:28.513" v="6983" actId="20577"/>
          <ac:spMkLst>
            <pc:docMk/>
            <pc:sldMk cId="323209369" sldId="480"/>
            <ac:spMk id="2" creationId="{1D6C775A-87C5-814E-A86C-848BA9D5A9BA}"/>
          </ac:spMkLst>
        </pc:spChg>
        <pc:spChg chg="mod">
          <ac:chgData name="jerome cazes" userId="baadb215-62e1-4b0d-9bfb-33d02299acac" providerId="ADAL" clId="{A96AD52B-EBAC-4C3C-8B66-A030EF96C9D7}" dt="2025-01-17T15:35:37.404" v="6625" actId="20577"/>
          <ac:spMkLst>
            <pc:docMk/>
            <pc:sldMk cId="323209369" sldId="480"/>
            <ac:spMk id="7" creationId="{F6D6FEDA-CEAE-0701-E7B0-A43674B4A1A8}"/>
          </ac:spMkLst>
        </pc:spChg>
        <pc:spChg chg="add mod">
          <ac:chgData name="jerome cazes" userId="baadb215-62e1-4b0d-9bfb-33d02299acac" providerId="ADAL" clId="{A96AD52B-EBAC-4C3C-8B66-A030EF96C9D7}" dt="2025-01-17T15:35:25.844" v="6606" actId="1035"/>
          <ac:spMkLst>
            <pc:docMk/>
            <pc:sldMk cId="323209369" sldId="480"/>
            <ac:spMk id="9" creationId="{1CE2FF62-0902-64A9-A9D0-354A08D45241}"/>
          </ac:spMkLst>
        </pc:spChg>
        <pc:spChg chg="add mod">
          <ac:chgData name="jerome cazes" userId="baadb215-62e1-4b0d-9bfb-33d02299acac" providerId="ADAL" clId="{A96AD52B-EBAC-4C3C-8B66-A030EF96C9D7}" dt="2025-01-17T15:36:07.313" v="6662" actId="1035"/>
          <ac:spMkLst>
            <pc:docMk/>
            <pc:sldMk cId="323209369" sldId="480"/>
            <ac:spMk id="10" creationId="{563E671A-6CAB-617F-EC7D-AF512927AAAC}"/>
          </ac:spMkLst>
        </pc:spChg>
        <pc:spChg chg="add mod">
          <ac:chgData name="jerome cazes" userId="baadb215-62e1-4b0d-9bfb-33d02299acac" providerId="ADAL" clId="{A96AD52B-EBAC-4C3C-8B66-A030EF96C9D7}" dt="2025-01-17T15:37:36.992" v="6682" actId="1076"/>
          <ac:spMkLst>
            <pc:docMk/>
            <pc:sldMk cId="323209369" sldId="480"/>
            <ac:spMk id="11" creationId="{F6C6CF71-2786-1F7C-6FAB-F445B0C76A8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0C8A2-606E-4D0F-91FA-AD097BAFC76D}" type="datetimeFigureOut">
              <a:rPr lang="fr-FR" smtClean="0"/>
              <a:t>20/01/2025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6679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9446679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E4FA2-2A4B-4FC2-8859-7A03DDA177E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8388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4FA2-2A4B-4FC2-8859-7A03DDA177EC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1086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924AF-BCF4-F5B5-902E-3772AFFF0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7A434CE-49C6-19F0-6CA0-1807A1C081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65D9DFE-6D6C-57BD-F141-E225E2E4EC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7D63A9-A7BA-215E-FAF6-7DBCE6113D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4FA2-2A4B-4FC2-8859-7A03DDA177EC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2345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D42FE-A73A-7C8A-F187-6C4D4558B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7FD1B3C-55EB-670C-9EEE-B705E7E297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4BDE29F-CE29-C5D2-AFB0-2CDC7A3DE5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7E288-2652-62DD-176E-9C5EA2986D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4FA2-2A4B-4FC2-8859-7A03DDA177EC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8504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E14FE-AC8A-226C-D02D-BA9C89D17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63E9191-BD13-916A-B0AA-BA31C4945E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9C9BF93-DDE9-2A32-F734-1B20844000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FC33194-8C4A-5DA5-E693-E0BA90F1DD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4FA2-2A4B-4FC2-8859-7A03DDA177EC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231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D0BC7-57F4-1F34-573C-03DBDF86B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5849D85-2BA1-3E95-EC82-E70C5FE307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CBAB42C-A27E-F8B1-5514-30260D718E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BF702C-2589-4BC5-27C0-E053D39033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4FA2-2A4B-4FC2-8859-7A03DDA177EC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0890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EEC9D-76A2-ED5B-5A82-672CFFA1D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31A4F80-BD16-59A1-BE1A-FDE3B888B2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70BCED8-741B-9DB6-FB6E-4396A5DDD6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4A4979-CE2F-26D8-C0FB-0BFC1B2454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4FA2-2A4B-4FC2-8859-7A03DDA177EC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9801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723C32-9411-4D89-B479-1422F396A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7A85DF5-FC0B-4AB9-A8EE-CA17A04A88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019AC0-34A7-4929-B1E8-F155595CD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CDE1C-52F2-40DD-9448-DF7D6B392807}" type="datetime1">
              <a:rPr lang="fr-FR" smtClean="0"/>
              <a:t>20/01/2025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902486-63B5-44C3-BAE8-28FC3CCFB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3E115F-E443-4937-AE2E-B6F0FF0A0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799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83AB01-2DE8-4E6A-B27C-B1AE5ACCE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C72AF9D-6885-4D22-8782-8A0D02FE67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994B64-EF13-49EA-A09D-6CA623CD1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B506-DC14-4021-9044-340B97488E29}" type="datetime1">
              <a:rPr lang="fr-FR" smtClean="0"/>
              <a:t>20/01/2025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A0DDA1-4934-4CDC-A8A9-0B8512682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EF93B7-444A-433B-AA85-C58696079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0629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F83C7AF-2B80-4DA7-B2D9-4D96A293F8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61B7944-38CC-43B9-A9F6-063137C004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237942-1A0F-4AF7-A7D9-041015479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1E139-7F08-4FBD-B3EA-8BA434EB2F22}" type="datetime1">
              <a:rPr lang="fr-FR" smtClean="0"/>
              <a:t>20/01/2025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212996-26E3-4989-B209-D4F361132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56E13B-9C1F-4B9C-AEEF-1CA777C11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1137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DA2911-01F7-43AC-BD9B-F854BE2B6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8AD944-0B0E-4E74-80C0-3409E7112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8F63BE-2762-4062-AAFC-3F9F06C6F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D6844-A2FD-4037-BC54-BC3BEA0E0ADE}" type="datetime1">
              <a:rPr lang="fr-FR" smtClean="0"/>
              <a:t>20/01/2025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E68A13-0CCD-4A44-AAEF-A78A700E9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3B70B5-A0A9-4E5D-B1E5-387854E2A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9936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1EE2D1-4A34-426B-A217-25B18F960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6D5F6AF-56DB-4674-B175-66287F171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AAD4865-0B2B-4046-8253-2F42A2230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2CC7-43C4-488C-9FD0-07302704C5A2}" type="datetime1">
              <a:rPr lang="fr-FR" smtClean="0"/>
              <a:t>20/01/2025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D8A742-00E8-45AC-844D-5B55AC208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59E82D-64C5-4AB9-92B7-A12EB5C69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4543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CF4668-67E2-4836-A33A-C78658128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3D29DB-3B88-4A5D-BF9A-0214508D0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32FC6A8-36AF-4745-9E4F-A00AE322AB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183D983-5293-4F8B-B346-597C5A583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5696B-6E9B-40CA-B96F-C4B1D16628BB}" type="datetime1">
              <a:rPr lang="fr-FR" smtClean="0"/>
              <a:t>20/01/2025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1C5E59B-69E9-4F86-B7F0-9C5970112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DEC24C8-9AC6-4247-A51F-D3DABDE0D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1121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03079B-88B6-4BE4-BBE9-97C42C88A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89042C0-572E-4DA2-B1DB-5C023B967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D436812-8300-44FC-84E1-082BE7884C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C1EDF78-AAE4-4DE9-9608-89BD528D0D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05F8C1F-6DA0-4432-8E10-47B4638AF7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85524C6-83CD-431D-A107-68D00AF7A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41974-D0CE-4C01-A82E-AB60533AB66A}" type="datetime1">
              <a:rPr lang="fr-FR" smtClean="0"/>
              <a:t>20/01/2025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784FC64-464A-40DF-A18E-06C100742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73B1D5C-17C0-452C-BD3B-5FAA560AB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9400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094F26-B5D4-4CE7-8A85-CD57723A3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E17748B-F52F-496C-BD11-3394822C5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1D21-A788-4B8D-9CD0-78CC583B12AB}" type="datetime1">
              <a:rPr lang="fr-FR" smtClean="0"/>
              <a:t>20/01/2025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DCD1313-09E9-41BE-AB16-5FA664C65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25B3157-8A44-4564-B5B7-6F254C21A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6936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087DE60-70B3-4D6B-838F-389F16A73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0E9BD-24E9-4538-BFB7-8BC796593A73}" type="datetime1">
              <a:rPr lang="fr-FR" smtClean="0"/>
              <a:t>20/01/2025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F55B05E-1377-4789-82D3-1F35AA2C5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F7FB97-6BB1-4E0B-831F-B9E43CF49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6511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B6F2BD-0C0A-4755-B732-D4C33993C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0899A8-A6B9-46F4-9F49-D49820015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F2DE54C-C417-4070-A6D3-BB8628DFEC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297D756-88E0-42E5-AD04-F789A81A2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B423-8784-4560-97EE-08FEB3D3E942}" type="datetime1">
              <a:rPr lang="fr-FR" smtClean="0"/>
              <a:t>20/01/2025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D0BA53A-0D1C-4EE6-9023-242A327F7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135C913-FE73-4E86-AF2D-CDE888B31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121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CCC728-A279-4DC6-A17F-BE5F10FB8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DB10B1B-AB65-4966-A5C1-95F840C468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E709AAA-9148-41EF-AAF7-A2E8843D41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87EB65B-1C39-4556-B65B-A6D03ECD5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38E3-8490-4770-B78D-9CE670B3D41C}" type="datetime1">
              <a:rPr lang="fr-FR" smtClean="0"/>
              <a:t>20/01/2025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CBA73A-3D9D-4794-A010-EDE1775AA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1FE2F6C-0FDD-4C4E-858A-2D3B6699F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7736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6D55FD-B2F2-4282-AAA4-0B332DFD1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365259-A640-4386-84BD-CC315A07E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41C576-B502-4B5C-AA06-3921A26DCA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D84C1-EF59-46EC-99FF-24FFDE65E955}" type="datetime1">
              <a:rPr lang="fr-FR" smtClean="0"/>
              <a:t>20/01/2025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1CE043-A41B-4BEB-862E-885E88DDAF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Libre de droits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033CA2C-F87F-4E1C-A50D-C9430FD422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508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F32D7FBE-DE9F-8483-65A7-C2043234757B}"/>
              </a:ext>
            </a:extLst>
          </p:cNvPr>
          <p:cNvSpPr txBox="1"/>
          <p:nvPr/>
        </p:nvSpPr>
        <p:spPr>
          <a:xfrm>
            <a:off x="3783018" y="4990981"/>
            <a:ext cx="5682530" cy="923330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/>
              <a:t>Carbones sur factures </a:t>
            </a:r>
            <a:r>
              <a:rPr lang="fr-FR" dirty="0"/>
              <a:t>est un collectif d’experts bénévoles. Ses outils sont libres et ses prestations gratuites, disponibles sur </a:t>
            </a:r>
            <a:r>
              <a:rPr lang="fr-FR" b="1" i="1" dirty="0"/>
              <a:t>carbones-factures.org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775CF73-15C4-0889-DAA5-E6AE93A7EAA0}"/>
              </a:ext>
            </a:extLst>
          </p:cNvPr>
          <p:cNvSpPr txBox="1"/>
          <p:nvPr/>
        </p:nvSpPr>
        <p:spPr>
          <a:xfrm>
            <a:off x="559398" y="1425449"/>
            <a:ext cx="10736131" cy="1590179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fr-FR" sz="2800" b="1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Faire de l’émission de GES* de ses ventes </a:t>
            </a:r>
          </a:p>
          <a:p>
            <a:pPr algn="ctr">
              <a:spcAft>
                <a:spcPts val="800"/>
              </a:spcAft>
            </a:pPr>
            <a:r>
              <a:rPr lang="fr-FR" sz="2800" b="1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un levier de rentabilité et de réputation,</a:t>
            </a:r>
          </a:p>
          <a:p>
            <a:pPr algn="ctr">
              <a:spcAft>
                <a:spcPts val="800"/>
              </a:spcAft>
            </a:pPr>
            <a:r>
              <a:rPr lang="fr-FR" sz="2800" b="1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avec la méthode Transmission</a:t>
            </a:r>
          </a:p>
        </p:txBody>
      </p:sp>
      <p:pic>
        <p:nvPicPr>
          <p:cNvPr id="4" name="Image 3" descr="Une image contenant oiseau, Graphique">
            <a:extLst>
              <a:ext uri="{FF2B5EF4-FFF2-40B4-BE49-F238E27FC236}">
                <a16:creationId xmlns:a16="http://schemas.microsoft.com/office/drawing/2014/main" id="{F4F9973C-5EB3-F0B0-2D08-2C9C23056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36" y="4304877"/>
            <a:ext cx="2922855" cy="203956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6904742-DFD8-6290-28E3-FFF7D8A61E3A}"/>
              </a:ext>
            </a:extLst>
          </p:cNvPr>
          <p:cNvSpPr txBox="1"/>
          <p:nvPr/>
        </p:nvSpPr>
        <p:spPr>
          <a:xfrm>
            <a:off x="6751320" y="3486124"/>
            <a:ext cx="33070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*gaz à effet de serre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16391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5199D0-0B81-99F5-29A1-0F0E446B5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BA0B262D-ADD3-4EEF-E36F-9AE141045B87}"/>
              </a:ext>
            </a:extLst>
          </p:cNvPr>
          <p:cNvSpPr txBox="1"/>
          <p:nvPr/>
        </p:nvSpPr>
        <p:spPr>
          <a:xfrm>
            <a:off x="899774" y="1004398"/>
            <a:ext cx="10976668" cy="1323439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2000" dirty="0"/>
              <a:t>Nous sommes à votre disposition pour tester la méthode dans votre entreprise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000" dirty="0"/>
              <a:t>Nous terminons un complément du  webinaire présentant comment l’entreprise suit son rendement en décarbonation et celui de ses projets, et en tire parti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000" dirty="0"/>
              <a:t>Nous préparons des webinaires sur l’économie 3D et la rentabilité 3D des investissements publics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D7498BC-05B5-B770-C0AB-C949BD34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9640" y="6533636"/>
            <a:ext cx="2743200" cy="365125"/>
          </a:xfrm>
        </p:spPr>
        <p:txBody>
          <a:bodyPr/>
          <a:lstStyle/>
          <a:p>
            <a:fld id="{4DF7D97E-71B9-4DB7-9BC9-BF255CF45BEE}" type="slidenum">
              <a:rPr lang="fr-FR" smtClean="0"/>
              <a:t>10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F90609F-A917-D797-C8BE-3023BFC5583E}"/>
              </a:ext>
            </a:extLst>
          </p:cNvPr>
          <p:cNvSpPr txBox="1"/>
          <p:nvPr/>
        </p:nvSpPr>
        <p:spPr>
          <a:xfrm>
            <a:off x="952304" y="369863"/>
            <a:ext cx="9276918" cy="492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fr-FR" sz="2400" b="1" dirty="0">
                <a:ea typeface="Aptos" panose="020B0004020202020204" pitchFamily="34" charset="0"/>
                <a:cs typeface="Aptos" panose="020B0004020202020204" pitchFamily="34" charset="0"/>
              </a:rPr>
              <a:t>Merci, ce webinaire est terminé. Il y a des </a:t>
            </a:r>
            <a:r>
              <a:rPr lang="fr-FR" sz="2400" b="1">
                <a:ea typeface="Aptos" panose="020B0004020202020204" pitchFamily="34" charset="0"/>
                <a:cs typeface="Aptos" panose="020B0004020202020204" pitchFamily="34" charset="0"/>
              </a:rPr>
              <a:t>suites possibles…</a:t>
            </a:r>
            <a:endParaRPr lang="fr-FR" sz="2400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Vidéo 6">
            <a:hlinkClick r:id="" action="ppaction://media"/>
            <a:extLst>
              <a:ext uri="{FF2B5EF4-FFF2-40B4-BE49-F238E27FC236}">
                <a16:creationId xmlns:a16="http://schemas.microsoft.com/office/drawing/2014/main" id="{28443F34-2E7B-1ED7-8679-A7D32727FB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56333" y="2607626"/>
            <a:ext cx="5186034" cy="3451954"/>
          </a:xfrm>
          <a:prstGeom prst="rect">
            <a:avLst/>
          </a:prstGeom>
        </p:spPr>
      </p:pic>
      <p:pic>
        <p:nvPicPr>
          <p:cNvPr id="2" name="Image 1" descr="Une image contenant oiseau, Graphique">
            <a:extLst>
              <a:ext uri="{FF2B5EF4-FFF2-40B4-BE49-F238E27FC236}">
                <a16:creationId xmlns:a16="http://schemas.microsoft.com/office/drawing/2014/main" id="{C1AD0702-6C29-F4FD-1C91-5289D536CB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295" y="5446207"/>
            <a:ext cx="1864813" cy="130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1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0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F2DFB1-E892-A20C-F7F6-3580821AC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418C0F9-342C-A094-4185-8DE6F5B96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8961" y="6289781"/>
            <a:ext cx="2743200" cy="365125"/>
          </a:xfrm>
        </p:spPr>
        <p:txBody>
          <a:bodyPr/>
          <a:lstStyle/>
          <a:p>
            <a:fld id="{4DF7D97E-71B9-4DB7-9BC9-BF255CF45BEE}" type="slidenum">
              <a:rPr lang="fr-FR" smtClean="0"/>
              <a:t>2</a:t>
            </a:fld>
            <a:endParaRPr lang="fr-FR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F833B70-9A7A-55F9-893A-E5B34566E6E4}"/>
              </a:ext>
            </a:extLst>
          </p:cNvPr>
          <p:cNvSpPr txBox="1"/>
          <p:nvPr/>
        </p:nvSpPr>
        <p:spPr>
          <a:xfrm>
            <a:off x="727036" y="381669"/>
            <a:ext cx="10363601" cy="461665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Le message du webinaire</a:t>
            </a:r>
          </a:p>
        </p:txBody>
      </p:sp>
      <p:pic>
        <p:nvPicPr>
          <p:cNvPr id="8" name="Image 7" descr="Une image contenant oiseau, Graphique">
            <a:extLst>
              <a:ext uri="{FF2B5EF4-FFF2-40B4-BE49-F238E27FC236}">
                <a16:creationId xmlns:a16="http://schemas.microsoft.com/office/drawing/2014/main" id="{D35050F4-3316-852C-8122-DDD8B8871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95" y="5446207"/>
            <a:ext cx="1864813" cy="130126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32740E1-2C6D-4808-169C-9FCC3CB1B594}"/>
              </a:ext>
            </a:extLst>
          </p:cNvPr>
          <p:cNvSpPr txBox="1"/>
          <p:nvPr/>
        </p:nvSpPr>
        <p:spPr>
          <a:xfrm>
            <a:off x="1455281" y="2960698"/>
            <a:ext cx="928143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fr-FR" sz="800" b="1" dirty="0"/>
          </a:p>
          <a:p>
            <a:pPr algn="ctr"/>
            <a:r>
              <a:rPr lang="fr-FR" sz="2000" kern="100" dirty="0">
                <a:solidFill>
                  <a:prstClr val="black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C’est désormais possible de façon rigoureuse et simple avec la méthode Transmission </a:t>
            </a:r>
          </a:p>
          <a:p>
            <a:pPr algn="ctr"/>
            <a:r>
              <a:rPr lang="fr-FR" sz="2000" kern="100" dirty="0">
                <a:solidFill>
                  <a:prstClr val="black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(2/3 heures de travail administratif par an pour la majorité des entreprises) </a:t>
            </a:r>
          </a:p>
          <a:p>
            <a:pPr algn="just"/>
            <a:endParaRPr lang="fr-FR" sz="2000" kern="10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fr-FR" sz="2000" dirty="0"/>
              <a:t>Nous verrons les principes (1), l’application (2), puis comment en tirer un gain (3).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B7B08FF-7380-77E4-B5AB-9C21E181D424}"/>
              </a:ext>
            </a:extLst>
          </p:cNvPr>
          <p:cNvSpPr txBox="1"/>
          <p:nvPr/>
        </p:nvSpPr>
        <p:spPr>
          <a:xfrm>
            <a:off x="2873827" y="1765120"/>
            <a:ext cx="6444344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0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L’entreprise qui tient son compte annuel d’émission de GES et transmet  l’émission de ses ventes à ses clients</a:t>
            </a:r>
            <a:r>
              <a:rPr lang="fr-FR" sz="2000" b="1" dirty="0"/>
              <a:t> </a:t>
            </a:r>
          </a:p>
          <a:p>
            <a:pPr algn="ctr">
              <a:spcAft>
                <a:spcPts val="800"/>
              </a:spcAft>
            </a:pPr>
            <a:r>
              <a:rPr lang="fr-FR" sz="2000" b="1" dirty="0"/>
              <a:t>améliore résultat et réputation dans la durée</a:t>
            </a:r>
          </a:p>
        </p:txBody>
      </p:sp>
    </p:spTree>
    <p:extLst>
      <p:ext uri="{BB962C8B-B14F-4D97-AF65-F5344CB8AC3E}">
        <p14:creationId xmlns:p14="http://schemas.microsoft.com/office/powerpoint/2010/main" val="94900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C56C50-04A5-C256-1B99-17FC15AEE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716EC7-880B-E0D3-01C0-8B4345722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8961" y="6289781"/>
            <a:ext cx="2743200" cy="365125"/>
          </a:xfrm>
        </p:spPr>
        <p:txBody>
          <a:bodyPr/>
          <a:lstStyle/>
          <a:p>
            <a:fld id="{4DF7D97E-71B9-4DB7-9BC9-BF255CF45BEE}" type="slidenum">
              <a:rPr lang="fr-FR" smtClean="0"/>
              <a:t>3</a:t>
            </a:fld>
            <a:endParaRPr lang="fr-FR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9ECF19D8-E2AF-CCD8-C618-F50D039AAB89}"/>
              </a:ext>
            </a:extLst>
          </p:cNvPr>
          <p:cNvSpPr txBox="1"/>
          <p:nvPr/>
        </p:nvSpPr>
        <p:spPr>
          <a:xfrm>
            <a:off x="727036" y="381669"/>
            <a:ext cx="10737928" cy="461665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L’attention croissante aux performances de décarbonation</a:t>
            </a:r>
            <a:endParaRPr lang="fr-FR" sz="2400" dirty="0"/>
          </a:p>
        </p:txBody>
      </p:sp>
      <p:pic>
        <p:nvPicPr>
          <p:cNvPr id="8" name="Image 7" descr="Une image contenant oiseau, Graphique">
            <a:extLst>
              <a:ext uri="{FF2B5EF4-FFF2-40B4-BE49-F238E27FC236}">
                <a16:creationId xmlns:a16="http://schemas.microsoft.com/office/drawing/2014/main" id="{BDFF74BF-10C2-E325-0CA1-C2630EA8E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95" y="5446207"/>
            <a:ext cx="1864813" cy="130126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91FFFB1-66EB-5971-BC39-7C4DF0B17291}"/>
              </a:ext>
            </a:extLst>
          </p:cNvPr>
          <p:cNvSpPr txBox="1"/>
          <p:nvPr/>
        </p:nvSpPr>
        <p:spPr>
          <a:xfrm>
            <a:off x="727036" y="1108623"/>
            <a:ext cx="10969245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/>
              <a:t>Le stock croissant dans l’atmosphère de GES menace le vivant et l’humanité. </a:t>
            </a:r>
          </a:p>
          <a:p>
            <a:r>
              <a:rPr lang="fr-FR" sz="2000" dirty="0"/>
              <a:t>D’où l’objectif international de </a:t>
            </a:r>
            <a:r>
              <a:rPr lang="fr-FR" sz="2000" b="1" dirty="0"/>
              <a:t>décarboner =</a:t>
            </a:r>
            <a:r>
              <a:rPr lang="fr-FR" sz="2000" dirty="0"/>
              <a:t> réduire le flux d’émissions de GES vers l’atmosphère :</a:t>
            </a:r>
          </a:p>
          <a:p>
            <a:endParaRPr lang="fr-FR" sz="800" dirty="0"/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2000" dirty="0"/>
              <a:t>des combustions (machines, véhicules, chaudières…),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2000" dirty="0"/>
              <a:t>des réactions chimiques (pétrochimie, ciment…),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2000" dirty="0"/>
              <a:t>des réactions biologiques (arbres, ruminants…)…</a:t>
            </a:r>
          </a:p>
          <a:p>
            <a:endParaRPr lang="fr-FR" sz="800" dirty="0"/>
          </a:p>
          <a:p>
            <a:r>
              <a:rPr lang="fr-FR" sz="2000" dirty="0"/>
              <a:t>Deux performances de décarbonation sont importantes pour l’entreprise (et pour ses partenaires)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2000" b="1" dirty="0"/>
              <a:t>Quel est le rendement en décarbonation anticipé ou dégagé par son activité</a:t>
            </a:r>
            <a:r>
              <a:rPr lang="fr-FR" sz="2000" dirty="0"/>
              <a:t> (ou un de ses projets) : ce qu’on peut </a:t>
            </a:r>
            <a:r>
              <a:rPr lang="fr-FR" sz="20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espérer en plus de la </a:t>
            </a:r>
            <a:r>
              <a:rPr lang="fr-FR" sz="2000" kern="1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carbonation</a:t>
            </a:r>
            <a:r>
              <a:rPr lang="fr-FR" sz="20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 investie au départ</a:t>
            </a:r>
          </a:p>
          <a:p>
            <a:pPr lvl="2"/>
            <a:r>
              <a:rPr lang="fr-FR" sz="2000" kern="100" dirty="0">
                <a:cs typeface="Times New Roman" panose="02020603050405020304" pitchFamily="18" charset="0"/>
              </a:rPr>
              <a:t>	Intéresse les financiers de son activité (en prêt ou en capital)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2000" b="1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Combien d’émissions vers l’atmosphère nécessite chaque vente</a:t>
            </a:r>
          </a:p>
          <a:p>
            <a:pPr lvl="2"/>
            <a:r>
              <a:rPr lang="fr-FR" sz="2000" kern="100">
                <a:cs typeface="Times New Roman" panose="02020603050405020304" pitchFamily="18" charset="0"/>
              </a:rPr>
              <a:t>	Intéresse </a:t>
            </a:r>
            <a:r>
              <a:rPr lang="fr-FR" sz="2000" kern="100" dirty="0">
                <a:cs typeface="Times New Roman" panose="02020603050405020304" pitchFamily="18" charset="0"/>
              </a:rPr>
              <a:t>les clients potentiels des biens et services vendus par l’entreprise</a:t>
            </a:r>
            <a:endParaRPr lang="fr-FR" sz="2000" dirty="0"/>
          </a:p>
          <a:p>
            <a:pPr lvl="2"/>
            <a:endParaRPr lang="fr-FR" sz="2000" dirty="0"/>
          </a:p>
          <a:p>
            <a:pPr lvl="1"/>
            <a:r>
              <a:rPr lang="fr-FR" sz="2000" b="1" kern="100" dirty="0">
                <a:cs typeface="Times New Roman" panose="02020603050405020304" pitchFamily="18" charset="0"/>
              </a:rPr>
              <a:t>Le calcul de l’émission de chaque vente suppose que l’entreprise tienne un compte d’émission</a:t>
            </a:r>
          </a:p>
        </p:txBody>
      </p:sp>
    </p:spTree>
    <p:extLst>
      <p:ext uri="{BB962C8B-B14F-4D97-AF65-F5344CB8AC3E}">
        <p14:creationId xmlns:p14="http://schemas.microsoft.com/office/powerpoint/2010/main" val="5306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899263-E569-096C-A3A8-49781DA8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1F1AE7E-089B-4B20-2905-1076D0F44E7C}"/>
              </a:ext>
            </a:extLst>
          </p:cNvPr>
          <p:cNvSpPr txBox="1"/>
          <p:nvPr/>
        </p:nvSpPr>
        <p:spPr>
          <a:xfrm>
            <a:off x="838195" y="945934"/>
            <a:ext cx="10776187" cy="707886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fr-FR" sz="2000" dirty="0"/>
              <a:t>Il suit l’équilibre entre l’émission de ses opérations de production et de ventes (celles recensées dans le compte de produits et charges, sans modifier ses choix comptables, y compris d’amortissement).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B1B32FF-1144-BF0E-0B52-38557562E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090058" y="2240012"/>
            <a:ext cx="7134330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1" algn="r"/>
            <a:endParaRPr lang="fr-FR" sz="2000" b="1" i="1" dirty="0"/>
          </a:p>
          <a:p>
            <a:pPr lvl="1" algn="r"/>
            <a:endParaRPr lang="fr-FR" sz="2000" b="1" i="1" dirty="0"/>
          </a:p>
          <a:p>
            <a:pPr lvl="1" algn="r"/>
            <a:endParaRPr lang="fr-FR" sz="2000" b="1" i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B41E85C-038C-5A74-7CD0-A2A6E6117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9640" y="6533636"/>
            <a:ext cx="2743200" cy="365125"/>
          </a:xfrm>
        </p:spPr>
        <p:txBody>
          <a:bodyPr/>
          <a:lstStyle/>
          <a:p>
            <a:fld id="{4DF7D97E-71B9-4DB7-9BC9-BF255CF45BEE}" type="slidenum">
              <a:rPr lang="fr-FR" smtClean="0"/>
              <a:t>4</a:t>
            </a:fld>
            <a:endParaRPr lang="fr-FR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3BA1D819-794D-000A-E3EE-6C20FC0919E4}"/>
              </a:ext>
            </a:extLst>
          </p:cNvPr>
          <p:cNvSpPr txBox="1"/>
          <p:nvPr/>
        </p:nvSpPr>
        <p:spPr>
          <a:xfrm>
            <a:off x="838194" y="386146"/>
            <a:ext cx="10776187" cy="461665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Le compte annuel d’émission de l’entreprise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3DC6C80-B977-03E8-4BE4-81096A0F9D51}"/>
              </a:ext>
            </a:extLst>
          </p:cNvPr>
          <p:cNvSpPr txBox="1"/>
          <p:nvPr/>
        </p:nvSpPr>
        <p:spPr>
          <a:xfrm>
            <a:off x="3855178" y="1812078"/>
            <a:ext cx="3604089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/>
              <a:t>Compte d’émission de l’année N</a:t>
            </a:r>
            <a:endParaRPr lang="fr-FR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2CD887F-772D-8117-25E9-1639359160C1}"/>
              </a:ext>
            </a:extLst>
          </p:cNvPr>
          <p:cNvSpPr txBox="1"/>
          <p:nvPr/>
        </p:nvSpPr>
        <p:spPr>
          <a:xfrm>
            <a:off x="2231131" y="2287681"/>
            <a:ext cx="3707445" cy="92333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EMISSION DE PRODUCTION</a:t>
            </a:r>
          </a:p>
          <a:p>
            <a:pPr algn="ctr"/>
            <a:r>
              <a:rPr lang="fr-FR" dirty="0"/>
              <a:t>= EMISSION VERS L’ATMOSPHERE </a:t>
            </a:r>
          </a:p>
          <a:p>
            <a:pPr algn="ctr"/>
            <a:r>
              <a:rPr lang="fr-FR" dirty="0"/>
              <a:t>(1) DE L’ENTREPRISE + (2) EN AMONT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F98FD60-8611-92F1-F668-3567101A973D}"/>
              </a:ext>
            </a:extLst>
          </p:cNvPr>
          <p:cNvSpPr txBox="1"/>
          <p:nvPr/>
        </p:nvSpPr>
        <p:spPr>
          <a:xfrm>
            <a:off x="6400794" y="2295201"/>
            <a:ext cx="2741697" cy="36933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EMISSION DES VENTES</a:t>
            </a:r>
            <a:r>
              <a:rPr lang="fr-FR" dirty="0"/>
              <a:t> (3)</a:t>
            </a:r>
            <a:r>
              <a:rPr lang="fr-FR" b="1" dirty="0"/>
              <a:t> </a:t>
            </a:r>
            <a:endParaRPr lang="fr-FR" dirty="0"/>
          </a:p>
        </p:txBody>
      </p:sp>
      <p:pic>
        <p:nvPicPr>
          <p:cNvPr id="3" name="Image 2" descr="Une image contenant oiseau, Graphique">
            <a:extLst>
              <a:ext uri="{FF2B5EF4-FFF2-40B4-BE49-F238E27FC236}">
                <a16:creationId xmlns:a16="http://schemas.microsoft.com/office/drawing/2014/main" id="{17448859-E1B6-9981-0073-79EA5C997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95" y="5446207"/>
            <a:ext cx="1864813" cy="130126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5FB1A6D-DDFB-E8A0-665A-16E05D26ED7C}"/>
              </a:ext>
            </a:extLst>
          </p:cNvPr>
          <p:cNvSpPr txBox="1"/>
          <p:nvPr/>
        </p:nvSpPr>
        <p:spPr>
          <a:xfrm>
            <a:off x="849627" y="3580697"/>
            <a:ext cx="9108290" cy="1426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fr-FR" sz="2000" b="1" dirty="0"/>
              <a:t>(1) Pour l’émission vers l’atmosphère de l’entreprise </a:t>
            </a:r>
            <a:r>
              <a:rPr lang="fr-FR" sz="2000" dirty="0"/>
              <a:t>on garde la méthode actuelle :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fr-FR" sz="2000" dirty="0"/>
              <a:t>un expert interne ou externe applique un protocole carbone (dont c’est le scope 1)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fr-FR" sz="2000" dirty="0"/>
              <a:t>une simple mesure</a:t>
            </a:r>
            <a:r>
              <a:rPr lang="fr-FR" sz="2000" kern="10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des achats d’énergie et des données publiques suffisent pour l’immense majorité des PME</a:t>
            </a:r>
            <a:endParaRPr lang="fr-FR" sz="20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59823A7-B974-1FDD-741D-7EA882C92AD8}"/>
              </a:ext>
            </a:extLst>
          </p:cNvPr>
          <p:cNvSpPr txBox="1"/>
          <p:nvPr/>
        </p:nvSpPr>
        <p:spPr>
          <a:xfrm>
            <a:off x="2150347" y="5011885"/>
            <a:ext cx="87420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/>
              <a:t>*GHG Protocol, Bilan Carbone, BEGES. </a:t>
            </a:r>
          </a:p>
          <a:p>
            <a:r>
              <a:rPr lang="fr-FR" sz="2000" kern="100" dirty="0">
                <a:ea typeface="Aptos" panose="020B0004020202020204" pitchFamily="34" charset="0"/>
                <a:cs typeface="Times New Roman" panose="02020603050405020304" pitchFamily="18" charset="0"/>
              </a:rPr>
              <a:t>Ils demandent aussi l’émission des trajets collaborateurs et clients et des émissions à venir mais elle n’est pas à porter au compte d’émission</a:t>
            </a:r>
          </a:p>
        </p:txBody>
      </p:sp>
    </p:spTree>
    <p:extLst>
      <p:ext uri="{BB962C8B-B14F-4D97-AF65-F5344CB8AC3E}">
        <p14:creationId xmlns:p14="http://schemas.microsoft.com/office/powerpoint/2010/main" val="287006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  <p:bldP spid="10" grpId="0"/>
      <p:bldP spid="17" grpId="0" animBg="1"/>
      <p:bldP spid="18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D1242D-52AC-702D-4A87-5354FCFAD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592EA72-30D7-F354-6F3F-16F758580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8961" y="6289781"/>
            <a:ext cx="2743200" cy="365125"/>
          </a:xfrm>
        </p:spPr>
        <p:txBody>
          <a:bodyPr/>
          <a:lstStyle/>
          <a:p>
            <a:fld id="{4DF7D97E-71B9-4DB7-9BC9-BF255CF45BEE}" type="slidenum">
              <a:rPr lang="fr-FR" smtClean="0"/>
              <a:t>5</a:t>
            </a:fld>
            <a:endParaRPr lang="fr-FR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C9980E1C-A4DB-C74A-D566-5942CB095D32}"/>
              </a:ext>
            </a:extLst>
          </p:cNvPr>
          <p:cNvSpPr txBox="1"/>
          <p:nvPr/>
        </p:nvSpPr>
        <p:spPr>
          <a:xfrm>
            <a:off x="727036" y="381669"/>
            <a:ext cx="10737928" cy="461665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(2) La mesure de l’émission en amont « par transmission »*</a:t>
            </a:r>
            <a:endParaRPr lang="fr-FR" sz="2400" dirty="0"/>
          </a:p>
        </p:txBody>
      </p:sp>
      <p:pic>
        <p:nvPicPr>
          <p:cNvPr id="8" name="Image 7" descr="Une image contenant oiseau, Graphique">
            <a:extLst>
              <a:ext uri="{FF2B5EF4-FFF2-40B4-BE49-F238E27FC236}">
                <a16:creationId xmlns:a16="http://schemas.microsoft.com/office/drawing/2014/main" id="{7B96F4A0-BD51-5A73-2531-70364407A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95" y="5446207"/>
            <a:ext cx="1864813" cy="13012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32CD375-5EC5-778A-F3ED-961C6B7972FD}"/>
              </a:ext>
            </a:extLst>
          </p:cNvPr>
          <p:cNvSpPr txBox="1"/>
          <p:nvPr/>
        </p:nvSpPr>
        <p:spPr>
          <a:xfrm>
            <a:off x="696886" y="1036926"/>
            <a:ext cx="48238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u="sng" dirty="0"/>
              <a:t>La mesure traditionnelle « depuis la mine »</a:t>
            </a:r>
            <a:r>
              <a:rPr lang="fr-FR" sz="2000" dirty="0"/>
              <a:t>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43101C7-3389-4215-E2F3-84147CC37E6F}"/>
              </a:ext>
            </a:extLst>
          </p:cNvPr>
          <p:cNvSpPr txBox="1"/>
          <p:nvPr/>
        </p:nvSpPr>
        <p:spPr>
          <a:xfrm>
            <a:off x="1350029" y="1562837"/>
            <a:ext cx="3563615" cy="7078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000" b="1" dirty="0"/>
              <a:t>L’entreprise estime elle-même toutes les émissions en amont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E68E8E3-7B60-EC2C-EF2E-7A6B772BB17E}"/>
              </a:ext>
            </a:extLst>
          </p:cNvPr>
          <p:cNvSpPr txBox="1"/>
          <p:nvPr/>
        </p:nvSpPr>
        <p:spPr>
          <a:xfrm flipH="1">
            <a:off x="6350555" y="1045372"/>
            <a:ext cx="43490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u="sng" dirty="0"/>
              <a:t>La mesure « par transmission »</a:t>
            </a:r>
            <a:r>
              <a:rPr lang="fr-FR" sz="2000" dirty="0"/>
              <a:t> 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726C766-0DB1-0122-CAF6-6AE7F110E902}"/>
              </a:ext>
            </a:extLst>
          </p:cNvPr>
          <p:cNvSpPr txBox="1"/>
          <p:nvPr/>
        </p:nvSpPr>
        <p:spPr>
          <a:xfrm>
            <a:off x="6079252" y="1562837"/>
            <a:ext cx="4861490" cy="132343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000" b="1" dirty="0"/>
              <a:t>L’entreprise additionne l’émission transmise par le fournisseur </a:t>
            </a:r>
          </a:p>
          <a:p>
            <a:pPr algn="ctr"/>
            <a:r>
              <a:rPr lang="fr-FR" sz="2000" b="1" dirty="0"/>
              <a:t>ou la remplace par une moyenne publique* augmentée d’un coefficient de prudence**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D8B6721-D971-981B-8B75-B413DACA760C}"/>
              </a:ext>
            </a:extLst>
          </p:cNvPr>
          <p:cNvSpPr txBox="1"/>
          <p:nvPr/>
        </p:nvSpPr>
        <p:spPr>
          <a:xfrm>
            <a:off x="727034" y="4032277"/>
            <a:ext cx="10999391" cy="1138773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fr-FR" sz="2000" dirty="0">
                <a:solidFill>
                  <a:prstClr val="black"/>
                </a:solidFill>
              </a:rPr>
              <a:t>La </a:t>
            </a:r>
            <a:r>
              <a:rPr lang="fr-FR" sz="2000">
                <a:solidFill>
                  <a:prstClr val="black"/>
                </a:solidFill>
              </a:rPr>
              <a:t>mesure par transmission </a:t>
            </a:r>
            <a:r>
              <a:rPr lang="fr-FR" sz="2000" dirty="0">
                <a:solidFill>
                  <a:prstClr val="black"/>
                </a:solidFill>
              </a:rPr>
              <a:t>est exhaustive et rigoureuse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fr-FR" sz="2000" dirty="0">
                <a:solidFill>
                  <a:prstClr val="black"/>
                </a:solidFill>
              </a:rPr>
              <a:t>Elle est plus simple à calculer pour l’entreprise et plus facile à contrôler par des tiers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fr-FR" sz="2000" dirty="0">
                <a:solidFill>
                  <a:prstClr val="black"/>
                </a:solidFill>
              </a:rPr>
              <a:t>Suppose une transmission de l’émission du fournisseur au client (c’est son intérêt, </a:t>
            </a:r>
            <a:r>
              <a:rPr lang="fr-FR" sz="2000" dirty="0" err="1">
                <a:solidFill>
                  <a:prstClr val="black"/>
                </a:solidFill>
              </a:rPr>
              <a:t>cf</a:t>
            </a:r>
            <a:r>
              <a:rPr lang="fr-FR" sz="2000" dirty="0">
                <a:solidFill>
                  <a:prstClr val="black"/>
                </a:solidFill>
              </a:rPr>
              <a:t> 3)</a:t>
            </a:r>
          </a:p>
          <a:p>
            <a:pPr lvl="0" algn="ctr"/>
            <a:endParaRPr lang="fr-FR" sz="800" dirty="0">
              <a:solidFill>
                <a:prstClr val="black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3AEB0DF-1461-DBDF-227C-60E37B82BF15}"/>
              </a:ext>
            </a:extLst>
          </p:cNvPr>
          <p:cNvSpPr txBox="1"/>
          <p:nvPr/>
        </p:nvSpPr>
        <p:spPr>
          <a:xfrm>
            <a:off x="2023268" y="2894185"/>
            <a:ext cx="9441696" cy="707886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fr-FR" sz="2000" dirty="0"/>
              <a:t>*Sources publiques ADEME et INSEE, directement ou via un outil (ici celui du calculateur CSF, voir également celui de la Société nouvelle…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9EB744-316E-A933-15BA-D02DF96BC944}"/>
              </a:ext>
            </a:extLst>
          </p:cNvPr>
          <p:cNvSpPr txBox="1"/>
          <p:nvPr/>
        </p:nvSpPr>
        <p:spPr>
          <a:xfrm>
            <a:off x="2043364" y="3519462"/>
            <a:ext cx="9441696" cy="4001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fr-FR" sz="2000" dirty="0"/>
              <a:t>** + 20% pour la méthode CSF, intègre l’écart à la moyenne et encourage à transmettre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BD1E34E-0A83-5AE7-2190-C970D83E0609}"/>
              </a:ext>
            </a:extLst>
          </p:cNvPr>
          <p:cNvSpPr txBox="1"/>
          <p:nvPr/>
        </p:nvSpPr>
        <p:spPr>
          <a:xfrm>
            <a:off x="2311117" y="5213901"/>
            <a:ext cx="9616273" cy="92333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lvl="0"/>
            <a:r>
              <a:rPr lang="fr-FR" dirty="0"/>
              <a:t>*Déployée depuis 2012 pour les comptes carbone nationaux. </a:t>
            </a:r>
          </a:p>
          <a:p>
            <a:pPr lvl="0"/>
            <a:r>
              <a:rPr lang="fr-FR" dirty="0"/>
              <a:t>Etendue en 2024 aux comptes d’entreprise (E-</a:t>
            </a:r>
            <a:r>
              <a:rPr lang="fr-FR" dirty="0" err="1"/>
              <a:t>liability</a:t>
            </a:r>
            <a:r>
              <a:rPr lang="fr-FR" dirty="0"/>
              <a:t> </a:t>
            </a:r>
            <a:r>
              <a:rPr lang="fr-FR" dirty="0" err="1"/>
              <a:t>principles</a:t>
            </a:r>
            <a:r>
              <a:rPr lang="fr-FR" dirty="0"/>
              <a:t>, Economie 3D), transposée par de grandes entreprises (BASF…), par CSF et d’autres (Comptabilité Carbone Collaborative des </a:t>
            </a:r>
            <a:r>
              <a:rPr lang="fr-FR" dirty="0" err="1"/>
              <a:t>Shifters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5030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2" grpId="0"/>
      <p:bldP spid="3" grpId="0" animBg="1"/>
      <p:bldP spid="10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10E47F-A030-7BC7-978A-04F52481B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DD6757F-7AAD-4470-9A84-929F14BE33D6}"/>
              </a:ext>
            </a:extLst>
          </p:cNvPr>
          <p:cNvSpPr txBox="1"/>
          <p:nvPr/>
        </p:nvSpPr>
        <p:spPr>
          <a:xfrm>
            <a:off x="838195" y="945934"/>
            <a:ext cx="10776187" cy="707886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fr-FR" sz="2000" dirty="0"/>
              <a:t>C’est la somme des émissions transmises aux clients sur l’exercice</a:t>
            </a:r>
          </a:p>
          <a:p>
            <a:r>
              <a:rPr lang="fr-FR" sz="2000" dirty="0"/>
              <a:t>Chaque client reçoit l’émission de production qu’a nécessité son achat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31B8174-5F1D-465A-D6B3-FCFBA2AD3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11996" y="2298776"/>
            <a:ext cx="6256989" cy="163121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1" algn="r"/>
            <a:endParaRPr lang="fr-FR" sz="2000" b="1" i="1" dirty="0"/>
          </a:p>
          <a:p>
            <a:pPr lvl="1" algn="r"/>
            <a:endParaRPr lang="fr-FR" sz="2000" b="1" i="1" dirty="0"/>
          </a:p>
          <a:p>
            <a:pPr lvl="1" algn="r"/>
            <a:endParaRPr lang="fr-FR" sz="2000" b="1" i="1" dirty="0"/>
          </a:p>
          <a:p>
            <a:pPr lvl="1" algn="r"/>
            <a:endParaRPr lang="fr-FR" sz="2000" b="1" i="1" dirty="0"/>
          </a:p>
          <a:p>
            <a:pPr lvl="1" algn="r"/>
            <a:endParaRPr lang="fr-FR" sz="2000" b="1" i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ACA8D1-9CC1-6542-6718-4F13963C2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9640" y="6533636"/>
            <a:ext cx="2743200" cy="365125"/>
          </a:xfrm>
        </p:spPr>
        <p:txBody>
          <a:bodyPr/>
          <a:lstStyle/>
          <a:p>
            <a:fld id="{4DF7D97E-71B9-4DB7-9BC9-BF255CF45BEE}" type="slidenum">
              <a:rPr lang="fr-FR" smtClean="0"/>
              <a:t>6</a:t>
            </a:fld>
            <a:endParaRPr lang="fr-FR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A0BC2598-2BDB-2524-2B83-008BE33A4A17}"/>
              </a:ext>
            </a:extLst>
          </p:cNvPr>
          <p:cNvSpPr txBox="1"/>
          <p:nvPr/>
        </p:nvSpPr>
        <p:spPr>
          <a:xfrm>
            <a:off x="838195" y="386146"/>
            <a:ext cx="10515610" cy="461665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(3) L’émission des ventes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6752428-877A-B2FA-3A58-7553DC9F3597}"/>
              </a:ext>
            </a:extLst>
          </p:cNvPr>
          <p:cNvSpPr txBox="1"/>
          <p:nvPr/>
        </p:nvSpPr>
        <p:spPr>
          <a:xfrm>
            <a:off x="6263575" y="3380702"/>
            <a:ext cx="2220036" cy="4001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0070C0"/>
                </a:solidFill>
              </a:rPr>
              <a:t>écart N minimal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BD74850-EF4A-A661-863A-A59502C91A92}"/>
              </a:ext>
            </a:extLst>
          </p:cNvPr>
          <p:cNvSpPr txBox="1"/>
          <p:nvPr/>
        </p:nvSpPr>
        <p:spPr>
          <a:xfrm>
            <a:off x="3620676" y="1768503"/>
            <a:ext cx="3839628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/>
              <a:t>Compte d’Emission de l’année N*</a:t>
            </a:r>
            <a:endParaRPr lang="fr-FR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7B65794-D6F8-EC22-1BF5-A56693154857}"/>
              </a:ext>
            </a:extLst>
          </p:cNvPr>
          <p:cNvSpPr txBox="1"/>
          <p:nvPr/>
        </p:nvSpPr>
        <p:spPr>
          <a:xfrm>
            <a:off x="2522524" y="2436877"/>
            <a:ext cx="3254033" cy="36933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EMISSION DE PRODUCTION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C4041F5-7B23-061F-7B31-3DA05015E60F}"/>
              </a:ext>
            </a:extLst>
          </p:cNvPr>
          <p:cNvSpPr txBox="1"/>
          <p:nvPr/>
        </p:nvSpPr>
        <p:spPr>
          <a:xfrm>
            <a:off x="5807943" y="2444397"/>
            <a:ext cx="2602230" cy="64633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EMISSION DES VENTES </a:t>
            </a:r>
            <a:endParaRPr lang="fr-FR" dirty="0"/>
          </a:p>
          <a:p>
            <a:pPr algn="ctr"/>
            <a:r>
              <a:rPr lang="fr-FR" b="1" dirty="0"/>
              <a:t>PASSEE AUX CLIENTS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C1E8D49-3439-67A1-B1C7-37BBE1413F7B}"/>
              </a:ext>
            </a:extLst>
          </p:cNvPr>
          <p:cNvSpPr txBox="1"/>
          <p:nvPr/>
        </p:nvSpPr>
        <p:spPr>
          <a:xfrm>
            <a:off x="3267097" y="3432556"/>
            <a:ext cx="1575265" cy="4001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2000" dirty="0"/>
              <a:t>+ solde N - 1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DC1FC40-ABF8-FE43-08F1-3FF2435C3584}"/>
              </a:ext>
            </a:extLst>
          </p:cNvPr>
          <p:cNvSpPr txBox="1"/>
          <p:nvPr/>
        </p:nvSpPr>
        <p:spPr>
          <a:xfrm>
            <a:off x="9313309" y="3268120"/>
            <a:ext cx="1910426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Reporté dans l’émission  N+1</a:t>
            </a:r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EB19B02B-6BA5-61D8-7C4B-6D36B47C9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96966" y="3477922"/>
            <a:ext cx="697276" cy="2308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2A4F2922-1BC7-95E2-DE3E-F011652D7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67710" y="3505095"/>
            <a:ext cx="697276" cy="2308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oiseau, Graphique">
            <a:extLst>
              <a:ext uri="{FF2B5EF4-FFF2-40B4-BE49-F238E27FC236}">
                <a16:creationId xmlns:a16="http://schemas.microsoft.com/office/drawing/2014/main" id="{087BD71C-96AC-74E4-9DAE-42DB1B08A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95" y="5446207"/>
            <a:ext cx="1864813" cy="130126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7DCCECA-973D-CBBC-640D-14061993C94E}"/>
              </a:ext>
            </a:extLst>
          </p:cNvPr>
          <p:cNvSpPr txBox="1"/>
          <p:nvPr/>
        </p:nvSpPr>
        <p:spPr>
          <a:xfrm>
            <a:off x="839578" y="4153449"/>
            <a:ext cx="103841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0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L’émission des ventes doit équilibrer l’émission des achats. </a:t>
            </a:r>
          </a:p>
          <a:p>
            <a:pPr algn="just"/>
            <a:r>
              <a:rPr lang="fr-FR" sz="2000" kern="10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L’</a:t>
            </a:r>
            <a:r>
              <a:rPr lang="fr-FR" sz="20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écart est reporté à l’émission de production de l’exercice suivant.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3D27D87-7C4F-4B67-237F-CBEB1C163C61}"/>
              </a:ext>
            </a:extLst>
          </p:cNvPr>
          <p:cNvSpPr txBox="1"/>
          <p:nvPr/>
        </p:nvSpPr>
        <p:spPr>
          <a:xfrm>
            <a:off x="2478149" y="5614611"/>
            <a:ext cx="8565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i="1" dirty="0"/>
              <a:t>*Un Compte d’Emission par branche si l’entreprise est multibranche</a:t>
            </a:r>
          </a:p>
        </p:txBody>
      </p:sp>
    </p:spTree>
    <p:extLst>
      <p:ext uri="{BB962C8B-B14F-4D97-AF65-F5344CB8AC3E}">
        <p14:creationId xmlns:p14="http://schemas.microsoft.com/office/powerpoint/2010/main" val="366675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  <p:bldP spid="8" grpId="0"/>
      <p:bldP spid="10" grpId="0"/>
      <p:bldP spid="17" grpId="0" animBg="1"/>
      <p:bldP spid="18" grpId="0" animBg="1"/>
      <p:bldP spid="2" grpId="0"/>
      <p:bldP spid="13" grpId="0" animBg="1"/>
      <p:bldP spid="19" grpId="0" animBg="1"/>
      <p:bldP spid="20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B82A75-3E5A-9C3A-87DA-80F0EAFBA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B5936F4-34E7-D460-4029-6B3BF24FE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9640" y="6533636"/>
            <a:ext cx="2743200" cy="365125"/>
          </a:xfrm>
        </p:spPr>
        <p:txBody>
          <a:bodyPr/>
          <a:lstStyle/>
          <a:p>
            <a:fld id="{4DF7D97E-71B9-4DB7-9BC9-BF255CF45BEE}" type="slidenum">
              <a:rPr lang="fr-FR" smtClean="0"/>
              <a:t>7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A7B4F73-7A28-2404-D740-3335A599D23F}"/>
              </a:ext>
            </a:extLst>
          </p:cNvPr>
          <p:cNvSpPr txBox="1"/>
          <p:nvPr/>
        </p:nvSpPr>
        <p:spPr>
          <a:xfrm>
            <a:off x="837619" y="626231"/>
            <a:ext cx="8822748" cy="461665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La ventilation de l’émission de production entre chaque vente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07C0FB9-55AE-CABA-D847-0A2983AF3711}"/>
              </a:ext>
            </a:extLst>
          </p:cNvPr>
          <p:cNvSpPr txBox="1"/>
          <p:nvPr/>
        </p:nvSpPr>
        <p:spPr>
          <a:xfrm>
            <a:off x="837619" y="1259167"/>
            <a:ext cx="10781223" cy="3662541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fr-FR" sz="2000" dirty="0"/>
              <a:t>Elle s’appuie sur les outils de gestion actuels de l’entreprise </a:t>
            </a:r>
          </a:p>
          <a:p>
            <a:endParaRPr lang="fr-FR" sz="800" dirty="0"/>
          </a:p>
          <a:p>
            <a:r>
              <a:rPr lang="fr-FR" sz="2000" dirty="0"/>
              <a:t>-Elle peut </a:t>
            </a:r>
            <a:r>
              <a:rPr lang="fr-FR" sz="2000" b="1" dirty="0"/>
              <a:t>fixer l’Emission d’une vente </a:t>
            </a:r>
            <a:r>
              <a:rPr lang="fr-FR" sz="2000" dirty="0"/>
              <a:t>à partir du dernier compte d’émission clôturé :</a:t>
            </a:r>
          </a:p>
          <a:p>
            <a:endParaRPr lang="fr-FR" sz="800" dirty="0"/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2000" dirty="0"/>
              <a:t>Diviser les émissions de production par le Chiffre d’affaires donne l’émission unitaire moyenne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2000" dirty="0"/>
              <a:t>A multiplier par le montant de chaque facture</a:t>
            </a:r>
          </a:p>
          <a:p>
            <a:pPr lvl="2"/>
            <a:endParaRPr lang="fr-FR" sz="800" dirty="0"/>
          </a:p>
          <a:p>
            <a:r>
              <a:rPr lang="fr-FR" sz="2000" dirty="0"/>
              <a:t>-Elle a intérêt à </a:t>
            </a:r>
            <a:r>
              <a:rPr lang="fr-FR" sz="2000" b="1" dirty="0"/>
              <a:t>affiner cette émission </a:t>
            </a:r>
            <a:r>
              <a:rPr lang="fr-FR" sz="2000" dirty="0"/>
              <a:t>(comme elle a intérêt à affiner ses prix de vente) plus ou moins loin selon ses outils de gestion</a:t>
            </a:r>
          </a:p>
          <a:p>
            <a:endParaRPr lang="fr-FR" sz="800" dirty="0"/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2000" dirty="0"/>
              <a:t>En remplaçant les données N-1 par son budget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2000" dirty="0"/>
              <a:t>En tenant un compte d’émission pour chaque produit dont elle suit analytiquement les coûts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2000" dirty="0"/>
              <a:t>En affinant quand la concentration d’un intrant à forte/ faible émission unitaire varie beaucoup entre variantes d’un produit </a:t>
            </a:r>
            <a:r>
              <a:rPr lang="fr-FR" sz="2000" i="1" dirty="0"/>
              <a:t>(la pizza végétarienne vs la pizza merguez)</a:t>
            </a:r>
            <a:endParaRPr lang="fr-FR" sz="2000" dirty="0"/>
          </a:p>
        </p:txBody>
      </p:sp>
      <p:pic>
        <p:nvPicPr>
          <p:cNvPr id="3" name="Image 2" descr="Une image contenant oiseau, Graphique">
            <a:extLst>
              <a:ext uri="{FF2B5EF4-FFF2-40B4-BE49-F238E27FC236}">
                <a16:creationId xmlns:a16="http://schemas.microsoft.com/office/drawing/2014/main" id="{5D941A58-89FA-3E3E-42D7-C8571F03F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95" y="5446207"/>
            <a:ext cx="1864813" cy="1301261"/>
          </a:xfrm>
          <a:prstGeom prst="rect">
            <a:avLst/>
          </a:prstGeom>
        </p:spPr>
      </p:pic>
      <p:sp>
        <p:nvSpPr>
          <p:cNvPr id="2" name="ZoneTexte 7">
            <a:extLst>
              <a:ext uri="{FF2B5EF4-FFF2-40B4-BE49-F238E27FC236}">
                <a16:creationId xmlns:a16="http://schemas.microsoft.com/office/drawing/2014/main" id="{F2D35C6B-AFF3-97AF-5F82-ECEE0F781430}"/>
              </a:ext>
            </a:extLst>
          </p:cNvPr>
          <p:cNvSpPr txBox="1"/>
          <p:nvPr/>
        </p:nvSpPr>
        <p:spPr>
          <a:xfrm>
            <a:off x="4974114" y="5344806"/>
            <a:ext cx="1797856" cy="400110"/>
          </a:xfrm>
          <a:prstGeom prst="rect">
            <a:avLst/>
          </a:prstGeom>
          <a:solidFill>
            <a:srgbClr val="F0CF34"/>
          </a:solidFill>
          <a:ln w="12700">
            <a:solidFill>
              <a:schemeClr val="accent1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000" b="1"/>
            </a:pPr>
            <a:r>
              <a:rPr lang="fr-FR" dirty="0"/>
              <a:t>Des questions ?</a:t>
            </a:r>
          </a:p>
        </p:txBody>
      </p:sp>
    </p:spTree>
    <p:extLst>
      <p:ext uri="{BB962C8B-B14F-4D97-AF65-F5344CB8AC3E}">
        <p14:creationId xmlns:p14="http://schemas.microsoft.com/office/powerpoint/2010/main" val="322163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D07671-2EFA-6BD4-2AE8-32E86B15B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1E71816-EEE4-56BE-2F65-8801674A3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9640" y="6533636"/>
            <a:ext cx="2743200" cy="365125"/>
          </a:xfrm>
        </p:spPr>
        <p:txBody>
          <a:bodyPr/>
          <a:lstStyle/>
          <a:p>
            <a:fld id="{4DF7D97E-71B9-4DB7-9BC9-BF255CF45BEE}" type="slidenum">
              <a:rPr lang="fr-FR" smtClean="0"/>
              <a:t>8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6D6FEDA-CEAE-0701-E7B0-A43674B4A1A8}"/>
              </a:ext>
            </a:extLst>
          </p:cNvPr>
          <p:cNvSpPr txBox="1"/>
          <p:nvPr/>
        </p:nvSpPr>
        <p:spPr>
          <a:xfrm>
            <a:off x="837619" y="626231"/>
            <a:ext cx="8822748" cy="461665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Le passage en gestion par transmission est simple et valorisant</a:t>
            </a:r>
          </a:p>
        </p:txBody>
      </p:sp>
      <p:pic>
        <p:nvPicPr>
          <p:cNvPr id="3" name="Image 2" descr="Une image contenant oiseau, Graphique">
            <a:extLst>
              <a:ext uri="{FF2B5EF4-FFF2-40B4-BE49-F238E27FC236}">
                <a16:creationId xmlns:a16="http://schemas.microsoft.com/office/drawing/2014/main" id="{E44D0967-A822-A9D4-EC56-0C07EE6A6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95" y="5446207"/>
            <a:ext cx="1864813" cy="130126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D6C775A-87C5-814E-A86C-848BA9D5A9BA}"/>
              </a:ext>
            </a:extLst>
          </p:cNvPr>
          <p:cNvSpPr txBox="1"/>
          <p:nvPr/>
        </p:nvSpPr>
        <p:spPr>
          <a:xfrm>
            <a:off x="837619" y="1362804"/>
            <a:ext cx="107883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000" dirty="0"/>
              <a:t>L’entreprise qui calcule déjà ses émissions n’a qu’à compléter pour assurer l’exhaustivité et le passage en annuel.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000" dirty="0"/>
              <a:t>L’entreprise PME qui ne le fait pas peut le faire simplement de façon rigoureuse.</a:t>
            </a:r>
          </a:p>
          <a:p>
            <a:r>
              <a:rPr lang="fr-FR" sz="2000" dirty="0"/>
              <a:t>Dans la majorité des cas, quelques heures de travail administratif par an suffisent pour transmettre son émission à ses clients sur ses factures : un chiffre rigoureux, facile à expliquer et valorisant.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CE2FF62-0902-64A9-A9D0-354A08D45241}"/>
              </a:ext>
            </a:extLst>
          </p:cNvPr>
          <p:cNvSpPr txBox="1"/>
          <p:nvPr/>
        </p:nvSpPr>
        <p:spPr>
          <a:xfrm>
            <a:off x="775683" y="3096425"/>
            <a:ext cx="1085025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/>
              <a:t>L’émission est en effet valorisée par une partie croissante des clients </a:t>
            </a:r>
            <a:r>
              <a:rPr lang="fr-FR" sz="2000" dirty="0"/>
              <a:t>: </a:t>
            </a:r>
          </a:p>
          <a:p>
            <a:pPr lvl="1"/>
            <a:r>
              <a:rPr lang="fr-FR" sz="2000" dirty="0"/>
              <a:t>   -Les grandes entreprises et leurs fournisseurs (CSRD)</a:t>
            </a:r>
          </a:p>
          <a:p>
            <a:pPr lvl="1"/>
            <a:r>
              <a:rPr lang="fr-FR" sz="2000" dirty="0"/>
              <a:t>   -Les collectivités publiques suivent de plus en plus leurs GES</a:t>
            </a:r>
          </a:p>
          <a:p>
            <a:pPr lvl="1"/>
            <a:r>
              <a:rPr lang="fr-FR" sz="2000" kern="100" dirty="0">
                <a:ea typeface="Aptos" panose="020B0004020202020204" pitchFamily="34" charset="0"/>
                <a:cs typeface="Times New Roman" panose="02020603050405020304" pitchFamily="18" charset="0"/>
              </a:rPr>
              <a:t>   -La montée des dérèglements va sensibiliser politiques et particuliers</a:t>
            </a:r>
            <a:endParaRPr lang="fr-FR" sz="20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63E671A-6CAB-617F-EC7D-AF512927AAAC}"/>
              </a:ext>
            </a:extLst>
          </p:cNvPr>
          <p:cNvSpPr txBox="1"/>
          <p:nvPr/>
        </p:nvSpPr>
        <p:spPr>
          <a:xfrm>
            <a:off x="775683" y="4459479"/>
            <a:ext cx="10521208" cy="707886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fr-FR" sz="2000" b="1" dirty="0"/>
              <a:t>L’Emission est une « qualité client » </a:t>
            </a:r>
            <a:r>
              <a:rPr lang="fr-FR" sz="2000" dirty="0"/>
              <a:t>qui aide l’entreprise à </a:t>
            </a:r>
            <a:r>
              <a:rPr lang="fr-FR" sz="2000" b="1" dirty="0"/>
              <a:t>vendre plus, plus cher, plus longtemps</a:t>
            </a:r>
            <a:r>
              <a:rPr lang="fr-FR" sz="2000" dirty="0"/>
              <a:t> (comme toute qualité client)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6C6CF71-2786-1F7C-6FAB-F445B0C76A8E}"/>
              </a:ext>
            </a:extLst>
          </p:cNvPr>
          <p:cNvSpPr txBox="1"/>
          <p:nvPr/>
        </p:nvSpPr>
        <p:spPr>
          <a:xfrm>
            <a:off x="1710181" y="5295141"/>
            <a:ext cx="10696478" cy="4001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fr-FR" sz="2000" dirty="0"/>
              <a:t>(D’où un projet de label international Transmission valorisant les entreprises qui transmettent)</a:t>
            </a:r>
          </a:p>
        </p:txBody>
      </p:sp>
    </p:spTree>
    <p:extLst>
      <p:ext uri="{BB962C8B-B14F-4D97-AF65-F5344CB8AC3E}">
        <p14:creationId xmlns:p14="http://schemas.microsoft.com/office/powerpoint/2010/main" val="32320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BB40DB-0CF2-5F4F-018F-B80B5388A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001022-2C36-FBC0-749B-3ACD96EEE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9640" y="6975651"/>
            <a:ext cx="2743200" cy="365125"/>
          </a:xfrm>
        </p:spPr>
        <p:txBody>
          <a:bodyPr/>
          <a:lstStyle/>
          <a:p>
            <a:fld id="{4DF7D97E-71B9-4DB7-9BC9-BF255CF45BEE}" type="slidenum">
              <a:rPr lang="fr-FR" smtClean="0">
                <a:solidFill>
                  <a:schemeClr val="tx1"/>
                </a:solidFill>
              </a:rPr>
              <a:t>9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454F053-1880-5C29-8188-DD720DE52155}"/>
              </a:ext>
            </a:extLst>
          </p:cNvPr>
          <p:cNvSpPr txBox="1"/>
          <p:nvPr/>
        </p:nvSpPr>
        <p:spPr>
          <a:xfrm>
            <a:off x="6188326" y="2705725"/>
            <a:ext cx="5427568" cy="144655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endParaRPr lang="fr-FR" sz="800" dirty="0"/>
          </a:p>
          <a:p>
            <a:pPr marL="457200" indent="-457200">
              <a:buFont typeface="+mj-lt"/>
              <a:buAutoNum type="alphaLcParenR"/>
            </a:pPr>
            <a:r>
              <a:rPr lang="fr-FR" sz="2000" dirty="0"/>
              <a:t>Quelle est l’émission de notre achat et vos efforts dans la durée pour la réduire ?</a:t>
            </a:r>
          </a:p>
          <a:p>
            <a:pPr marL="457200" indent="-457200">
              <a:buFont typeface="+mj-lt"/>
              <a:buAutoNum type="alphaLcParenR"/>
            </a:pPr>
            <a:r>
              <a:rPr lang="fr-FR" sz="2000" dirty="0"/>
              <a:t>Déployons la Transmission le long de notre chaine de valeur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8528F50-3766-A0BF-D3E9-9E19B6DB52E2}"/>
              </a:ext>
            </a:extLst>
          </p:cNvPr>
          <p:cNvSpPr txBox="1"/>
          <p:nvPr/>
        </p:nvSpPr>
        <p:spPr>
          <a:xfrm>
            <a:off x="881341" y="450247"/>
            <a:ext cx="10613971" cy="496098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r-FR" sz="2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Transmettre l’émission ouvre des dialogues fructueux</a:t>
            </a:r>
            <a:r>
              <a:rPr lang="fr-FR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avec les partenaires</a:t>
            </a:r>
            <a:endParaRPr lang="fr-FR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68F13E2-D8D6-D519-D2CB-322A5C1FB51A}"/>
              </a:ext>
            </a:extLst>
          </p:cNvPr>
          <p:cNvSpPr txBox="1"/>
          <p:nvPr/>
        </p:nvSpPr>
        <p:spPr>
          <a:xfrm>
            <a:off x="1189492" y="1332506"/>
            <a:ext cx="4906507" cy="95410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2000" b="1" dirty="0"/>
              <a:t>Aux clients</a:t>
            </a:r>
            <a:endParaRPr lang="fr-FR" sz="2000" dirty="0"/>
          </a:p>
          <a:p>
            <a:pPr algn="ctr"/>
            <a:endParaRPr lang="fr-FR" sz="800" dirty="0"/>
          </a:p>
          <a:p>
            <a:pPr algn="ctr"/>
            <a:r>
              <a:rPr lang="fr-FR" sz="2000" dirty="0"/>
              <a:t>‘Nous vous aidons à réduire vos émissions’</a:t>
            </a:r>
          </a:p>
          <a:p>
            <a:pPr algn="ctr"/>
            <a:endParaRPr lang="fr-FR" sz="8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738FF67-9CE6-127C-1C2B-8E5EA1E32E6C}"/>
              </a:ext>
            </a:extLst>
          </p:cNvPr>
          <p:cNvSpPr txBox="1"/>
          <p:nvPr/>
        </p:nvSpPr>
        <p:spPr>
          <a:xfrm>
            <a:off x="9919606" y="6096837"/>
            <a:ext cx="18390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11</a:t>
            </a:r>
          </a:p>
        </p:txBody>
      </p:sp>
      <p:pic>
        <p:nvPicPr>
          <p:cNvPr id="5" name="Image 4" descr="Une image contenant oiseau, Graphique">
            <a:extLst>
              <a:ext uri="{FF2B5EF4-FFF2-40B4-BE49-F238E27FC236}">
                <a16:creationId xmlns:a16="http://schemas.microsoft.com/office/drawing/2014/main" id="{06967383-E24A-B355-B5F2-34267E389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95" y="5446207"/>
            <a:ext cx="1864813" cy="130126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D0155F0-0024-4612-1196-213833FC15AD}"/>
              </a:ext>
            </a:extLst>
          </p:cNvPr>
          <p:cNvSpPr txBox="1"/>
          <p:nvPr/>
        </p:nvSpPr>
        <p:spPr>
          <a:xfrm>
            <a:off x="6188326" y="1212880"/>
            <a:ext cx="5306986" cy="156966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endParaRPr lang="fr-FR" sz="800" dirty="0"/>
          </a:p>
          <a:p>
            <a:pPr marL="457200" indent="-457200">
              <a:buFont typeface="+mj-lt"/>
              <a:buAutoNum type="alphaLcParenR"/>
            </a:pPr>
            <a:r>
              <a:rPr lang="fr-FR" sz="2000" dirty="0"/>
              <a:t>Voilà l’émission de ce que nous vous vendons et nos efforts dans la durée pour la réduire</a:t>
            </a:r>
          </a:p>
          <a:p>
            <a:pPr marL="457200" indent="-457200">
              <a:buFont typeface="+mj-lt"/>
              <a:buAutoNum type="alphaLcParenR"/>
            </a:pPr>
            <a:r>
              <a:rPr lang="fr-FR" sz="2000" dirty="0"/>
              <a:t>Voilà des conseils/offres pour améliorer votre productivité en émissions</a:t>
            </a:r>
          </a:p>
          <a:p>
            <a:endParaRPr lang="fr-FR" sz="8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C5633A9-5DFB-6E11-D65B-99209C8A3879}"/>
              </a:ext>
            </a:extLst>
          </p:cNvPr>
          <p:cNvSpPr txBox="1"/>
          <p:nvPr/>
        </p:nvSpPr>
        <p:spPr>
          <a:xfrm>
            <a:off x="1588492" y="2792008"/>
            <a:ext cx="4108505" cy="83099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2000" b="1" dirty="0"/>
              <a:t>Aux fournisseurs</a:t>
            </a:r>
            <a:endParaRPr lang="fr-FR" sz="2000" dirty="0"/>
          </a:p>
          <a:p>
            <a:endParaRPr lang="fr-FR" sz="800" dirty="0"/>
          </a:p>
          <a:p>
            <a:pPr algn="ctr"/>
            <a:r>
              <a:rPr lang="fr-FR" sz="2000" dirty="0"/>
              <a:t>‘Aidez-nous à réduire nos émissions’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A26BFF1-5BE9-3991-C2E7-EE164A09B445}"/>
              </a:ext>
            </a:extLst>
          </p:cNvPr>
          <p:cNvSpPr txBox="1"/>
          <p:nvPr/>
        </p:nvSpPr>
        <p:spPr>
          <a:xfrm>
            <a:off x="1710412" y="4602826"/>
            <a:ext cx="4108505" cy="144655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2000" b="1" dirty="0"/>
              <a:t>Aux financiers</a:t>
            </a:r>
            <a:endParaRPr lang="fr-FR" sz="2000" dirty="0"/>
          </a:p>
          <a:p>
            <a:endParaRPr lang="fr-FR" sz="800" dirty="0"/>
          </a:p>
          <a:p>
            <a:pPr algn="ctr"/>
            <a:r>
              <a:rPr lang="fr-FR" sz="2000" dirty="0"/>
              <a:t>‘Nous améliorons notre réputation et votre rentabilité en réduisant vos risques’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505C642-8885-2B73-5A92-553991641190}"/>
              </a:ext>
            </a:extLst>
          </p:cNvPr>
          <p:cNvSpPr txBox="1"/>
          <p:nvPr/>
        </p:nvSpPr>
        <p:spPr>
          <a:xfrm>
            <a:off x="6188326" y="4403022"/>
            <a:ext cx="5427568" cy="156966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endParaRPr lang="fr-FR" sz="800" dirty="0"/>
          </a:p>
          <a:p>
            <a:pPr marL="457200" indent="-457200">
              <a:buFont typeface="+mj-lt"/>
              <a:buAutoNum type="alphaLcParenR"/>
            </a:pPr>
            <a:r>
              <a:rPr lang="fr-FR" sz="2000" dirty="0"/>
              <a:t>Notre compétitivité en émission est validée en continu par nos clients</a:t>
            </a:r>
          </a:p>
          <a:p>
            <a:pPr marL="457200" indent="-457200">
              <a:buFont typeface="+mj-lt"/>
              <a:buAutoNum type="alphaLcParenR"/>
            </a:pPr>
            <a:r>
              <a:rPr lang="fr-FR" sz="2000" dirty="0"/>
              <a:t>Nous investissons dans la décarbonation rentable, ni trop ni trop peu </a:t>
            </a:r>
          </a:p>
          <a:p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194290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Thème Office">
  <a:themeElements>
    <a:clrScheme name="Personnalisé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F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3EFEC054CC034F8EDB76F1A360ED82" ma:contentTypeVersion="13" ma:contentTypeDescription="Crée un document." ma:contentTypeScope="" ma:versionID="4d1f7843dafbaf7060fbb41923145e75">
  <xsd:schema xmlns:xsd="http://www.w3.org/2001/XMLSchema" xmlns:xs="http://www.w3.org/2001/XMLSchema" xmlns:p="http://schemas.microsoft.com/office/2006/metadata/properties" xmlns:ns3="11b42e21-0980-4b78-a495-b69f5cacdeea" targetNamespace="http://schemas.microsoft.com/office/2006/metadata/properties" ma:root="true" ma:fieldsID="88687c60a19a4cb56067ce16b3b1454c" ns3:_="">
    <xsd:import namespace="11b42e21-0980-4b78-a495-b69f5cacdee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_activity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b42e21-0980-4b78-a495-b69f5cacde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1b42e21-0980-4b78-a495-b69f5cacdeea" xsi:nil="true"/>
  </documentManagement>
</p:properties>
</file>

<file path=customXml/itemProps1.xml><?xml version="1.0" encoding="utf-8"?>
<ds:datastoreItem xmlns:ds="http://schemas.openxmlformats.org/officeDocument/2006/customXml" ds:itemID="{65149262-1E94-4753-9D6B-9371F5F510F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7E3C8F-5B60-4E66-B17E-556AA263FE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b42e21-0980-4b78-a495-b69f5cacde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95634BB-7CB3-4A41-8390-05AA61720E8B}">
  <ds:schemaRefs>
    <ds:schemaRef ds:uri="11b42e21-0980-4b78-a495-b69f5cacdeea"/>
    <ds:schemaRef ds:uri="http://schemas.microsoft.com/office/2006/documentManagement/types"/>
    <ds:schemaRef ds:uri="http://www.w3.org/XML/1998/namespace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388442</TotalTime>
  <Words>1195</Words>
  <Application>Microsoft Office PowerPoint</Application>
  <PresentationFormat>Grand écran</PresentationFormat>
  <Paragraphs>133</Paragraphs>
  <Slides>10</Slides>
  <Notes>6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7" baseType="lpstr">
      <vt:lpstr>Aptos</vt:lpstr>
      <vt:lpstr>Arial</vt:lpstr>
      <vt:lpstr>Calibri</vt:lpstr>
      <vt:lpstr>Calibri Light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jerome cazes</dc:creator>
  <cp:lastModifiedBy>jerome cazes</cp:lastModifiedBy>
  <cp:revision>113</cp:revision>
  <cp:lastPrinted>2023-04-26T08:42:08Z</cp:lastPrinted>
  <dcterms:created xsi:type="dcterms:W3CDTF">2022-02-11T16:14:50Z</dcterms:created>
  <dcterms:modified xsi:type="dcterms:W3CDTF">2025-01-20T10:25:57Z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0x010100E73EFEC054CC034F8EDB76F1A360ED82</vt:lpwstr>
  </property>
</Properties>
</file>