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6"/>
  </p:notesMasterIdLst>
  <p:sldIdLst>
    <p:sldId id="346" r:id="rId5"/>
    <p:sldId id="438" r:id="rId6"/>
    <p:sldId id="465" r:id="rId7"/>
    <p:sldId id="462" r:id="rId8"/>
    <p:sldId id="461" r:id="rId9"/>
    <p:sldId id="463" r:id="rId10"/>
    <p:sldId id="466" r:id="rId11"/>
    <p:sldId id="464" r:id="rId12"/>
    <p:sldId id="455" r:id="rId13"/>
    <p:sldId id="467" r:id="rId14"/>
    <p:sldId id="468" r:id="rId15"/>
  </p:sldIdLst>
  <p:sldSz cx="12192000" cy="6858000"/>
  <p:notesSz cx="6858000" cy="9945688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FF"/>
    <a:srgbClr val="FF0000"/>
    <a:srgbClr val="F0CF34"/>
    <a:srgbClr val="5B876B"/>
    <a:srgbClr val="F1C717"/>
    <a:srgbClr val="008F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DF09421-DDC6-4217-91DF-B9EB6BDF18F1}" v="71219" dt="2024-10-28T11:04:25.48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479" autoAdjust="0"/>
    <p:restoredTop sz="92941" autoAdjust="0"/>
  </p:normalViewPr>
  <p:slideViewPr>
    <p:cSldViewPr snapToGrid="0">
      <p:cViewPr varScale="1">
        <p:scale>
          <a:sx n="60" d="100"/>
          <a:sy n="60" d="100"/>
        </p:scale>
        <p:origin x="1236" y="40"/>
      </p:cViewPr>
      <p:guideLst/>
    </p:cSldViewPr>
  </p:slideViewPr>
  <p:notesTextViewPr>
    <p:cViewPr>
      <p:scale>
        <a:sx n="150" d="100"/>
        <a:sy n="150" d="100"/>
      </p:scale>
      <p:origin x="0" y="0"/>
    </p:cViewPr>
  </p:notesTextViewPr>
  <p:notesViewPr>
    <p:cSldViewPr snapToGrid="0">
      <p:cViewPr varScale="1">
        <p:scale>
          <a:sx n="58" d="100"/>
          <a:sy n="58" d="100"/>
        </p:scale>
        <p:origin x="3317" y="43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90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90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70C8A2-606E-4D0F-91FA-AD097BAFC76D}" type="datetimeFigureOut">
              <a:rPr lang="fr-FR" smtClean="0"/>
              <a:t>28/10/2024</a:t>
            </a:fld>
            <a:endParaRPr lang="fr-FR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444500" y="1243013"/>
            <a:ext cx="5969000" cy="33575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 dirty="0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786362"/>
            <a:ext cx="5486400" cy="391611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46679"/>
            <a:ext cx="2971800" cy="4990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9446679"/>
            <a:ext cx="2971800" cy="4990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1E4FA2-2A4B-4FC2-8859-7A03DDA177EC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183885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1E4FA2-2A4B-4FC2-8859-7A03DDA177EC}" type="slidenum">
              <a:rPr lang="fr-FR" smtClean="0"/>
              <a:t>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842730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1E4FA2-2A4B-4FC2-8859-7A03DDA177EC}" type="slidenum">
              <a:rPr lang="fr-FR" smtClean="0"/>
              <a:t>8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798601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1E4FA2-2A4B-4FC2-8859-7A03DDA177EC}" type="slidenum">
              <a:rPr lang="fr-FR" smtClean="0"/>
              <a:t>9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621993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5D0BC7-57F4-1F34-573C-03DBDF86BC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C5849D85-2BA1-3E95-EC82-E70C5FE307E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CCBAB42C-A27E-F8B1-5514-30260D718E4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9BF702C-2589-4BC5-27C0-E053D390336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1E4FA2-2A4B-4FC2-8859-7A03DDA177EC}" type="slidenum">
              <a:rPr lang="fr-FR" smtClean="0"/>
              <a:t>10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208902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AEEC9D-76A2-ED5B-5A82-672CFFA1D8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731A4F80-BD16-59A1-BE1A-FDE3B888B2E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770BCED8-741B-9DB6-FB6E-4396A5DDD6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E4A4979-CE2F-26D8-C0FB-0BFC1B24546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1E4FA2-2A4B-4FC2-8859-7A03DDA177EC}" type="slidenum">
              <a:rPr lang="fr-FR" smtClean="0"/>
              <a:t>11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598019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6723C32-9411-4D89-B479-1422F396A9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27A85DF5-FC0B-4AB9-A8EE-CA17A04A88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8019AC0-34A7-4929-B1E8-F155595CD1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CDE1C-52F2-40DD-9448-DF7D6B392807}" type="datetime1">
              <a:rPr lang="fr-FR" smtClean="0"/>
              <a:t>28/10/2024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1902486-63B5-44C3-BAE8-28FC3CCFB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Libre de droits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93E115F-E443-4937-AE2E-B6F0FF0A09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7D97E-71B9-4DB7-9BC9-BF255CF45BEE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47997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F83AB01-2DE8-4E6A-B27C-B1AE5ACCE1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AC72AF9D-6885-4D22-8782-8A0D02FE67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4994B64-EF13-49EA-A09D-6CA623CD1F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DB506-DC14-4021-9044-340B97488E29}" type="datetime1">
              <a:rPr lang="fr-FR" smtClean="0"/>
              <a:t>28/10/2024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AA0DDA1-4934-4CDC-A8A9-0B8512682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Libre de droits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FEF93B7-444A-433B-AA85-C586960799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7D97E-71B9-4DB7-9BC9-BF255CF45BEE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106291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CF83C7AF-2B80-4DA7-B2D9-4D96A293F8B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961B7944-38CC-43B9-A9F6-063137C004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5237942-1A0F-4AF7-A7D9-0410154793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1E139-7F08-4FBD-B3EA-8BA434EB2F22}" type="datetime1">
              <a:rPr lang="fr-FR" smtClean="0"/>
              <a:t>28/10/2024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F212996-26E3-4989-B209-D4F3611326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Libre de droits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856E13B-9C1F-4B9C-AEEF-1CA777C116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7D97E-71B9-4DB7-9BC9-BF255CF45BEE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611375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0DA2911-01F7-43AC-BD9B-F854BE2B6A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E8AD944-0B0E-4E74-80C0-3409E7112B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68F63BE-2762-4062-AAFC-3F9F06C6F0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D6844-A2FD-4037-BC54-BC3BEA0E0ADE}" type="datetime1">
              <a:rPr lang="fr-FR" smtClean="0"/>
              <a:t>28/10/2024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FE68A13-0CCD-4A44-AAEF-A78A700E91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Libre de droits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53B70B5-A0A9-4E5D-B1E5-387854E2A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7D97E-71B9-4DB7-9BC9-BF255CF45BEE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799365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21EE2D1-4A34-426B-A217-25B18F9609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6D5F6AF-56DB-4674-B175-66287F1717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AAD4865-0B2B-4046-8253-2F42A2230C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12CC7-43C4-488C-9FD0-07302704C5A2}" type="datetime1">
              <a:rPr lang="fr-FR" smtClean="0"/>
              <a:t>28/10/2024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8D8A742-00E8-45AC-844D-5B55AC2088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Libre de droits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159E82D-64C5-4AB9-92B7-A12EB5C697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7D97E-71B9-4DB7-9BC9-BF255CF45BEE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445433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6CF4668-67E2-4836-A33A-C786581284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53D29DB-3B88-4A5D-BF9A-0214508D0F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732FC6A8-36AF-4745-9E4F-A00AE322AB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183D983-5293-4F8B-B346-597C5A583B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5696B-6E9B-40CA-B96F-C4B1D16628BB}" type="datetime1">
              <a:rPr lang="fr-FR" smtClean="0"/>
              <a:t>28/10/2024</a:t>
            </a:fld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1C5E59B-69E9-4F86-B7F0-9C5970112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Libre de droits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DEC24C8-9AC6-4247-A51F-D3DABDE0DB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7D97E-71B9-4DB7-9BC9-BF255CF45BEE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711217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903079B-88B6-4BE4-BBE9-97C42C88A0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89042C0-572E-4DA2-B1DB-5C023B9670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D436812-8300-44FC-84E1-082BE7884C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FC1EDF78-AAE4-4DE9-9608-89BD528D0D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F05F8C1F-6DA0-4432-8E10-47B4638AF7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985524C6-83CD-431D-A107-68D00AF7AA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41974-D0CE-4C01-A82E-AB60533AB66A}" type="datetime1">
              <a:rPr lang="fr-FR" smtClean="0"/>
              <a:t>28/10/2024</a:t>
            </a:fld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F784FC64-464A-40DF-A18E-06C100742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Libre de droits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273B1D5C-17C0-452C-BD3B-5FAA560AB6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7D97E-71B9-4DB7-9BC9-BF255CF45BEE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894007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D094F26-B5D4-4CE7-8A85-CD57723A3E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5E17748B-F52F-496C-BD11-3394822C58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1D21-A788-4B8D-9CD0-78CC583B12AB}" type="datetime1">
              <a:rPr lang="fr-FR" smtClean="0"/>
              <a:t>28/10/2024</a:t>
            </a:fld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5DCD1313-09E9-41BE-AB16-5FA664C65C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Libre de droits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225B3157-8A44-4564-B5B7-6F254C21AC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7D97E-71B9-4DB7-9BC9-BF255CF45BEE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069364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4087DE60-70B3-4D6B-838F-389F16A739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0E9BD-24E9-4538-BFB7-8BC796593A73}" type="datetime1">
              <a:rPr lang="fr-FR" smtClean="0"/>
              <a:t>28/10/2024</a:t>
            </a:fld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7F55B05E-1377-4789-82D3-1F35AA2C51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Libre de droits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2F7FB97-6BB1-4E0B-831F-B9E43CF497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7D97E-71B9-4DB7-9BC9-BF255CF45BEE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865110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4B6F2BD-0C0A-4755-B732-D4C33993CE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D0899A8-A6B9-46F4-9F49-D49820015D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F2DE54C-C417-4070-A6D3-BB8628DFEC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297D756-88E0-42E5-AD04-F789A81A2A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2B423-8784-4560-97EE-08FEB3D3E942}" type="datetime1">
              <a:rPr lang="fr-FR" smtClean="0"/>
              <a:t>28/10/2024</a:t>
            </a:fld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D0BA53A-0D1C-4EE6-9023-242A327F75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Libre de droits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135C913-FE73-4E86-AF2D-CDE888B31B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7D97E-71B9-4DB7-9BC9-BF255CF45BEE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61218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ECCC728-A279-4DC6-A17F-BE5F10FB88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6DB10B1B-AB65-4966-A5C1-95F840C468D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E709AAA-9148-41EF-AAF7-A2E8843D41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87EB65B-1C39-4556-B65B-A6D03ECD52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938E3-8490-4770-B78D-9CE670B3D41C}" type="datetime1">
              <a:rPr lang="fr-FR" smtClean="0"/>
              <a:t>28/10/2024</a:t>
            </a:fld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0CBA73A-3D9D-4794-A010-EDE1775AA0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Libre de droits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1FE2F6C-0FDD-4C4E-858A-2D3B6699F8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7D97E-71B9-4DB7-9BC9-BF255CF45BEE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977364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0F6D55FD-B2F2-4282-AAA4-0B332DFD11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D365259-A640-4386-84BD-CC315A07EF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641C576-B502-4B5C-AA06-3921A26DCA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BD84C1-EF59-46EC-99FF-24FFDE65E955}" type="datetime1">
              <a:rPr lang="fr-FR" smtClean="0"/>
              <a:t>28/10/2024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41CE043-A41B-4BEB-862E-885E88DDAF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dirty="0"/>
              <a:t>Libre de droits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033CA2C-F87F-4E1C-A50D-C9430FD422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F7D97E-71B9-4DB7-9BC9-BF255CF45BEE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95089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F32D7FBE-DE9F-8483-65A7-C2043234757B}"/>
              </a:ext>
            </a:extLst>
          </p:cNvPr>
          <p:cNvSpPr txBox="1"/>
          <p:nvPr/>
        </p:nvSpPr>
        <p:spPr>
          <a:xfrm>
            <a:off x="3783017" y="4990981"/>
            <a:ext cx="7666893" cy="923330"/>
          </a:xfrm>
          <a:prstGeom prst="rect">
            <a:avLst/>
          </a:prstGeom>
          <a:solidFill>
            <a:schemeClr val="bg1"/>
          </a:solidFill>
          <a:ln w="76200">
            <a:noFill/>
          </a:ln>
        </p:spPr>
        <p:txBody>
          <a:bodyPr wrap="square" rtlCol="0">
            <a:spAutoFit/>
          </a:bodyPr>
          <a:lstStyle/>
          <a:p>
            <a:r>
              <a:rPr lang="fr-FR" b="1" dirty="0"/>
              <a:t>Carbones sur factures </a:t>
            </a:r>
            <a:r>
              <a:rPr lang="fr-FR" dirty="0"/>
              <a:t>est un collectif d’experts bénévoles créé par </a:t>
            </a:r>
            <a:r>
              <a:rPr lang="fr-FR" i="1" dirty="0"/>
              <a:t>Réconcilions-nous ! </a:t>
            </a:r>
            <a:r>
              <a:rPr lang="fr-FR" dirty="0"/>
              <a:t>un lobby de l’intérêt collectif indépendant. Ses productions sont gratuites et libres, disponibles sur </a:t>
            </a:r>
            <a:r>
              <a:rPr lang="fr-FR" b="1" i="1" dirty="0"/>
              <a:t>carbones-factures.org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0775CF73-15C4-0889-DAA5-E6AE93A7EAA0}"/>
              </a:ext>
            </a:extLst>
          </p:cNvPr>
          <p:cNvSpPr txBox="1"/>
          <p:nvPr/>
        </p:nvSpPr>
        <p:spPr>
          <a:xfrm>
            <a:off x="1759045" y="1405353"/>
            <a:ext cx="8673910" cy="1426031"/>
          </a:xfrm>
          <a:prstGeom prst="rect">
            <a:avLst/>
          </a:prstGeom>
          <a:solidFill>
            <a:schemeClr val="bg1"/>
          </a:solidFill>
          <a:ln w="76200">
            <a:noFill/>
          </a:ln>
        </p:spPr>
        <p:txBody>
          <a:bodyPr wrap="square" rtlCol="0">
            <a:spAutoFit/>
          </a:bodyPr>
          <a:lstStyle/>
          <a:p>
            <a:pPr algn="ctr">
              <a:spcAft>
                <a:spcPts val="800"/>
              </a:spcAft>
            </a:pPr>
            <a:r>
              <a:rPr lang="fr-FR" sz="4000" b="1" kern="100" dirty="0">
                <a:ea typeface="Times New Roman" panose="02020603050405020304" pitchFamily="18" charset="0"/>
                <a:cs typeface="Times New Roman" panose="02020603050405020304" pitchFamily="18" charset="0"/>
              </a:rPr>
              <a:t>Gérer les émissions de GES </a:t>
            </a:r>
          </a:p>
          <a:p>
            <a:pPr algn="ctr">
              <a:spcAft>
                <a:spcPts val="800"/>
              </a:spcAft>
            </a:pPr>
            <a:r>
              <a:rPr lang="fr-FR" sz="4000" b="1" kern="100" dirty="0">
                <a:ea typeface="Times New Roman" panose="02020603050405020304" pitchFamily="18" charset="0"/>
                <a:cs typeface="Times New Roman" panose="02020603050405020304" pitchFamily="18" charset="0"/>
              </a:rPr>
              <a:t>des produits de l’entreprise</a:t>
            </a:r>
          </a:p>
        </p:txBody>
      </p:sp>
      <p:pic>
        <p:nvPicPr>
          <p:cNvPr id="4" name="Image 3" descr="Une image contenant oiseau, Graphique&#10;&#10;Description générée automatiquement">
            <a:extLst>
              <a:ext uri="{FF2B5EF4-FFF2-40B4-BE49-F238E27FC236}">
                <a16:creationId xmlns:a16="http://schemas.microsoft.com/office/drawing/2014/main" id="{F4F9973C-5EB3-F0B0-2D08-2C9C23056F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536" y="4304877"/>
            <a:ext cx="2922855" cy="2039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916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FBB40DB-0CF2-5F4F-018F-B80B5388A4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7001022-2C36-FBC0-749B-3ACD96EEEE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9640" y="6975651"/>
            <a:ext cx="2743200" cy="365125"/>
          </a:xfrm>
        </p:spPr>
        <p:txBody>
          <a:bodyPr/>
          <a:lstStyle/>
          <a:p>
            <a:fld id="{4DF7D97E-71B9-4DB7-9BC9-BF255CF45BEE}" type="slidenum">
              <a:rPr lang="fr-FR" smtClean="0">
                <a:solidFill>
                  <a:schemeClr val="tx1"/>
                </a:solidFill>
              </a:rPr>
              <a:t>10</a:t>
            </a:fld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B454F053-1880-5C29-8188-DD720DE52155}"/>
              </a:ext>
            </a:extLst>
          </p:cNvPr>
          <p:cNvSpPr txBox="1"/>
          <p:nvPr/>
        </p:nvSpPr>
        <p:spPr>
          <a:xfrm>
            <a:off x="6188327" y="1502331"/>
            <a:ext cx="5427568" cy="2492990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fr-FR" sz="2000" b="1" dirty="0"/>
              <a:t>Avec les fournisseurs</a:t>
            </a:r>
            <a:endParaRPr lang="fr-FR" sz="2000" dirty="0"/>
          </a:p>
          <a:p>
            <a:endParaRPr lang="fr-FR" sz="800" dirty="0"/>
          </a:p>
          <a:p>
            <a:pPr algn="ctr"/>
            <a:r>
              <a:rPr lang="fr-FR" sz="2000" dirty="0"/>
              <a:t>‘Aidez-moi à réduire mes émissions’</a:t>
            </a:r>
          </a:p>
          <a:p>
            <a:pPr algn="ctr"/>
            <a:endParaRPr lang="fr-FR" sz="800" dirty="0"/>
          </a:p>
          <a:p>
            <a:pPr marL="457200" indent="-457200">
              <a:buFont typeface="+mj-lt"/>
              <a:buAutoNum type="alphaLcParenR"/>
            </a:pPr>
            <a:r>
              <a:rPr lang="fr-FR" sz="2000" dirty="0"/>
              <a:t>Donnez-moi l’émission de ce que j’achète</a:t>
            </a:r>
          </a:p>
          <a:p>
            <a:pPr marL="457200" indent="-457200">
              <a:buFont typeface="+mj-lt"/>
              <a:buAutoNum type="alphaLcParenR"/>
            </a:pPr>
            <a:r>
              <a:rPr lang="fr-FR" sz="2000" dirty="0"/>
              <a:t>Quels efforts faites-vous dans la durée pour m’apporter moins d’émissions ?</a:t>
            </a:r>
          </a:p>
          <a:p>
            <a:pPr marL="457200" indent="-457200">
              <a:buFont typeface="+mj-lt"/>
              <a:buAutoNum type="alphaLcParenR"/>
            </a:pPr>
            <a:r>
              <a:rPr lang="fr-FR" sz="2000" dirty="0"/>
              <a:t>Apportez-moi des solutions améliorant ma productivité en émissions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08528F50-3766-A0BF-D3E9-9E19B6DB52E2}"/>
              </a:ext>
            </a:extLst>
          </p:cNvPr>
          <p:cNvSpPr txBox="1"/>
          <p:nvPr/>
        </p:nvSpPr>
        <p:spPr>
          <a:xfrm>
            <a:off x="881342" y="520585"/>
            <a:ext cx="10613971" cy="496098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fr-FR" sz="24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La méthode 3D ouvre un dialogue collaboratif avec clients et fournisseurs</a:t>
            </a:r>
            <a:endParaRPr lang="fr-FR" sz="24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368F13E2-D8D6-D519-D2CB-322A5C1FB51A}"/>
              </a:ext>
            </a:extLst>
          </p:cNvPr>
          <p:cNvSpPr txBox="1"/>
          <p:nvPr/>
        </p:nvSpPr>
        <p:spPr>
          <a:xfrm>
            <a:off x="881343" y="1502331"/>
            <a:ext cx="5214657" cy="2616101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fr-FR" sz="2000" b="1" dirty="0"/>
              <a:t>Avec les clients</a:t>
            </a:r>
            <a:endParaRPr lang="fr-FR" sz="2000" dirty="0"/>
          </a:p>
          <a:p>
            <a:pPr algn="ctr"/>
            <a:endParaRPr lang="fr-FR" sz="800" dirty="0"/>
          </a:p>
          <a:p>
            <a:pPr algn="ctr"/>
            <a:r>
              <a:rPr lang="fr-FR" sz="2000" dirty="0"/>
              <a:t>‘Je vous aide à réduire vos émissions’</a:t>
            </a:r>
          </a:p>
          <a:p>
            <a:pPr algn="ctr"/>
            <a:endParaRPr lang="fr-FR" sz="800" dirty="0"/>
          </a:p>
          <a:p>
            <a:pPr marL="457200" indent="-457200">
              <a:buFont typeface="+mj-lt"/>
              <a:buAutoNum type="alphaLcParenR"/>
            </a:pPr>
            <a:r>
              <a:rPr lang="fr-FR" sz="2000" dirty="0"/>
              <a:t>Voilà l’émission de ce que je vous vends</a:t>
            </a:r>
          </a:p>
          <a:p>
            <a:pPr marL="457200" indent="-457200">
              <a:buFont typeface="+mj-lt"/>
              <a:buAutoNum type="alphaLcParenR"/>
            </a:pPr>
            <a:r>
              <a:rPr lang="fr-FR" sz="2000" dirty="0"/>
              <a:t>Voilà mes efforts dans la durée pour vous apporter moins d’émissions</a:t>
            </a:r>
          </a:p>
          <a:p>
            <a:pPr marL="457200" indent="-457200">
              <a:buFont typeface="+mj-lt"/>
              <a:buAutoNum type="alphaLcParenR"/>
            </a:pPr>
            <a:r>
              <a:rPr lang="fr-FR" sz="2000" dirty="0"/>
              <a:t>Voilà des solutions améliorant votre productivité en émissions</a:t>
            </a:r>
          </a:p>
          <a:p>
            <a:endParaRPr lang="fr-FR" sz="800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8EE96615-5EB5-5C4F-8212-60B499CB87D9}"/>
              </a:ext>
            </a:extLst>
          </p:cNvPr>
          <p:cNvSpPr txBox="1"/>
          <p:nvPr/>
        </p:nvSpPr>
        <p:spPr>
          <a:xfrm>
            <a:off x="881342" y="4206621"/>
            <a:ext cx="10411498" cy="101566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2000" dirty="0"/>
              <a:t>La méthode 3D résout le débat sur la mesure de l’émission provoquée par </a:t>
            </a:r>
            <a:r>
              <a:rPr lang="fr-FR" sz="2000" b="1" dirty="0"/>
              <a:t>l’utilisation du produit</a:t>
            </a:r>
            <a:r>
              <a:rPr lang="fr-FR" sz="2000" dirty="0"/>
              <a:t>* </a:t>
            </a:r>
          </a:p>
          <a:p>
            <a:r>
              <a:rPr lang="fr-FR" sz="2000" dirty="0"/>
              <a:t>-Oui, l’entreprise a intérêt à l’estimer, ou à le demander à son client</a:t>
            </a:r>
          </a:p>
          <a:p>
            <a:r>
              <a:rPr lang="fr-FR" sz="2000" dirty="0"/>
              <a:t>-Non, ni l’entreprise ni son client n’ont intérêt à l’intégrer à l’émission du produit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738FF67-9CE6-127C-1C2B-8E5EA1E32E6C}"/>
              </a:ext>
            </a:extLst>
          </p:cNvPr>
          <p:cNvSpPr txBox="1"/>
          <p:nvPr/>
        </p:nvSpPr>
        <p:spPr>
          <a:xfrm>
            <a:off x="9411714" y="5226688"/>
            <a:ext cx="183909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000" i="1" dirty="0"/>
              <a:t>*scope 3 aval</a:t>
            </a:r>
          </a:p>
        </p:txBody>
      </p:sp>
      <p:pic>
        <p:nvPicPr>
          <p:cNvPr id="5" name="Image 4" descr="Une image contenant oiseau, Graphique&#10;&#10;Description générée automatiquement">
            <a:extLst>
              <a:ext uri="{FF2B5EF4-FFF2-40B4-BE49-F238E27FC236}">
                <a16:creationId xmlns:a16="http://schemas.microsoft.com/office/drawing/2014/main" id="{06967383-E24A-B355-B5F2-34267E389A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295" y="5446207"/>
            <a:ext cx="1864813" cy="1301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903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E5199D0-0B81-99F5-29A1-0F0E446B5A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BA0B262D-ADD3-4EEF-E36F-9AE141045B87}"/>
              </a:ext>
            </a:extLst>
          </p:cNvPr>
          <p:cNvSpPr txBox="1"/>
          <p:nvPr/>
        </p:nvSpPr>
        <p:spPr>
          <a:xfrm>
            <a:off x="899773" y="1041122"/>
            <a:ext cx="10619936" cy="1323439"/>
          </a:xfrm>
          <a:prstGeom prst="rect">
            <a:avLst/>
          </a:prstGeom>
          <a:solidFill>
            <a:schemeClr val="bg1"/>
          </a:solidFill>
          <a:ln w="76200"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fr-FR" sz="2000" dirty="0"/>
              <a:t>La performance </a:t>
            </a:r>
            <a:r>
              <a:rPr lang="fr-FR" sz="2000" b="1" dirty="0"/>
              <a:t>du produit </a:t>
            </a:r>
            <a:r>
              <a:rPr lang="fr-FR" sz="2000" dirty="0"/>
              <a:t>(son émission, transmise aux clients) doit être complétée par la performance </a:t>
            </a:r>
            <a:r>
              <a:rPr lang="fr-FR" sz="2000" b="1" dirty="0"/>
              <a:t>de l’entreprise </a:t>
            </a:r>
            <a:r>
              <a:rPr lang="fr-FR" sz="2000" dirty="0"/>
              <a:t>(sa décarbonation, transmise aux actionnaires et banquiers)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fr-FR" sz="2000" dirty="0"/>
              <a:t>La méthode 3D est unique, mais la problématique des deux performances est très différente selon les entreprises, d’où le besoin </a:t>
            </a:r>
            <a:r>
              <a:rPr lang="fr-FR" sz="2000" b="1" dirty="0"/>
              <a:t>d</a:t>
            </a:r>
            <a:r>
              <a:rPr lang="fr-FR" sz="2000" b="1" dirty="0">
                <a:effectLst/>
                <a:ea typeface="Aptos" panose="020B0004020202020204" pitchFamily="34" charset="0"/>
                <a:cs typeface="Aptos" panose="020B0004020202020204" pitchFamily="34" charset="0"/>
              </a:rPr>
              <a:t>e cas </a:t>
            </a:r>
            <a:r>
              <a:rPr lang="fr-FR" sz="2000" b="1" dirty="0"/>
              <a:t>d’entreprise </a:t>
            </a:r>
            <a:r>
              <a:rPr lang="fr-FR" sz="2000" dirty="0"/>
              <a:t>illustrant cette diversité.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D7498BC-05B5-B770-C0AB-C949BD3404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9640" y="6533636"/>
            <a:ext cx="2743200" cy="365125"/>
          </a:xfrm>
        </p:spPr>
        <p:txBody>
          <a:bodyPr/>
          <a:lstStyle/>
          <a:p>
            <a:fld id="{4DF7D97E-71B9-4DB7-9BC9-BF255CF45BEE}" type="slidenum">
              <a:rPr lang="fr-FR" smtClean="0"/>
              <a:t>11</a:t>
            </a:fld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6F90609F-A917-D797-C8BE-3023BFC5583E}"/>
              </a:ext>
            </a:extLst>
          </p:cNvPr>
          <p:cNvSpPr txBox="1"/>
          <p:nvPr/>
        </p:nvSpPr>
        <p:spPr>
          <a:xfrm>
            <a:off x="952304" y="369863"/>
            <a:ext cx="10824364" cy="4921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fr-FR" sz="2400" b="1" dirty="0">
                <a:ea typeface="Aptos" panose="020B0004020202020204" pitchFamily="34" charset="0"/>
                <a:cs typeface="Aptos" panose="020B0004020202020204" pitchFamily="34" charset="0"/>
              </a:rPr>
              <a:t>Deux webinaires complèteront prochainement celui-ci</a:t>
            </a:r>
            <a:endParaRPr lang="fr-FR" sz="2400" b="1" kern="100" dirty="0"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Vidéo 6">
            <a:hlinkClick r:id="" action="ppaction://media"/>
            <a:extLst>
              <a:ext uri="{FF2B5EF4-FFF2-40B4-BE49-F238E27FC236}">
                <a16:creationId xmlns:a16="http://schemas.microsoft.com/office/drawing/2014/main" id="{4CB34ACD-1B5C-4D4A-3AA0-1EEFC00FD4A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21539" y="2686604"/>
            <a:ext cx="5348919" cy="3560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212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60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1166799-CA95-D5D5-814A-808CD381F7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EB907BB-6EE9-D2AB-2971-B8B4220E4E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28961" y="6289781"/>
            <a:ext cx="2743200" cy="365125"/>
          </a:xfrm>
        </p:spPr>
        <p:txBody>
          <a:bodyPr/>
          <a:lstStyle/>
          <a:p>
            <a:fld id="{4DF7D97E-71B9-4DB7-9BC9-BF255CF45BEE}" type="slidenum">
              <a:rPr lang="fr-FR" smtClean="0"/>
              <a:t>2</a:t>
            </a:fld>
            <a:endParaRPr lang="fr-FR" dirty="0"/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0B55B0FC-A0F9-3CAE-37B1-EF2768D20C82}"/>
              </a:ext>
            </a:extLst>
          </p:cNvPr>
          <p:cNvSpPr txBox="1"/>
          <p:nvPr/>
        </p:nvSpPr>
        <p:spPr>
          <a:xfrm>
            <a:off x="779512" y="483750"/>
            <a:ext cx="10363601" cy="461665"/>
          </a:xfrm>
          <a:prstGeom prst="rect">
            <a:avLst/>
          </a:prstGeom>
          <a:solidFill>
            <a:schemeClr val="bg1"/>
          </a:solidFill>
          <a:ln w="76200">
            <a:noFill/>
          </a:ln>
        </p:spPr>
        <p:txBody>
          <a:bodyPr wrap="square" rtlCol="0">
            <a:spAutoFit/>
          </a:bodyPr>
          <a:lstStyle/>
          <a:p>
            <a:r>
              <a:rPr lang="fr-FR" sz="2400" b="1" dirty="0"/>
              <a:t>Une entreprise doit intégrer à sa gestion les émissions de gaz à effet de serre</a:t>
            </a:r>
            <a:endParaRPr lang="fr-FR" sz="2400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A3E0902E-62F3-7C92-1C19-0B2DC36E74AB}"/>
              </a:ext>
            </a:extLst>
          </p:cNvPr>
          <p:cNvSpPr txBox="1"/>
          <p:nvPr/>
        </p:nvSpPr>
        <p:spPr>
          <a:xfrm>
            <a:off x="779512" y="1172010"/>
            <a:ext cx="10806237" cy="20005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000" dirty="0"/>
              <a:t>Ils seront de plus en plus coûteux et mal vus de ses partenaires (clients et financiers au premier rang)</a:t>
            </a:r>
          </a:p>
          <a:p>
            <a:r>
              <a:rPr lang="fr-FR" sz="2000" dirty="0"/>
              <a:t>Suivant la qualité de cette intégration, la transition sera un risque ou une opportunité pour l’entreprise</a:t>
            </a:r>
          </a:p>
          <a:p>
            <a:endParaRPr lang="fr-FR" sz="1600" dirty="0"/>
          </a:p>
          <a:p>
            <a:r>
              <a:rPr lang="fr-FR" sz="2000" dirty="0"/>
              <a:t>Ce webinaire décrit la gestion de la performance en émission des produits vendus par la méthode 3D :</a:t>
            </a:r>
          </a:p>
          <a:p>
            <a:endParaRPr lang="fr-FR" sz="800" dirty="0"/>
          </a:p>
          <a:p>
            <a:pPr lvl="2" algn="just"/>
            <a:r>
              <a:rPr lang="fr-FR" sz="2000" b="1" dirty="0"/>
              <a:t>Elle donne à l'entreprise des mesures robustes et exhaustives des émissions de ses produits, alimentées par les émissions de ses fournisseurs et transmises ensuite à ses clients</a:t>
            </a:r>
            <a:r>
              <a:rPr lang="fr-FR" sz="2000" b="1" kern="100" dirty="0">
                <a:solidFill>
                  <a:srgbClr val="000000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fr-FR" sz="2000" b="1" kern="100" dirty="0"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2E1824CC-3518-8673-05C7-D1216D26D643}"/>
              </a:ext>
            </a:extLst>
          </p:cNvPr>
          <p:cNvSpPr txBox="1"/>
          <p:nvPr/>
        </p:nvSpPr>
        <p:spPr>
          <a:xfrm>
            <a:off x="2725735" y="3601496"/>
            <a:ext cx="7187572" cy="707886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sz="2000" dirty="0"/>
              <a:t>La méthode s’appelle </a:t>
            </a:r>
            <a:r>
              <a:rPr lang="fr-FR" sz="2000" b="1" dirty="0"/>
              <a:t>3D</a:t>
            </a:r>
            <a:r>
              <a:rPr lang="fr-FR" sz="2000" dirty="0"/>
              <a:t> car elle ajoute au produit </a:t>
            </a:r>
            <a:r>
              <a:rPr lang="fr-FR" sz="2000" b="1" dirty="0"/>
              <a:t>sa 3</a:t>
            </a:r>
            <a:r>
              <a:rPr lang="fr-FR" sz="2000" b="1" baseline="30000" dirty="0"/>
              <a:t>e</a:t>
            </a:r>
            <a:r>
              <a:rPr lang="fr-FR" sz="2000" b="1" dirty="0"/>
              <a:t> dimension </a:t>
            </a:r>
          </a:p>
          <a:p>
            <a:pPr algn="ctr"/>
            <a:r>
              <a:rPr lang="fr-FR" sz="2000" b="1" dirty="0"/>
              <a:t>SON EMISSION </a:t>
            </a:r>
            <a:r>
              <a:rPr lang="fr-FR" sz="2000" dirty="0"/>
              <a:t>à côté du prix et de la quantité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64D380C-0272-FF2D-E520-C9360C1E4624}"/>
              </a:ext>
            </a:extLst>
          </p:cNvPr>
          <p:cNvSpPr txBox="1"/>
          <p:nvPr/>
        </p:nvSpPr>
        <p:spPr>
          <a:xfrm>
            <a:off x="2548585" y="4733312"/>
            <a:ext cx="7541872" cy="101566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sz="2000" dirty="0"/>
              <a:t>On parle aussi de méthode </a:t>
            </a:r>
            <a:r>
              <a:rPr lang="fr-FR" sz="2000" b="1" dirty="0"/>
              <a:t>collaborative</a:t>
            </a:r>
            <a:endParaRPr lang="fr-FR" sz="2000" dirty="0"/>
          </a:p>
          <a:p>
            <a:pPr algn="ctr"/>
            <a:r>
              <a:rPr lang="fr-FR" sz="2000" dirty="0"/>
              <a:t>si toutes les entreprises transmettent l’émission de ce qu’elles vendent, toutes reçoivent les émissions de ce qu’elles achètent</a:t>
            </a:r>
          </a:p>
        </p:txBody>
      </p:sp>
      <p:pic>
        <p:nvPicPr>
          <p:cNvPr id="8" name="Image 7" descr="Une image contenant oiseau, Graphique&#10;&#10;Description générée automatiquement">
            <a:extLst>
              <a:ext uri="{FF2B5EF4-FFF2-40B4-BE49-F238E27FC236}">
                <a16:creationId xmlns:a16="http://schemas.microsoft.com/office/drawing/2014/main" id="{54501AC4-F9E1-C8D1-6E5F-2D9965F6A4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295" y="5446207"/>
            <a:ext cx="1864813" cy="1301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964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1166799-CA95-D5D5-814A-808CD381F7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E85AFA34-B700-986E-EDDF-45E71E219905}"/>
              </a:ext>
            </a:extLst>
          </p:cNvPr>
          <p:cNvSpPr txBox="1"/>
          <p:nvPr/>
        </p:nvSpPr>
        <p:spPr>
          <a:xfrm>
            <a:off x="1105319" y="1201583"/>
            <a:ext cx="9785604" cy="707886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pPr lvl="0" algn="ctr"/>
            <a:r>
              <a:rPr lang="fr-FR" sz="2000" dirty="0"/>
              <a:t>La balance recense chaque année les émissions de la production et des ventes de l’entreprise  pour s’assurer que les ventes répercutent toutes les émissions de production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1BA69ACC-9AA9-09AC-7F7D-28DF6AC14B3D}"/>
              </a:ext>
            </a:extLst>
          </p:cNvPr>
          <p:cNvSpPr txBox="1"/>
          <p:nvPr/>
        </p:nvSpPr>
        <p:spPr>
          <a:xfrm>
            <a:off x="2411996" y="2548034"/>
            <a:ext cx="6256989" cy="1631216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lvl="1" algn="r"/>
            <a:endParaRPr lang="fr-FR" sz="2000" b="1" i="1" dirty="0"/>
          </a:p>
          <a:p>
            <a:pPr lvl="1" algn="r"/>
            <a:endParaRPr lang="fr-FR" sz="2000" b="1" i="1" dirty="0"/>
          </a:p>
          <a:p>
            <a:pPr lvl="1" algn="r"/>
            <a:endParaRPr lang="fr-FR" sz="2000" b="1" i="1" dirty="0"/>
          </a:p>
          <a:p>
            <a:pPr lvl="1" algn="r"/>
            <a:endParaRPr lang="fr-FR" sz="2000" b="1" i="1" dirty="0"/>
          </a:p>
          <a:p>
            <a:pPr lvl="1" algn="r"/>
            <a:endParaRPr lang="fr-FR" sz="2000" b="1" i="1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EB907BB-6EE9-D2AB-2971-B8B4220E4E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9640" y="6533636"/>
            <a:ext cx="2743200" cy="365125"/>
          </a:xfrm>
        </p:spPr>
        <p:txBody>
          <a:bodyPr/>
          <a:lstStyle/>
          <a:p>
            <a:fld id="{4DF7D97E-71B9-4DB7-9BC9-BF255CF45BEE}" type="slidenum">
              <a:rPr lang="fr-FR" smtClean="0"/>
              <a:t>3</a:t>
            </a:fld>
            <a:endParaRPr lang="fr-FR" dirty="0"/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0B55B0FC-A0F9-3CAE-37B1-EF2768D20C82}"/>
              </a:ext>
            </a:extLst>
          </p:cNvPr>
          <p:cNvSpPr txBox="1"/>
          <p:nvPr/>
        </p:nvSpPr>
        <p:spPr>
          <a:xfrm>
            <a:off x="803220" y="532083"/>
            <a:ext cx="10489620" cy="461665"/>
          </a:xfrm>
          <a:prstGeom prst="rect">
            <a:avLst/>
          </a:prstGeom>
          <a:solidFill>
            <a:schemeClr val="bg1"/>
          </a:solidFill>
          <a:ln w="76200">
            <a:noFill/>
          </a:ln>
        </p:spPr>
        <p:txBody>
          <a:bodyPr wrap="square" rtlCol="0">
            <a:spAutoFit/>
          </a:bodyPr>
          <a:lstStyle/>
          <a:p>
            <a:r>
              <a:rPr lang="fr-FR" sz="2400" b="1" dirty="0"/>
              <a:t>La méthode 3D revient à tenir une balance annuelle des émissions de l’entreprise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32ED8A95-1CD3-CCB6-507B-52E3ABF49543}"/>
              </a:ext>
            </a:extLst>
          </p:cNvPr>
          <p:cNvSpPr txBox="1"/>
          <p:nvPr/>
        </p:nvSpPr>
        <p:spPr>
          <a:xfrm>
            <a:off x="1818094" y="4444185"/>
            <a:ext cx="987319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fr-FR" sz="20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Les o</a:t>
            </a:r>
            <a:r>
              <a:rPr lang="fr-FR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pérations </a:t>
            </a:r>
            <a:r>
              <a:rPr lang="fr-FR" sz="20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sont</a:t>
            </a:r>
            <a:r>
              <a:rPr lang="fr-FR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celles imputées à l’exercice par le compte de produits et charges</a:t>
            </a:r>
            <a:endParaRPr lang="fr-FR" sz="200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lvl="0" algn="just"/>
            <a:r>
              <a:rPr lang="fr-FR" sz="2000" i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(On reprend le travail du comptable, donc ni </a:t>
            </a:r>
            <a:r>
              <a:rPr lang="fr-FR" sz="20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compte de bilan, ni partie double)</a:t>
            </a:r>
            <a:endParaRPr lang="fr-FR" sz="2000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0BE9A090-F908-5720-E88A-BEFC9EC25EE8}"/>
              </a:ext>
            </a:extLst>
          </p:cNvPr>
          <p:cNvSpPr txBox="1"/>
          <p:nvPr/>
        </p:nvSpPr>
        <p:spPr>
          <a:xfrm>
            <a:off x="4319921" y="5647601"/>
            <a:ext cx="3925626" cy="369332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fr-FR" dirty="0">
                <a:solidFill>
                  <a:srgbClr val="0070C0"/>
                </a:solidFill>
              </a:rPr>
              <a:t>On va détailler les mesures de 1, 2 et 3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832FBB34-1106-20B6-B6DF-D16F5F3AD3A3}"/>
              </a:ext>
            </a:extLst>
          </p:cNvPr>
          <p:cNvSpPr txBox="1"/>
          <p:nvPr/>
        </p:nvSpPr>
        <p:spPr>
          <a:xfrm>
            <a:off x="6618581" y="3629960"/>
            <a:ext cx="2220036" cy="400110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r>
              <a:rPr lang="fr-FR" sz="2000" b="1" dirty="0">
                <a:solidFill>
                  <a:srgbClr val="0070C0"/>
                </a:solidFill>
              </a:rPr>
              <a:t>solde N minimal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A3F43A4C-8C97-D157-72AF-AD6CCB97FF92}"/>
              </a:ext>
            </a:extLst>
          </p:cNvPr>
          <p:cNvSpPr txBox="1"/>
          <p:nvPr/>
        </p:nvSpPr>
        <p:spPr>
          <a:xfrm>
            <a:off x="3542262" y="2128322"/>
            <a:ext cx="3935949" cy="400110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r>
              <a:rPr lang="fr-FR" sz="2000" b="1" dirty="0"/>
              <a:t>Balance des émissions de l’année N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0B6B75C4-673A-CB64-5CA2-AF32AE067540}"/>
              </a:ext>
            </a:extLst>
          </p:cNvPr>
          <p:cNvSpPr txBox="1"/>
          <p:nvPr/>
        </p:nvSpPr>
        <p:spPr>
          <a:xfrm>
            <a:off x="8298593" y="2811420"/>
            <a:ext cx="370392" cy="40011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rgbClr val="0070C0"/>
                </a:solidFill>
              </a:rPr>
              <a:t>3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9C4EC2A0-8068-0534-C4BE-FD70BA633B46}"/>
              </a:ext>
            </a:extLst>
          </p:cNvPr>
          <p:cNvSpPr txBox="1"/>
          <p:nvPr/>
        </p:nvSpPr>
        <p:spPr>
          <a:xfrm>
            <a:off x="2522524" y="2686135"/>
            <a:ext cx="3254033" cy="923330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EMISSIONS DE LA PRODUCTION</a:t>
            </a:r>
          </a:p>
          <a:p>
            <a:pPr algn="ctr"/>
            <a:r>
              <a:rPr lang="fr-FR" b="1" dirty="0"/>
              <a:t>-des processus</a:t>
            </a:r>
          </a:p>
          <a:p>
            <a:pPr algn="ctr"/>
            <a:r>
              <a:rPr lang="fr-FR" b="1" dirty="0"/>
              <a:t>-des achats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2E36FEC2-5131-B375-844E-FD9703EECD95}"/>
              </a:ext>
            </a:extLst>
          </p:cNvPr>
          <p:cNvSpPr txBox="1"/>
          <p:nvPr/>
        </p:nvSpPr>
        <p:spPr>
          <a:xfrm>
            <a:off x="6764369" y="2693655"/>
            <a:ext cx="1349264" cy="646331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EMISSIONS DES VENTES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3B57CF5F-7472-4C97-05D2-E92AB9CA64BE}"/>
              </a:ext>
            </a:extLst>
          </p:cNvPr>
          <p:cNvSpPr txBox="1"/>
          <p:nvPr/>
        </p:nvSpPr>
        <p:spPr>
          <a:xfrm>
            <a:off x="3267097" y="3681814"/>
            <a:ext cx="1575265" cy="400110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fr-FR" sz="2000" dirty="0"/>
              <a:t>+ solde N - 1 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2EB69645-642F-ACEE-AA0F-45370F7E6AED}"/>
              </a:ext>
            </a:extLst>
          </p:cNvPr>
          <p:cNvSpPr txBox="1"/>
          <p:nvPr/>
        </p:nvSpPr>
        <p:spPr>
          <a:xfrm>
            <a:off x="5217179" y="2947790"/>
            <a:ext cx="370392" cy="40011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rgbClr val="0070C0"/>
                </a:solidFill>
              </a:rPr>
              <a:t>1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77EF1BB3-5933-ACA5-A602-B9BB9E362635}"/>
              </a:ext>
            </a:extLst>
          </p:cNvPr>
          <p:cNvSpPr txBox="1"/>
          <p:nvPr/>
        </p:nvSpPr>
        <p:spPr>
          <a:xfrm>
            <a:off x="5217179" y="3224759"/>
            <a:ext cx="370392" cy="40011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rgbClr val="0070C0"/>
                </a:solidFill>
              </a:rPr>
              <a:t>2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36386A90-64A4-C40E-D8C8-A625E189B854}"/>
              </a:ext>
            </a:extLst>
          </p:cNvPr>
          <p:cNvSpPr txBox="1"/>
          <p:nvPr/>
        </p:nvSpPr>
        <p:spPr>
          <a:xfrm>
            <a:off x="9281035" y="3506849"/>
            <a:ext cx="1820216" cy="646331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rgbClr val="0070C0"/>
                </a:solidFill>
              </a:rPr>
              <a:t>Reporté dans la production N+1</a:t>
            </a:r>
          </a:p>
        </p:txBody>
      </p:sp>
      <p:sp>
        <p:nvSpPr>
          <p:cNvPr id="19" name="Flèche : droite 18">
            <a:extLst>
              <a:ext uri="{FF2B5EF4-FFF2-40B4-BE49-F238E27FC236}">
                <a16:creationId xmlns:a16="http://schemas.microsoft.com/office/drawing/2014/main" id="{6C752595-476C-B50F-0DF4-E16B07D786E6}"/>
              </a:ext>
            </a:extLst>
          </p:cNvPr>
          <p:cNvSpPr/>
          <p:nvPr/>
        </p:nvSpPr>
        <p:spPr>
          <a:xfrm>
            <a:off x="8496966" y="3727180"/>
            <a:ext cx="697276" cy="230833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Flèche : droite 19">
            <a:extLst>
              <a:ext uri="{FF2B5EF4-FFF2-40B4-BE49-F238E27FC236}">
                <a16:creationId xmlns:a16="http://schemas.microsoft.com/office/drawing/2014/main" id="{13CE1D34-9863-E5FA-9909-E0498E92CCD7}"/>
              </a:ext>
            </a:extLst>
          </p:cNvPr>
          <p:cNvSpPr/>
          <p:nvPr/>
        </p:nvSpPr>
        <p:spPr>
          <a:xfrm>
            <a:off x="1967710" y="3754353"/>
            <a:ext cx="697276" cy="230833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Image 2" descr="Une image contenant oiseau, Graphique&#10;&#10;Description générée automatiquement">
            <a:extLst>
              <a:ext uri="{FF2B5EF4-FFF2-40B4-BE49-F238E27FC236}">
                <a16:creationId xmlns:a16="http://schemas.microsoft.com/office/drawing/2014/main" id="{70E5FE22-73BD-987F-6AA6-9803B0F9BB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295" y="5446207"/>
            <a:ext cx="1864813" cy="1301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229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7" grpId="0" animBg="1"/>
      <p:bldP spid="8" grpId="0"/>
      <p:bldP spid="10" grpId="0"/>
      <p:bldP spid="16" grpId="0"/>
      <p:bldP spid="17" grpId="0" animBg="1"/>
      <p:bldP spid="18" grpId="0" animBg="1"/>
      <p:bldP spid="2" grpId="0"/>
      <p:bldP spid="12" grpId="0"/>
      <p:bldP spid="14" grpId="0"/>
      <p:bldP spid="13" grpId="0" animBg="1"/>
      <p:bldP spid="19" grpId="0" animBg="1"/>
      <p:bldP spid="2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1166799-CA95-D5D5-814A-808CD381F7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EB907BB-6EE9-D2AB-2971-B8B4220E4E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9640" y="6533636"/>
            <a:ext cx="2743200" cy="365125"/>
          </a:xfrm>
        </p:spPr>
        <p:txBody>
          <a:bodyPr/>
          <a:lstStyle/>
          <a:p>
            <a:fld id="{4DF7D97E-71B9-4DB7-9BC9-BF255CF45BEE}" type="slidenum">
              <a:rPr lang="fr-FR" smtClean="0"/>
              <a:t>4</a:t>
            </a:fld>
            <a:endParaRPr lang="fr-FR" dirty="0"/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0B55B0FC-A0F9-3CAE-37B1-EF2768D20C82}"/>
              </a:ext>
            </a:extLst>
          </p:cNvPr>
          <p:cNvSpPr txBox="1"/>
          <p:nvPr/>
        </p:nvSpPr>
        <p:spPr>
          <a:xfrm>
            <a:off x="512059" y="741635"/>
            <a:ext cx="5583942" cy="461665"/>
          </a:xfrm>
          <a:prstGeom prst="rect">
            <a:avLst/>
          </a:prstGeom>
          <a:solidFill>
            <a:schemeClr val="bg1"/>
          </a:solidFill>
          <a:ln w="76200">
            <a:noFill/>
          </a:ln>
        </p:spPr>
        <p:txBody>
          <a:bodyPr wrap="square" rtlCol="0">
            <a:spAutoFit/>
          </a:bodyPr>
          <a:lstStyle/>
          <a:p>
            <a:r>
              <a:rPr lang="fr-FR" sz="2400" b="1" dirty="0"/>
              <a:t>1- émissions des processus de production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E85AFA34-B700-986E-EDDF-45E71E219905}"/>
              </a:ext>
            </a:extLst>
          </p:cNvPr>
          <p:cNvSpPr txBox="1"/>
          <p:nvPr/>
        </p:nvSpPr>
        <p:spPr>
          <a:xfrm>
            <a:off x="743620" y="4049867"/>
            <a:ext cx="3750474" cy="1015663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fr-FR" sz="2000" i="1" dirty="0"/>
              <a:t>chimiques (chimie, ciment,…), </a:t>
            </a:r>
          </a:p>
          <a:p>
            <a:pPr algn="ctr"/>
            <a:r>
              <a:rPr lang="fr-FR" sz="2000" i="1" dirty="0"/>
              <a:t>biologiques (foresterie, élevage…), </a:t>
            </a:r>
          </a:p>
          <a:p>
            <a:pPr algn="ctr"/>
            <a:r>
              <a:rPr lang="fr-FR" sz="2000" i="1" dirty="0"/>
              <a:t>captures sur combustions…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C2861033-373D-3FFF-ACF9-B34E423BFBEC}"/>
              </a:ext>
            </a:extLst>
          </p:cNvPr>
          <p:cNvSpPr txBox="1"/>
          <p:nvPr/>
        </p:nvSpPr>
        <p:spPr>
          <a:xfrm>
            <a:off x="6436975" y="624320"/>
            <a:ext cx="4657849" cy="707886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sz="2000" dirty="0"/>
              <a:t>= </a:t>
            </a:r>
            <a:r>
              <a:rPr lang="fr-FR" sz="2000" b="1" dirty="0"/>
              <a:t>Scope 1</a:t>
            </a:r>
            <a:r>
              <a:rPr lang="fr-FR" sz="2000" dirty="0"/>
              <a:t> des Protocoles carbone* </a:t>
            </a:r>
          </a:p>
          <a:p>
            <a:pPr algn="ctr"/>
            <a:r>
              <a:rPr lang="fr-FR" sz="2000" dirty="0"/>
              <a:t>= </a:t>
            </a:r>
            <a:r>
              <a:rPr lang="fr-FR" sz="2000" b="1" dirty="0"/>
              <a:t>Emissions directes </a:t>
            </a:r>
            <a:r>
              <a:rPr lang="fr-FR" sz="2000" dirty="0"/>
              <a:t>du standard E-</a:t>
            </a:r>
            <a:r>
              <a:rPr lang="fr-FR" sz="2000" dirty="0" err="1"/>
              <a:t>liability</a:t>
            </a:r>
            <a:endParaRPr lang="fr-FR" sz="2000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0DD5168-9135-13AD-C7E2-50BB46250181}"/>
              </a:ext>
            </a:extLst>
          </p:cNvPr>
          <p:cNvSpPr txBox="1"/>
          <p:nvPr/>
        </p:nvSpPr>
        <p:spPr>
          <a:xfrm>
            <a:off x="1308803" y="2114539"/>
            <a:ext cx="2881364" cy="40011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sz="2000" b="1" dirty="0"/>
              <a:t>Processus de combustion</a:t>
            </a:r>
            <a:endParaRPr lang="fr-FR" sz="2000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CD236C7F-B1DB-8FC2-D544-C398C62A8771}"/>
              </a:ext>
            </a:extLst>
          </p:cNvPr>
          <p:cNvSpPr txBox="1"/>
          <p:nvPr/>
        </p:nvSpPr>
        <p:spPr>
          <a:xfrm>
            <a:off x="6351843" y="2130563"/>
            <a:ext cx="432223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/>
            <a:r>
              <a:rPr lang="fr-FR" sz="2000" dirty="0"/>
              <a:t>La quantité </a:t>
            </a:r>
            <a:r>
              <a:rPr lang="fr-FR" sz="2000" u="sng" dirty="0"/>
              <a:t>physique</a:t>
            </a:r>
            <a:r>
              <a:rPr lang="fr-FR" sz="2000" dirty="0"/>
              <a:t> achetée multipliée par une donnée officielle (ADEME)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6624CC88-F5B8-2BDD-73CC-73697E575DD5}"/>
              </a:ext>
            </a:extLst>
          </p:cNvPr>
          <p:cNvSpPr txBox="1"/>
          <p:nvPr/>
        </p:nvSpPr>
        <p:spPr>
          <a:xfrm>
            <a:off x="1726822" y="3569561"/>
            <a:ext cx="2001127" cy="40011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2000" b="1" dirty="0"/>
              <a:t>Autres processus </a:t>
            </a:r>
            <a:endParaRPr lang="fr-FR" sz="2000" dirty="0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70D85954-E5EC-69AC-9E84-541B95305F7B}"/>
              </a:ext>
            </a:extLst>
          </p:cNvPr>
          <p:cNvSpPr txBox="1"/>
          <p:nvPr/>
        </p:nvSpPr>
        <p:spPr>
          <a:xfrm>
            <a:off x="6351843" y="3690137"/>
            <a:ext cx="432223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fr-FR" sz="2000" dirty="0"/>
              <a:t>Émissions à ‘dire d’expert’ indépendant  </a:t>
            </a:r>
          </a:p>
          <a:p>
            <a:pPr algn="r"/>
            <a:r>
              <a:rPr lang="fr-FR" sz="2000" dirty="0"/>
              <a:t>appliquant un protocole carbone*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A56C0544-AD88-B5CC-B70B-59B25FA57670}"/>
              </a:ext>
            </a:extLst>
          </p:cNvPr>
          <p:cNvSpPr txBox="1"/>
          <p:nvPr/>
        </p:nvSpPr>
        <p:spPr>
          <a:xfrm>
            <a:off x="994819" y="2568104"/>
            <a:ext cx="3674089" cy="400110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r>
              <a:rPr lang="fr-FR" sz="2000" i="1" dirty="0"/>
              <a:t>Chauffage, machines, véhicules…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387B3FF2-0AC3-0EC5-280A-931316336086}"/>
              </a:ext>
            </a:extLst>
          </p:cNvPr>
          <p:cNvSpPr txBox="1"/>
          <p:nvPr/>
        </p:nvSpPr>
        <p:spPr>
          <a:xfrm>
            <a:off x="6652009" y="1329696"/>
            <a:ext cx="40515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000" dirty="0"/>
              <a:t>* Bilan Carbone</a:t>
            </a:r>
            <a:r>
              <a:rPr lang="fr-FR" sz="2000" baseline="30000" dirty="0"/>
              <a:t>©</a:t>
            </a:r>
            <a:r>
              <a:rPr lang="fr-FR" sz="2000" dirty="0"/>
              <a:t>, GHG Protocol, ACV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E4FC80A6-6F89-A045-C578-656718FF9D52}"/>
              </a:ext>
            </a:extLst>
          </p:cNvPr>
          <p:cNvSpPr txBox="1"/>
          <p:nvPr/>
        </p:nvSpPr>
        <p:spPr>
          <a:xfrm>
            <a:off x="4631249" y="2924448"/>
            <a:ext cx="1589968" cy="707886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sz="2000" b="1" dirty="0"/>
              <a:t>comme actuellement</a:t>
            </a:r>
          </a:p>
        </p:txBody>
      </p:sp>
      <p:pic>
        <p:nvPicPr>
          <p:cNvPr id="3" name="Image 2" descr="Une image contenant oiseau, Graphique&#10;&#10;Description générée automatiquement">
            <a:extLst>
              <a:ext uri="{FF2B5EF4-FFF2-40B4-BE49-F238E27FC236}">
                <a16:creationId xmlns:a16="http://schemas.microsoft.com/office/drawing/2014/main" id="{51234B5E-7C70-CA70-B258-3F4A05EB21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295" y="5446207"/>
            <a:ext cx="1864813" cy="1301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741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5" grpId="0" animBg="1"/>
      <p:bldP spid="7" grpId="0" animBg="1"/>
      <p:bldP spid="10" grpId="0"/>
      <p:bldP spid="12" grpId="0" animBg="1"/>
      <p:bldP spid="14" grpId="0"/>
      <p:bldP spid="15" grpId="0"/>
      <p:bldP spid="2" grpId="0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1166799-CA95-D5D5-814A-808CD381F7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EB907BB-6EE9-D2AB-2971-B8B4220E4E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9640" y="6533636"/>
            <a:ext cx="2743200" cy="365125"/>
          </a:xfrm>
        </p:spPr>
        <p:txBody>
          <a:bodyPr/>
          <a:lstStyle/>
          <a:p>
            <a:fld id="{4DF7D97E-71B9-4DB7-9BC9-BF255CF45BEE}" type="slidenum">
              <a:rPr lang="fr-FR" smtClean="0"/>
              <a:t>5</a:t>
            </a:fld>
            <a:endParaRPr lang="fr-FR" dirty="0"/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0B55B0FC-A0F9-3CAE-37B1-EF2768D20C82}"/>
              </a:ext>
            </a:extLst>
          </p:cNvPr>
          <p:cNvSpPr txBox="1"/>
          <p:nvPr/>
        </p:nvSpPr>
        <p:spPr>
          <a:xfrm>
            <a:off x="779511" y="709230"/>
            <a:ext cx="3621667" cy="461665"/>
          </a:xfrm>
          <a:prstGeom prst="rect">
            <a:avLst/>
          </a:prstGeom>
          <a:solidFill>
            <a:schemeClr val="bg1"/>
          </a:solidFill>
          <a:ln w="76200">
            <a:noFill/>
          </a:ln>
        </p:spPr>
        <p:txBody>
          <a:bodyPr wrap="square" rtlCol="0">
            <a:spAutoFit/>
          </a:bodyPr>
          <a:lstStyle/>
          <a:p>
            <a:r>
              <a:rPr lang="fr-FR" sz="2400" b="1" dirty="0"/>
              <a:t>2- émissions des achats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E85AFA34-B700-986E-EDDF-45E71E219905}"/>
              </a:ext>
            </a:extLst>
          </p:cNvPr>
          <p:cNvSpPr txBox="1"/>
          <p:nvPr/>
        </p:nvSpPr>
        <p:spPr>
          <a:xfrm>
            <a:off x="779511" y="2789381"/>
            <a:ext cx="10786133" cy="1877437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fr-FR" sz="2000" b="1" dirty="0"/>
              <a:t>Pour un achat d’énergie </a:t>
            </a:r>
            <a:r>
              <a:rPr lang="fr-FR" sz="2000" dirty="0"/>
              <a:t>: L’émission amont est déjà comptée dans la donnée officielle (étape 1)</a:t>
            </a:r>
          </a:p>
          <a:p>
            <a:pPr lvl="0"/>
            <a:r>
              <a:rPr lang="fr-FR" sz="800" dirty="0"/>
              <a:t> 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fr-FR" sz="2000" b="1" dirty="0"/>
              <a:t>Pour un autre achat </a:t>
            </a:r>
            <a:r>
              <a:rPr lang="fr-FR" sz="2000" dirty="0"/>
              <a:t>: La quantité </a:t>
            </a:r>
            <a:r>
              <a:rPr lang="fr-FR" sz="2000" u="sng" dirty="0"/>
              <a:t>monétaire</a:t>
            </a:r>
            <a:r>
              <a:rPr lang="fr-FR" sz="2000" dirty="0"/>
              <a:t> achetée est multiplié par l’émission moyenne par € de la branche de l’achat (source comptes carbone nationaux* intégrant un coefficient de prudence)</a:t>
            </a:r>
          </a:p>
          <a:p>
            <a:pPr lvl="0"/>
            <a:endParaRPr lang="fr-FR" sz="800" dirty="0"/>
          </a:p>
          <a:p>
            <a:pPr lvl="3"/>
            <a:r>
              <a:rPr lang="fr-FR" sz="2000" i="1" dirty="0"/>
              <a:t>*(disponible avec le tutoriel CSF, sur le site Société Nouvelle et sur le site INSEE dès le 5 novembre 2024)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56836A5-0DB4-CC71-B228-271AB5B0F301}"/>
              </a:ext>
            </a:extLst>
          </p:cNvPr>
          <p:cNvSpPr txBox="1"/>
          <p:nvPr/>
        </p:nvSpPr>
        <p:spPr>
          <a:xfrm>
            <a:off x="4521752" y="604683"/>
            <a:ext cx="5174900" cy="707886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sz="2000" dirty="0"/>
              <a:t>= </a:t>
            </a:r>
            <a:r>
              <a:rPr lang="fr-FR" sz="2000" b="1" dirty="0"/>
              <a:t>Scopes 2 et 3 amont </a:t>
            </a:r>
            <a:r>
              <a:rPr lang="fr-FR" sz="2000" dirty="0"/>
              <a:t>des Protocoles carbone </a:t>
            </a:r>
          </a:p>
          <a:p>
            <a:pPr algn="ctr"/>
            <a:r>
              <a:rPr lang="fr-FR" sz="2000" dirty="0"/>
              <a:t>= </a:t>
            </a:r>
            <a:r>
              <a:rPr lang="fr-FR" sz="2000" b="1" dirty="0"/>
              <a:t>Emissions indirectes </a:t>
            </a:r>
            <a:r>
              <a:rPr lang="fr-FR" sz="2000" dirty="0"/>
              <a:t>du standard E-</a:t>
            </a:r>
            <a:r>
              <a:rPr lang="fr-FR" sz="2000" dirty="0" err="1"/>
              <a:t>liability</a:t>
            </a:r>
            <a:endParaRPr lang="fr-FR" sz="2000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01D8076C-F2BF-71FE-74C6-EC377594C518}"/>
              </a:ext>
            </a:extLst>
          </p:cNvPr>
          <p:cNvSpPr txBox="1"/>
          <p:nvPr/>
        </p:nvSpPr>
        <p:spPr>
          <a:xfrm>
            <a:off x="1791120" y="1679319"/>
            <a:ext cx="1487152" cy="40011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sz="2000" b="1" dirty="0"/>
              <a:t>Dans l’idéal</a:t>
            </a:r>
            <a:r>
              <a:rPr lang="fr-FR" sz="2000" dirty="0"/>
              <a:t> 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92D0D130-E2E1-0268-97F5-978A1CDF28C2}"/>
              </a:ext>
            </a:extLst>
          </p:cNvPr>
          <p:cNvSpPr txBox="1"/>
          <p:nvPr/>
        </p:nvSpPr>
        <p:spPr>
          <a:xfrm>
            <a:off x="3921365" y="1691278"/>
            <a:ext cx="499236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fr-FR" sz="2000" dirty="0"/>
              <a:t>L’entreprise prend </a:t>
            </a:r>
            <a:r>
              <a:rPr lang="fr-FR" sz="2000" b="1" dirty="0"/>
              <a:t>l’émission du fournisseur</a:t>
            </a:r>
            <a:endParaRPr lang="fr-FR" sz="2000" dirty="0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BB6FA5C6-F30F-47E6-0ECB-671B77FB5BC5}"/>
              </a:ext>
            </a:extLst>
          </p:cNvPr>
          <p:cNvSpPr txBox="1"/>
          <p:nvPr/>
        </p:nvSpPr>
        <p:spPr>
          <a:xfrm>
            <a:off x="1791120" y="2318034"/>
            <a:ext cx="1826287" cy="40011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2000" b="1" dirty="0"/>
              <a:t>Si elle manque 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E6231DE2-E9F7-F04E-43A5-B398334B988D}"/>
              </a:ext>
            </a:extLst>
          </p:cNvPr>
          <p:cNvSpPr txBox="1"/>
          <p:nvPr/>
        </p:nvSpPr>
        <p:spPr>
          <a:xfrm>
            <a:off x="3951515" y="2282812"/>
            <a:ext cx="609432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fr-FR" sz="2000" dirty="0"/>
              <a:t>L’entreprise prend </a:t>
            </a:r>
            <a:r>
              <a:rPr lang="fr-FR" sz="2000" b="1" dirty="0"/>
              <a:t>une</a:t>
            </a:r>
            <a:r>
              <a:rPr lang="fr-FR" sz="2000" dirty="0"/>
              <a:t> </a:t>
            </a:r>
            <a:r>
              <a:rPr lang="fr-FR" sz="2000" b="1" dirty="0"/>
              <a:t>donnée officielle 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40C2ED31-149A-E324-5836-5429F5ED6832}"/>
              </a:ext>
            </a:extLst>
          </p:cNvPr>
          <p:cNvSpPr txBox="1"/>
          <p:nvPr/>
        </p:nvSpPr>
        <p:spPr>
          <a:xfrm>
            <a:off x="2886402" y="4692891"/>
            <a:ext cx="744330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000" dirty="0"/>
              <a:t>Une PME peut regrouper ses achats sans émission non significatifs et leur affecter une moyenne unique </a:t>
            </a:r>
            <a:r>
              <a:rPr lang="fr-FR" sz="2000" i="1" dirty="0"/>
              <a:t>(c’est la solution du calculateur CSF)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9CC8E816-3082-5FFA-96C4-E98557563169}"/>
              </a:ext>
            </a:extLst>
          </p:cNvPr>
          <p:cNvSpPr txBox="1"/>
          <p:nvPr/>
        </p:nvSpPr>
        <p:spPr>
          <a:xfrm>
            <a:off x="2150347" y="5550851"/>
            <a:ext cx="974690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000" i="1" dirty="0"/>
              <a:t>Pas d’émissions dans les autres postes : salaires, charges, impôts, flux financiers et marge…</a:t>
            </a:r>
          </a:p>
        </p:txBody>
      </p:sp>
      <p:pic>
        <p:nvPicPr>
          <p:cNvPr id="3" name="Image 2" descr="Une image contenant oiseau, Graphique&#10;&#10;Description générée automatiquement">
            <a:extLst>
              <a:ext uri="{FF2B5EF4-FFF2-40B4-BE49-F238E27FC236}">
                <a16:creationId xmlns:a16="http://schemas.microsoft.com/office/drawing/2014/main" id="{7915272C-D0C8-2B69-9909-3D8EB9365F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295" y="5446207"/>
            <a:ext cx="1864813" cy="1301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274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  <p:bldP spid="12" grpId="0"/>
      <p:bldP spid="14" grpId="0" animBg="1"/>
      <p:bldP spid="16" grpId="0"/>
      <p:bldP spid="18" grpId="0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1166799-CA95-D5D5-814A-808CD381F7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EB907BB-6EE9-D2AB-2971-B8B4220E4E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9640" y="6533636"/>
            <a:ext cx="2743200" cy="365125"/>
          </a:xfrm>
        </p:spPr>
        <p:txBody>
          <a:bodyPr/>
          <a:lstStyle/>
          <a:p>
            <a:fld id="{4DF7D97E-71B9-4DB7-9BC9-BF255CF45BEE}" type="slidenum">
              <a:rPr lang="fr-FR" smtClean="0"/>
              <a:t>6</a:t>
            </a:fld>
            <a:endParaRPr lang="fr-FR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867FA1DE-2F3C-201D-0088-51A3E85F3B42}"/>
              </a:ext>
            </a:extLst>
          </p:cNvPr>
          <p:cNvSpPr txBox="1"/>
          <p:nvPr/>
        </p:nvSpPr>
        <p:spPr>
          <a:xfrm>
            <a:off x="866067" y="624320"/>
            <a:ext cx="3352541" cy="461665"/>
          </a:xfrm>
          <a:prstGeom prst="rect">
            <a:avLst/>
          </a:prstGeom>
          <a:solidFill>
            <a:schemeClr val="bg1"/>
          </a:solidFill>
          <a:ln w="76200">
            <a:noFill/>
          </a:ln>
        </p:spPr>
        <p:txBody>
          <a:bodyPr wrap="square" rtlCol="0">
            <a:spAutoFit/>
          </a:bodyPr>
          <a:lstStyle/>
          <a:p>
            <a:r>
              <a:rPr lang="fr-FR" sz="2400" b="1" dirty="0"/>
              <a:t>3- émissions des ventes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5F12089B-D28D-9E20-350B-2E6E3D41B373}"/>
              </a:ext>
            </a:extLst>
          </p:cNvPr>
          <p:cNvSpPr txBox="1"/>
          <p:nvPr/>
        </p:nvSpPr>
        <p:spPr>
          <a:xfrm>
            <a:off x="837622" y="1591725"/>
            <a:ext cx="10717982" cy="1323439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r>
              <a:rPr lang="fr-FR" sz="2000" dirty="0"/>
              <a:t>C’est la somme des émissions transmises par l’entreprise sur ses factures à ses clients</a:t>
            </a:r>
          </a:p>
          <a:p>
            <a:endParaRPr lang="fr-FR" sz="2000" dirty="0"/>
          </a:p>
          <a:p>
            <a:r>
              <a:rPr lang="fr-FR" sz="2000" dirty="0"/>
              <a:t>L’entreprise transmet sur la facture la multiplication du montant de la facture par </a:t>
            </a:r>
            <a:r>
              <a:rPr lang="fr-FR" sz="2000" b="1" dirty="0"/>
              <a:t>l’estimation</a:t>
            </a:r>
            <a:r>
              <a:rPr lang="fr-FR" sz="2000" dirty="0"/>
              <a:t>*</a:t>
            </a:r>
          </a:p>
          <a:p>
            <a:r>
              <a:rPr lang="fr-FR" sz="2000" dirty="0"/>
              <a:t>de l’émission par euro de la vente concernée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5FF5992B-C167-B432-C665-305CFD1AF27C}"/>
              </a:ext>
            </a:extLst>
          </p:cNvPr>
          <p:cNvSpPr txBox="1"/>
          <p:nvPr/>
        </p:nvSpPr>
        <p:spPr>
          <a:xfrm>
            <a:off x="5032282" y="655097"/>
            <a:ext cx="4657849" cy="40011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sz="2000" dirty="0"/>
              <a:t>Non recensées par les protocoles actuels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E8AD8618-D30E-72EA-319B-694E6377EB0C}"/>
              </a:ext>
            </a:extLst>
          </p:cNvPr>
          <p:cNvSpPr txBox="1"/>
          <p:nvPr/>
        </p:nvSpPr>
        <p:spPr>
          <a:xfrm>
            <a:off x="1547446" y="2835363"/>
            <a:ext cx="924334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000" i="1" dirty="0"/>
              <a:t>*Une </a:t>
            </a:r>
            <a:r>
              <a:rPr lang="fr-FR" sz="2000" b="1" i="1" dirty="0"/>
              <a:t>estimation</a:t>
            </a:r>
            <a:r>
              <a:rPr lang="fr-FR" sz="2000" i="1" dirty="0"/>
              <a:t>, car l’entreprise ne connaitra les émissions réelles de sa production qu’à la clôture de l’exercice (en mesurant les émissions de ses processus et de ses achats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0E3CA4A0-C916-99A0-7123-C876033419BD}"/>
              </a:ext>
            </a:extLst>
          </p:cNvPr>
          <p:cNvSpPr txBox="1"/>
          <p:nvPr/>
        </p:nvSpPr>
        <p:spPr>
          <a:xfrm>
            <a:off x="1467060" y="3923885"/>
            <a:ext cx="2672861" cy="40011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sz="2000" dirty="0"/>
              <a:t>L’estimation de départ… 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6F296E15-B6C4-526E-E471-6AA03230542C}"/>
              </a:ext>
            </a:extLst>
          </p:cNvPr>
          <p:cNvSpPr txBox="1"/>
          <p:nvPr/>
        </p:nvSpPr>
        <p:spPr>
          <a:xfrm>
            <a:off x="2170444" y="4883126"/>
            <a:ext cx="1969477" cy="40011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sz="2000" dirty="0"/>
              <a:t>peut être affinée 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79ACE2BF-BCA2-73F0-EE77-F1F033F61EE3}"/>
              </a:ext>
            </a:extLst>
          </p:cNvPr>
          <p:cNvSpPr txBox="1"/>
          <p:nvPr/>
        </p:nvSpPr>
        <p:spPr>
          <a:xfrm>
            <a:off x="4926988" y="3783447"/>
            <a:ext cx="662861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000" b="1" dirty="0"/>
              <a:t>=  l’émission moyenne par euro</a:t>
            </a:r>
            <a:r>
              <a:rPr lang="fr-FR" sz="2000" dirty="0"/>
              <a:t> du dernier exercice </a:t>
            </a:r>
          </a:p>
          <a:p>
            <a:r>
              <a:rPr lang="fr-FR" sz="2000" dirty="0"/>
              <a:t>(division des émissions de production par le chiffre d’affaires)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507A9D23-386F-25F1-8827-B1F18140E32A}"/>
              </a:ext>
            </a:extLst>
          </p:cNvPr>
          <p:cNvSpPr txBox="1"/>
          <p:nvPr/>
        </p:nvSpPr>
        <p:spPr>
          <a:xfrm>
            <a:off x="4926988" y="4729238"/>
            <a:ext cx="609432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000" dirty="0"/>
              <a:t>par les outils de gestion de l’entreprise</a:t>
            </a:r>
          </a:p>
          <a:p>
            <a:r>
              <a:rPr lang="fr-FR" sz="2000" dirty="0"/>
              <a:t>(3</a:t>
            </a:r>
            <a:r>
              <a:rPr lang="fr-FR" sz="2000" baseline="30000" dirty="0"/>
              <a:t>e</a:t>
            </a:r>
            <a:r>
              <a:rPr lang="fr-FR" sz="2000" dirty="0"/>
              <a:t> partie du webinaire)</a:t>
            </a:r>
          </a:p>
        </p:txBody>
      </p:sp>
      <p:pic>
        <p:nvPicPr>
          <p:cNvPr id="3" name="Image 2" descr="Une image contenant oiseau, Graphique&#10;&#10;Description générée automatiquement">
            <a:extLst>
              <a:ext uri="{FF2B5EF4-FFF2-40B4-BE49-F238E27FC236}">
                <a16:creationId xmlns:a16="http://schemas.microsoft.com/office/drawing/2014/main" id="{C1B1FBE5-61D1-0364-EE90-A37CB27AFC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295" y="5446207"/>
            <a:ext cx="1864813" cy="1301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336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7" grpId="0"/>
      <p:bldP spid="19" grpId="0" animBg="1"/>
      <p:bldP spid="20" grpId="0" animBg="1"/>
      <p:bldP spid="22" grpId="0"/>
      <p:bldP spid="2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1166799-CA95-D5D5-814A-808CD381F7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EB907BB-6EE9-D2AB-2971-B8B4220E4E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00477" y="2964531"/>
            <a:ext cx="2743200" cy="365125"/>
          </a:xfrm>
        </p:spPr>
        <p:txBody>
          <a:bodyPr/>
          <a:lstStyle/>
          <a:p>
            <a:fld id="{4DF7D97E-71B9-4DB7-9BC9-BF255CF45BEE}" type="slidenum">
              <a:rPr lang="fr-FR" smtClean="0"/>
              <a:t>7</a:t>
            </a:fld>
            <a:endParaRPr lang="fr-FR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867FA1DE-2F3C-201D-0088-51A3E85F3B42}"/>
              </a:ext>
            </a:extLst>
          </p:cNvPr>
          <p:cNvSpPr txBox="1"/>
          <p:nvPr/>
        </p:nvSpPr>
        <p:spPr>
          <a:xfrm>
            <a:off x="1721872" y="1075460"/>
            <a:ext cx="3402782" cy="400110"/>
          </a:xfrm>
          <a:prstGeom prst="rect">
            <a:avLst/>
          </a:prstGeom>
          <a:solidFill>
            <a:schemeClr val="bg1"/>
          </a:solidFill>
          <a:ln w="76200">
            <a:noFill/>
          </a:ln>
        </p:spPr>
        <p:txBody>
          <a:bodyPr wrap="square" rtlCol="0">
            <a:spAutoFit/>
          </a:bodyPr>
          <a:lstStyle/>
          <a:p>
            <a:r>
              <a:rPr lang="fr-FR" sz="2000" b="1" dirty="0"/>
              <a:t>La méthode 3D est rigoureuse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8BC17D90-08E1-C124-D62E-81917F1EAA5A}"/>
              </a:ext>
            </a:extLst>
          </p:cNvPr>
          <p:cNvSpPr txBox="1"/>
          <p:nvPr/>
        </p:nvSpPr>
        <p:spPr>
          <a:xfrm>
            <a:off x="1721872" y="3692918"/>
            <a:ext cx="444433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fr-FR" sz="2000" dirty="0">
                <a:solidFill>
                  <a:srgbClr val="000000"/>
                </a:solidFill>
                <a:ea typeface="Times New Roman" panose="02020603050405020304" pitchFamily="18" charset="0"/>
              </a:rPr>
              <a:t>L’entreprise peut piloter la performance en émissions de ses produits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C6E845B2-2F4D-0E5E-F17D-02EF9C78240D}"/>
              </a:ext>
            </a:extLst>
          </p:cNvPr>
          <p:cNvSpPr txBox="1"/>
          <p:nvPr/>
        </p:nvSpPr>
        <p:spPr>
          <a:xfrm>
            <a:off x="7000477" y="2416506"/>
            <a:ext cx="3811546" cy="707886"/>
          </a:xfrm>
          <a:prstGeom prst="rect">
            <a:avLst/>
          </a:prstGeom>
          <a:solidFill>
            <a:srgbClr val="F0CF34"/>
          </a:solidFill>
          <a:ln w="127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/>
              <a:t>d’où des outils gratuits d’aide </a:t>
            </a:r>
          </a:p>
          <a:p>
            <a:pPr algn="ctr"/>
            <a:r>
              <a:rPr lang="fr-FR" sz="2000" dirty="0"/>
              <a:t>(tutoriel de la 2</a:t>
            </a:r>
            <a:r>
              <a:rPr lang="fr-FR" sz="2000" baseline="30000" dirty="0"/>
              <a:t>e</a:t>
            </a:r>
            <a:r>
              <a:rPr lang="fr-FR" sz="2000" dirty="0"/>
              <a:t> partie)</a:t>
            </a:r>
          </a:p>
        </p:txBody>
      </p:sp>
      <p:sp>
        <p:nvSpPr>
          <p:cNvPr id="12" name="ZoneTexte 7">
            <a:extLst>
              <a:ext uri="{FF2B5EF4-FFF2-40B4-BE49-F238E27FC236}">
                <a16:creationId xmlns:a16="http://schemas.microsoft.com/office/drawing/2014/main" id="{33894F46-E31E-1F17-2156-38BB1F3B6CCF}"/>
              </a:ext>
            </a:extLst>
          </p:cNvPr>
          <p:cNvSpPr txBox="1"/>
          <p:nvPr/>
        </p:nvSpPr>
        <p:spPr>
          <a:xfrm>
            <a:off x="5197072" y="5104215"/>
            <a:ext cx="1797856" cy="400110"/>
          </a:xfrm>
          <a:prstGeom prst="rect">
            <a:avLst/>
          </a:prstGeom>
          <a:solidFill>
            <a:srgbClr val="F0CF34"/>
          </a:solidFill>
          <a:ln w="12700">
            <a:solidFill>
              <a:schemeClr val="accent1"/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algn="ctr">
              <a:defRPr sz="2000" b="1"/>
            </a:pPr>
            <a:r>
              <a:rPr lang="fr-FR" dirty="0"/>
              <a:t>Des questions ?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DFC2E22-D553-7B09-EE01-F79D31914C11}"/>
              </a:ext>
            </a:extLst>
          </p:cNvPr>
          <p:cNvSpPr txBox="1"/>
          <p:nvPr/>
        </p:nvSpPr>
        <p:spPr>
          <a:xfrm>
            <a:off x="1721872" y="2407273"/>
            <a:ext cx="534881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fr-FR" sz="2000" dirty="0">
                <a:solidFill>
                  <a:srgbClr val="000000"/>
                </a:solidFill>
                <a:ea typeface="Times New Roman" panose="02020603050405020304" pitchFamily="18" charset="0"/>
              </a:rPr>
              <a:t>Cette rigueur permet des calculateurs </a:t>
            </a:r>
          </a:p>
          <a:p>
            <a:pPr algn="just"/>
            <a:r>
              <a:rPr lang="fr-FR" sz="2000" dirty="0">
                <a:solidFill>
                  <a:srgbClr val="000000"/>
                </a:solidFill>
                <a:ea typeface="Times New Roman" panose="02020603050405020304" pitchFamily="18" charset="0"/>
              </a:rPr>
              <a:t>Elle rend factuelle la vérification par un tiers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8774D6A7-0EC0-1D7E-C1E6-AF470844D463}"/>
              </a:ext>
            </a:extLst>
          </p:cNvPr>
          <p:cNvSpPr txBox="1"/>
          <p:nvPr/>
        </p:nvSpPr>
        <p:spPr>
          <a:xfrm>
            <a:off x="5579348" y="767684"/>
            <a:ext cx="5232675" cy="101566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lvl="0" algn="just"/>
            <a:r>
              <a:rPr lang="fr-FR" sz="2000" dirty="0">
                <a:solidFill>
                  <a:srgbClr val="000000"/>
                </a:solidFill>
                <a:ea typeface="Times New Roman" panose="02020603050405020304" pitchFamily="18" charset="0"/>
              </a:rPr>
              <a:t>Zéro latitude sur les deux paramètres essentiels :</a:t>
            </a:r>
          </a:p>
          <a:p>
            <a:pPr lvl="0" algn="just"/>
            <a:r>
              <a:rPr lang="fr-FR" sz="2000" dirty="0">
                <a:solidFill>
                  <a:srgbClr val="000000"/>
                </a:solidFill>
                <a:ea typeface="Times New Roman" panose="02020603050405020304" pitchFamily="18" charset="0"/>
              </a:rPr>
              <a:t>  1- Les émissions de la production</a:t>
            </a:r>
          </a:p>
          <a:p>
            <a:pPr lvl="0" algn="just"/>
            <a:r>
              <a:rPr lang="fr-FR" sz="2000" dirty="0">
                <a:solidFill>
                  <a:srgbClr val="000000"/>
                </a:solidFill>
                <a:ea typeface="Times New Roman" panose="02020603050405020304" pitchFamily="18" charset="0"/>
              </a:rPr>
              <a:t>  2- Le solde des émissions : production - ventes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CB3FBF56-BE62-256D-6B34-2BFE9677C31E}"/>
              </a:ext>
            </a:extLst>
          </p:cNvPr>
          <p:cNvSpPr txBox="1"/>
          <p:nvPr/>
        </p:nvSpPr>
        <p:spPr>
          <a:xfrm>
            <a:off x="7000477" y="3698920"/>
            <a:ext cx="3811546" cy="707886"/>
          </a:xfrm>
          <a:prstGeom prst="rect">
            <a:avLst/>
          </a:prstGeom>
          <a:solidFill>
            <a:srgbClr val="F0CF34"/>
          </a:solidFill>
          <a:ln w="127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/>
              <a:t>d’où des opportunités de gestion </a:t>
            </a:r>
            <a:r>
              <a:rPr lang="fr-FR" sz="2000" dirty="0"/>
              <a:t>(3</a:t>
            </a:r>
            <a:r>
              <a:rPr lang="fr-FR" sz="2000" baseline="30000" dirty="0"/>
              <a:t>e</a:t>
            </a:r>
            <a:r>
              <a:rPr lang="fr-FR" sz="2000" dirty="0"/>
              <a:t> partie)</a:t>
            </a:r>
          </a:p>
        </p:txBody>
      </p:sp>
      <p:pic>
        <p:nvPicPr>
          <p:cNvPr id="2" name="Image 1" descr="Une image contenant oiseau, Graphique&#10;&#10;Description générée automatiquement">
            <a:extLst>
              <a:ext uri="{FF2B5EF4-FFF2-40B4-BE49-F238E27FC236}">
                <a16:creationId xmlns:a16="http://schemas.microsoft.com/office/drawing/2014/main" id="{F49610F7-D930-DFB9-5BB1-A660CD17D9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295" y="5446207"/>
            <a:ext cx="1864813" cy="1301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686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9" grpId="0" animBg="1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1166799-CA95-D5D5-814A-808CD381F7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EB907BB-6EE9-D2AB-2971-B8B4220E4E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9640" y="6493336"/>
            <a:ext cx="2743200" cy="365125"/>
          </a:xfrm>
        </p:spPr>
        <p:txBody>
          <a:bodyPr/>
          <a:lstStyle/>
          <a:p>
            <a:fld id="{4DF7D97E-71B9-4DB7-9BC9-BF255CF45BEE}" type="slidenum">
              <a:rPr lang="fr-FR" smtClean="0">
                <a:solidFill>
                  <a:schemeClr val="tx1"/>
                </a:solidFill>
              </a:rPr>
              <a:t>8</a:t>
            </a:fld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80B92F64-228B-3A00-EC08-C9DCD474E740}"/>
              </a:ext>
            </a:extLst>
          </p:cNvPr>
          <p:cNvSpPr txBox="1"/>
          <p:nvPr/>
        </p:nvSpPr>
        <p:spPr>
          <a:xfrm>
            <a:off x="1152647" y="508588"/>
            <a:ext cx="9900538" cy="496098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fr-FR" sz="24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La méthode 3D est applicable facilement par toute entreprise</a:t>
            </a:r>
            <a:endParaRPr lang="fr-FR" sz="24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03CE1A3A-4219-029B-B24F-E56E63FE9F6C}"/>
              </a:ext>
            </a:extLst>
          </p:cNvPr>
          <p:cNvSpPr txBox="1"/>
          <p:nvPr/>
        </p:nvSpPr>
        <p:spPr>
          <a:xfrm>
            <a:off x="1182791" y="2663838"/>
            <a:ext cx="980631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000" b="1" dirty="0"/>
              <a:t>2- Une entreprise peut passer en 3D en quelques heures de travail administratif par an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B2D0F9AC-027A-B047-16D8-36CDFDEB6383}"/>
              </a:ext>
            </a:extLst>
          </p:cNvPr>
          <p:cNvSpPr txBox="1"/>
          <p:nvPr/>
        </p:nvSpPr>
        <p:spPr>
          <a:xfrm>
            <a:off x="2298108" y="1511802"/>
            <a:ext cx="9008050" cy="101566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fr-FR" sz="2000" dirty="0"/>
              <a:t>Ses standards comptables (comptabilité générale et analytique)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fr-FR" sz="2000" dirty="0"/>
              <a:t>Ses standards carbone (BEGES, GHG Protocol, E-</a:t>
            </a:r>
            <a:r>
              <a:rPr lang="fr-FR" sz="2000" dirty="0" err="1"/>
              <a:t>liability</a:t>
            </a:r>
            <a:r>
              <a:rPr lang="fr-FR" sz="2000" dirty="0"/>
              <a:t> Institute, ACV, CARE…)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fr-FR" sz="2000" dirty="0"/>
              <a:t>Les statistiques officielles (INSEE, EUROSTAT, NATIONS UNIES)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CE8E5BAF-E937-81A8-29F8-057A0D9CB20E}"/>
              </a:ext>
            </a:extLst>
          </p:cNvPr>
          <p:cNvSpPr txBox="1"/>
          <p:nvPr/>
        </p:nvSpPr>
        <p:spPr>
          <a:xfrm>
            <a:off x="1152647" y="1185138"/>
            <a:ext cx="953879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000" b="1" dirty="0"/>
              <a:t>1- Elle est compatible avec les standards qu’utilise déjà l’entreprise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EEFDF84C-EFD9-1709-DF96-4DEEFA67145D}"/>
              </a:ext>
            </a:extLst>
          </p:cNvPr>
          <p:cNvSpPr txBox="1"/>
          <p:nvPr/>
        </p:nvSpPr>
        <p:spPr>
          <a:xfrm>
            <a:off x="1202892" y="3730856"/>
            <a:ext cx="1050343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000" b="1" dirty="0"/>
              <a:t>3- Affiner l’émission des produits vendus est utile et facile </a:t>
            </a:r>
          </a:p>
        </p:txBody>
      </p:sp>
      <p:pic>
        <p:nvPicPr>
          <p:cNvPr id="5" name="Image 4" descr="Une image contenant oiseau, Graphique&#10;&#10;Description générée automatiquement">
            <a:extLst>
              <a:ext uri="{FF2B5EF4-FFF2-40B4-BE49-F238E27FC236}">
                <a16:creationId xmlns:a16="http://schemas.microsoft.com/office/drawing/2014/main" id="{64D9659A-E3F0-B4FE-D24A-8F9F635E89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295" y="5446207"/>
            <a:ext cx="1864813" cy="1301261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D32362FB-438B-DEE6-BBE5-5FD337F4BD26}"/>
              </a:ext>
            </a:extLst>
          </p:cNvPr>
          <p:cNvSpPr txBox="1"/>
          <p:nvPr/>
        </p:nvSpPr>
        <p:spPr>
          <a:xfrm>
            <a:off x="2298108" y="4076409"/>
            <a:ext cx="9547659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000" b="1" dirty="0"/>
              <a:t>Utile</a:t>
            </a:r>
            <a:r>
              <a:rPr lang="fr-FR" sz="2000" dirty="0"/>
              <a:t> : "subventionner" une offre en émissions est aussi dangereux qu'en euros, et un barème d'émission des offres incohérent pose des problèmes commerciaux.</a:t>
            </a:r>
          </a:p>
          <a:p>
            <a:r>
              <a:rPr lang="fr-FR" sz="2000" b="1" dirty="0"/>
              <a:t>Facile</a:t>
            </a:r>
            <a:r>
              <a:rPr lang="fr-FR" sz="2000" dirty="0"/>
              <a:t> : l'entreprise transpose en émissions ses outils de gestion :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fr-FR" sz="2000" dirty="0"/>
              <a:t>Budgétaires : en remplaçant les données de production et de vente N-1 par le budget.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fr-FR" sz="2000" dirty="0"/>
              <a:t>Analytiques : si des produits vendus ont des charges en émission significativement différentes des charges en coûts.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BF909DD1-4217-6BB8-72B9-50C971A0036E}"/>
              </a:ext>
            </a:extLst>
          </p:cNvPr>
          <p:cNvSpPr txBox="1"/>
          <p:nvPr/>
        </p:nvSpPr>
        <p:spPr>
          <a:xfrm>
            <a:off x="1365701" y="2964529"/>
            <a:ext cx="980631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2"/>
            <a:r>
              <a:rPr lang="es-ES_tradnl" sz="2000" dirty="0" err="1"/>
              <a:t>Même</a:t>
            </a:r>
            <a:r>
              <a:rPr lang="es-ES_tradnl" sz="2000" dirty="0"/>
              <a:t> </a:t>
            </a:r>
            <a:r>
              <a:rPr lang="es-ES_tradnl" sz="2000" dirty="0" err="1"/>
              <a:t>avec</a:t>
            </a:r>
            <a:r>
              <a:rPr lang="es-ES_tradnl" sz="2000" dirty="0"/>
              <a:t> des </a:t>
            </a:r>
            <a:r>
              <a:rPr lang="es-ES_tradnl" sz="2000" dirty="0" err="1"/>
              <a:t>milliers</a:t>
            </a:r>
            <a:r>
              <a:rPr lang="es-ES_tradnl" sz="2000" dirty="0"/>
              <a:t> de </a:t>
            </a:r>
            <a:r>
              <a:rPr lang="es-ES_tradnl" sz="2000" dirty="0" err="1"/>
              <a:t>références</a:t>
            </a:r>
            <a:r>
              <a:rPr lang="es-ES_tradnl" sz="2000" dirty="0"/>
              <a:t> </a:t>
            </a:r>
            <a:r>
              <a:rPr lang="es-ES_tradnl" sz="2000" dirty="0" err="1"/>
              <a:t>dans</a:t>
            </a:r>
            <a:r>
              <a:rPr lang="es-ES_tradnl" sz="2000" dirty="0"/>
              <a:t> son </a:t>
            </a:r>
            <a:r>
              <a:rPr lang="es-ES_tradnl" sz="2000" dirty="0" err="1"/>
              <a:t>offre</a:t>
            </a:r>
            <a:r>
              <a:rPr lang="es-ES_tradnl" sz="2000" dirty="0"/>
              <a:t> (</a:t>
            </a:r>
            <a:r>
              <a:rPr lang="es-ES_tradnl" sz="2000" dirty="0" err="1"/>
              <a:t>avec</a:t>
            </a:r>
            <a:r>
              <a:rPr lang="es-ES_tradnl" sz="2000" dirty="0"/>
              <a:t> </a:t>
            </a:r>
            <a:r>
              <a:rPr lang="fr-FR" sz="2000" kern="100" dirty="0">
                <a:ea typeface="Aptos" panose="020B0004020202020204" pitchFamily="34" charset="0"/>
                <a:cs typeface="Times New Roman" panose="02020603050405020304" pitchFamily="18" charset="0"/>
              </a:rPr>
              <a:t>l’estimation de départ de l’émission unitaire de ses ventes sur la moyenne de l’année précédente)</a:t>
            </a:r>
            <a:endParaRPr lang="fr-FR" sz="2000" i="1" dirty="0"/>
          </a:p>
        </p:txBody>
      </p:sp>
    </p:spTree>
    <p:extLst>
      <p:ext uri="{BB962C8B-B14F-4D97-AF65-F5344CB8AC3E}">
        <p14:creationId xmlns:p14="http://schemas.microsoft.com/office/powerpoint/2010/main" val="1301054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1166799-CA95-D5D5-814A-808CD381F7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EB907BB-6EE9-D2AB-2971-B8B4220E4E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9640" y="6975651"/>
            <a:ext cx="2743200" cy="365125"/>
          </a:xfrm>
        </p:spPr>
        <p:txBody>
          <a:bodyPr/>
          <a:lstStyle/>
          <a:p>
            <a:fld id="{4DF7D97E-71B9-4DB7-9BC9-BF255CF45BEE}" type="slidenum">
              <a:rPr lang="fr-FR" smtClean="0">
                <a:solidFill>
                  <a:schemeClr val="tx1"/>
                </a:solidFill>
              </a:rPr>
              <a:t>9</a:t>
            </a:fld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8C5A6B7A-F1F3-FCE0-9CE0-164B06437EF3}"/>
              </a:ext>
            </a:extLst>
          </p:cNvPr>
          <p:cNvSpPr txBox="1"/>
          <p:nvPr/>
        </p:nvSpPr>
        <p:spPr>
          <a:xfrm>
            <a:off x="6292380" y="2984245"/>
            <a:ext cx="4113890" cy="101566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sz="2000" b="1" dirty="0"/>
              <a:t>La fonction Achat</a:t>
            </a:r>
            <a:endParaRPr lang="fr-FR" sz="800" dirty="0"/>
          </a:p>
          <a:p>
            <a:pPr algn="ctr"/>
            <a:r>
              <a:rPr lang="fr-FR" sz="2000" dirty="0"/>
              <a:t>intègre l’émission dans son process, ‘Aidez-moi à réduire mes émissions’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776AB504-0AEA-50AA-E493-23A389204ECE}"/>
              </a:ext>
            </a:extLst>
          </p:cNvPr>
          <p:cNvSpPr txBox="1"/>
          <p:nvPr/>
        </p:nvSpPr>
        <p:spPr>
          <a:xfrm>
            <a:off x="881342" y="520585"/>
            <a:ext cx="10613971" cy="496098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fr-FR" sz="24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La performance en émission des produits impacte la rentabilité</a:t>
            </a:r>
            <a:endParaRPr lang="fr-FR" sz="24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FF003466-9658-D29D-B105-B2220DAD10FB}"/>
              </a:ext>
            </a:extLst>
          </p:cNvPr>
          <p:cNvSpPr txBox="1"/>
          <p:nvPr/>
        </p:nvSpPr>
        <p:spPr>
          <a:xfrm>
            <a:off x="1353615" y="2984245"/>
            <a:ext cx="4042348" cy="101566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sz="2000" b="1" dirty="0"/>
              <a:t>La fonction commerciale</a:t>
            </a:r>
            <a:endParaRPr lang="fr-FR" sz="800" dirty="0"/>
          </a:p>
          <a:p>
            <a:pPr algn="ctr"/>
            <a:r>
              <a:rPr lang="fr-FR" sz="2000" dirty="0"/>
              <a:t>intègre l’émission dans l’offre</a:t>
            </a:r>
          </a:p>
          <a:p>
            <a:pPr algn="ctr"/>
            <a:r>
              <a:rPr lang="fr-FR" sz="2000" dirty="0"/>
              <a:t>‘Je vous aide à réduire vos émissions’</a:t>
            </a:r>
          </a:p>
        </p:txBody>
      </p:sp>
      <p:pic>
        <p:nvPicPr>
          <p:cNvPr id="5" name="Image 4" descr="Une image contenant oiseau, Graphique&#10;&#10;Description générée automatiquement">
            <a:extLst>
              <a:ext uri="{FF2B5EF4-FFF2-40B4-BE49-F238E27FC236}">
                <a16:creationId xmlns:a16="http://schemas.microsoft.com/office/drawing/2014/main" id="{17967E7F-FB82-B925-AB49-2DE4267511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295" y="5446207"/>
            <a:ext cx="1864813" cy="1301261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E1C4FCB1-1675-00F1-9F9C-D6CB3423E374}"/>
              </a:ext>
            </a:extLst>
          </p:cNvPr>
          <p:cNvSpPr txBox="1"/>
          <p:nvPr/>
        </p:nvSpPr>
        <p:spPr>
          <a:xfrm>
            <a:off x="4252511" y="5127119"/>
            <a:ext cx="3906752" cy="707886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sz="2000" b="1" dirty="0"/>
              <a:t>La fonction production</a:t>
            </a:r>
            <a:endParaRPr lang="fr-FR" sz="800" dirty="0"/>
          </a:p>
          <a:p>
            <a:pPr algn="ctr"/>
            <a:r>
              <a:rPr lang="fr-FR" sz="2000" dirty="0"/>
              <a:t>intègre la productivité en émissions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C67B3C9A-138F-4D6C-4EF8-DE8258A4812B}"/>
              </a:ext>
            </a:extLst>
          </p:cNvPr>
          <p:cNvSpPr txBox="1"/>
          <p:nvPr/>
        </p:nvSpPr>
        <p:spPr>
          <a:xfrm>
            <a:off x="1410078" y="1263728"/>
            <a:ext cx="4415381" cy="707886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fr-FR" sz="2000" dirty="0"/>
              <a:t>L’analogie est avec la qualité du produit, </a:t>
            </a:r>
          </a:p>
          <a:p>
            <a:pPr algn="ctr"/>
            <a:r>
              <a:rPr lang="fr-FR" sz="2000" dirty="0"/>
              <a:t>qui aide à vendre plus, plus cher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885498CC-1A5C-88DE-05F0-9441CF5FA05F}"/>
              </a:ext>
            </a:extLst>
          </p:cNvPr>
          <p:cNvSpPr txBox="1"/>
          <p:nvPr/>
        </p:nvSpPr>
        <p:spPr>
          <a:xfrm>
            <a:off x="6217456" y="1254701"/>
            <a:ext cx="4112688" cy="707886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fr-FR" sz="2000" b="1" dirty="0"/>
              <a:t>la performance en émission est un standard de qualité produit universel</a:t>
            </a:r>
            <a:endParaRPr lang="fr-FR" sz="2000" dirty="0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89610244-6649-73BB-DC98-77FC037A87AC}"/>
              </a:ext>
            </a:extLst>
          </p:cNvPr>
          <p:cNvSpPr txBox="1"/>
          <p:nvPr/>
        </p:nvSpPr>
        <p:spPr>
          <a:xfrm>
            <a:off x="1519411" y="2008269"/>
            <a:ext cx="933783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fr-FR" sz="2000" kern="100" dirty="0">
                <a:ea typeface="Aptos" panose="020B0004020202020204" pitchFamily="34" charset="0"/>
                <a:cs typeface="Times New Roman" panose="02020603050405020304" pitchFamily="18" charset="0"/>
              </a:rPr>
              <a:t>Parce que c</a:t>
            </a:r>
            <a:r>
              <a:rPr lang="fr-FR" sz="20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hiffrable</a:t>
            </a:r>
            <a:r>
              <a:rPr lang="fr-FR" sz="2000" kern="100" dirty="0">
                <a:ea typeface="Aptos" panose="020B0004020202020204" pitchFamily="34" charset="0"/>
                <a:cs typeface="Times New Roman" panose="02020603050405020304" pitchFamily="18" charset="0"/>
              </a:rPr>
              <a:t> et</a:t>
            </a:r>
            <a:r>
              <a:rPr lang="fr-FR" sz="20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2000" kern="100" dirty="0">
                <a:ea typeface="Aptos" panose="020B0004020202020204" pitchFamily="34" charset="0"/>
                <a:cs typeface="Times New Roman" panose="02020603050405020304" pitchFamily="18" charset="0"/>
              </a:rPr>
              <a:t>valoris</a:t>
            </a:r>
            <a:r>
              <a:rPr lang="fr-FR" sz="20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ant toutes les offres dans tous les pays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fr-FR" sz="20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Parce que son </a:t>
            </a:r>
            <a:r>
              <a:rPr lang="fr-FR" sz="2000" kern="100" dirty="0">
                <a:ea typeface="Aptos" panose="020B0004020202020204" pitchFamily="34" charset="0"/>
                <a:cs typeface="Times New Roman" panose="02020603050405020304" pitchFamily="18" charset="0"/>
              </a:rPr>
              <a:t>poids dans les choix va forcément se renforcer par rapport au prix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3621C43-5144-68FF-DF83-A0A5EF425039}"/>
              </a:ext>
            </a:extLst>
          </p:cNvPr>
          <p:cNvSpPr txBox="1"/>
          <p:nvPr/>
        </p:nvSpPr>
        <p:spPr>
          <a:xfrm>
            <a:off x="3746799" y="4200424"/>
            <a:ext cx="4672213" cy="707886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sz="2000" b="1" dirty="0"/>
              <a:t>La fonction finance</a:t>
            </a:r>
            <a:endParaRPr lang="fr-FR" sz="800" dirty="0"/>
          </a:p>
          <a:p>
            <a:pPr algn="ctr"/>
            <a:r>
              <a:rPr lang="fr-FR" sz="2000" dirty="0"/>
              <a:t> mesure la rentabilité du gain en émissions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6136FEC9-C5E3-D9A7-E41E-786DD50B8C79}"/>
              </a:ext>
            </a:extLst>
          </p:cNvPr>
          <p:cNvSpPr txBox="1"/>
          <p:nvPr/>
        </p:nvSpPr>
        <p:spPr>
          <a:xfrm>
            <a:off x="8800896" y="4200424"/>
            <a:ext cx="2361361" cy="707886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sz="2000" b="1" dirty="0">
                <a:solidFill>
                  <a:srgbClr val="FF0000"/>
                </a:solidFill>
              </a:rPr>
              <a:t>Attention à la sur ou à la sous-qualité</a:t>
            </a:r>
            <a:endParaRPr lang="fr-FR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5831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7" grpId="0" animBg="1"/>
      <p:bldP spid="12" grpId="0"/>
      <p:bldP spid="13" grpId="0"/>
      <p:bldP spid="15" grpId="0" animBg="1"/>
      <p:bldP spid="16" grpId="0" animBg="1"/>
    </p:bldLst>
  </p:timing>
</p:sld>
</file>

<file path=ppt/theme/theme1.xml><?xml version="1.0" encoding="utf-8"?>
<a:theme xmlns:a="http://schemas.openxmlformats.org/drawingml/2006/main" name="Thème Office">
  <a:themeElements>
    <a:clrScheme name="Personnalisé 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8FB3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11b42e21-0980-4b78-a495-b69f5cacdeea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73EFEC054CC034F8EDB76F1A360ED82" ma:contentTypeVersion="13" ma:contentTypeDescription="Crée un document." ma:contentTypeScope="" ma:versionID="4d1f7843dafbaf7060fbb41923145e75">
  <xsd:schema xmlns:xsd="http://www.w3.org/2001/XMLSchema" xmlns:xs="http://www.w3.org/2001/XMLSchema" xmlns:p="http://schemas.microsoft.com/office/2006/metadata/properties" xmlns:ns3="11b42e21-0980-4b78-a495-b69f5cacdeea" targetNamespace="http://schemas.microsoft.com/office/2006/metadata/properties" ma:root="true" ma:fieldsID="88687c60a19a4cb56067ce16b3b1454c" ns3:_="">
    <xsd:import namespace="11b42e21-0980-4b78-a495-b69f5cacdeea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_activity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1b42e21-0980-4b78-a495-b69f5cacdee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_activity" ma:index="18" nillable="true" ma:displayName="_activity" ma:hidden="true" ma:internalName="_activity">
      <xsd:simpleType>
        <xsd:restriction base="dms:Note"/>
      </xsd:simpleType>
    </xsd:element>
    <xsd:element name="MediaServiceObjectDetectorVersions" ma:index="1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0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95634BB-7CB3-4A41-8390-05AA61720E8B}">
  <ds:schemaRefs>
    <ds:schemaRef ds:uri="11b42e21-0980-4b78-a495-b69f5cacdeea"/>
    <ds:schemaRef ds:uri="http://schemas.openxmlformats.org/package/2006/metadata/core-properties"/>
    <ds:schemaRef ds:uri="http://schemas.microsoft.com/office/infopath/2007/PartnerControls"/>
    <ds:schemaRef ds:uri="http://www.w3.org/XML/1998/namespace"/>
    <ds:schemaRef ds:uri="http://schemas.microsoft.com/office/2006/documentManagement/types"/>
    <ds:schemaRef ds:uri="http://purl.org/dc/elements/1.1/"/>
    <ds:schemaRef ds:uri="http://purl.org/dc/dcmitype/"/>
    <ds:schemaRef ds:uri="http://schemas.microsoft.com/office/2006/metadata/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65149262-1E94-4753-9D6B-9371F5F510F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47E3C8F-5B60-4E66-B17E-556AA263FE3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1b42e21-0980-4b78-a495-b69f5cacdee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348545</TotalTime>
  <Words>1249</Words>
  <Application>Microsoft Office PowerPoint</Application>
  <PresentationFormat>Grand écran</PresentationFormat>
  <Paragraphs>150</Paragraphs>
  <Slides>11</Slides>
  <Notes>5</Notes>
  <HiddenSlides>0</HiddenSlides>
  <MMClips>1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11</vt:i4>
      </vt:variant>
    </vt:vector>
  </HeadingPairs>
  <TitlesOfParts>
    <vt:vector size="18" baseType="lpstr">
      <vt:lpstr>Aptos</vt:lpstr>
      <vt:lpstr>Arial</vt:lpstr>
      <vt:lpstr>Calibri</vt:lpstr>
      <vt:lpstr>Calibri Light</vt:lpstr>
      <vt:lpstr>Times New Roman</vt:lpstr>
      <vt:lpstr>Wingdings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jerome cazes</dc:creator>
  <cp:lastModifiedBy>Valérie Vanwormhoudt</cp:lastModifiedBy>
  <cp:revision>108</cp:revision>
  <cp:lastPrinted>2023-04-26T08:42:08Z</cp:lastPrinted>
  <dcterms:created xsi:type="dcterms:W3CDTF">2022-02-11T16:14:50Z</dcterms:created>
  <dcterms:modified xsi:type="dcterms:W3CDTF">2024-10-28T11:32:09Z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0x010100E73EFEC054CC034F8EDB76F1A360ED82</vt:lpwstr>
  </property>
</Properties>
</file>