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46" r:id="rId5"/>
    <p:sldId id="438" r:id="rId6"/>
    <p:sldId id="465" r:id="rId7"/>
    <p:sldId id="461" r:id="rId8"/>
    <p:sldId id="462" r:id="rId9"/>
    <p:sldId id="463" r:id="rId10"/>
    <p:sldId id="466" r:id="rId11"/>
    <p:sldId id="455" r:id="rId12"/>
    <p:sldId id="457" r:id="rId13"/>
    <p:sldId id="464" r:id="rId14"/>
    <p:sldId id="434" r:id="rId15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0000"/>
    <a:srgbClr val="F0CF34"/>
    <a:srgbClr val="5B876B"/>
    <a:srgbClr val="F1C717"/>
    <a:srgbClr val="008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F09421-DDC6-4217-91DF-B9EB6BDF18F1}" v="47642" dt="2024-09-30T17:39:52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0" autoAdjust="0"/>
    <p:restoredTop sz="92941" autoAdjust="0"/>
  </p:normalViewPr>
  <p:slideViewPr>
    <p:cSldViewPr snapToGrid="0">
      <p:cViewPr varScale="1">
        <p:scale>
          <a:sx n="60" d="100"/>
          <a:sy n="60" d="100"/>
        </p:scale>
        <p:origin x="1196" y="40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0C8A2-606E-4D0F-91FA-AD097BAFC76D}" type="datetimeFigureOut">
              <a:rPr lang="fr-FR" smtClean="0"/>
              <a:t>01/10/2024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4FA2-2A4B-4FC2-8859-7A03DDA177E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838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E4FA2-2A4B-4FC2-8859-7A03DDA177EC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427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E4FA2-2A4B-4FC2-8859-7A03DDA177EC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199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E4FA2-2A4B-4FC2-8859-7A03DDA177EC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6512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E4FA2-2A4B-4FC2-8859-7A03DDA177EC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86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E4FA2-2A4B-4FC2-8859-7A03DDA177EC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224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23C32-9411-4D89-B479-1422F396A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A85DF5-FC0B-4AB9-A8EE-CA17A04A8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19AC0-34A7-4929-B1E8-F155595C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DE1C-52F2-40DD-9448-DF7D6B392807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902486-63B5-44C3-BAE8-28FC3CCF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3E115F-E443-4937-AE2E-B6F0FF0A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9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3AB01-2DE8-4E6A-B27C-B1AE5ACC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72AF9D-6885-4D22-8782-8A0D02FE6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994B64-EF13-49EA-A09D-6CA623CD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506-DC14-4021-9044-340B97488E29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A0DDA1-4934-4CDC-A8A9-0B851268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EF93B7-444A-433B-AA85-C5869607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62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83C7AF-2B80-4DA7-B2D9-4D96A293F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1B7944-38CC-43B9-A9F6-063137C00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237942-1A0F-4AF7-A7D9-04101547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139-7F08-4FBD-B3EA-8BA434EB2F22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212996-26E3-4989-B209-D4F36113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6E13B-9C1F-4B9C-AEEF-1CA777C1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113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A2911-01F7-43AC-BD9B-F854BE2B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AD944-0B0E-4E74-80C0-3409E7112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F63BE-2762-4062-AAFC-3F9F06C6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6844-A2FD-4037-BC54-BC3BEA0E0ADE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E68A13-0CCD-4A44-AAEF-A78A700E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B70B5-A0A9-4E5D-B1E5-387854E2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993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EE2D1-4A34-426B-A217-25B18F960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D5F6AF-56DB-4674-B175-66287F17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AD4865-0B2B-4046-8253-2F42A223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2CC7-43C4-488C-9FD0-07302704C5A2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D8A742-00E8-45AC-844D-5B55AC20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9E82D-64C5-4AB9-92B7-A12EB5C6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454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F4668-67E2-4836-A33A-C7865812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3D29DB-3B88-4A5D-BF9A-0214508D0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2FC6A8-36AF-4745-9E4F-A00AE322A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83D983-5293-4F8B-B346-597C5A58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696B-6E9B-40CA-B96F-C4B1D16628BB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C5E59B-69E9-4F86-B7F0-9C597011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EC24C8-9AC6-4247-A51F-D3DABDE0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12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3079B-88B6-4BE4-BBE9-97C42C88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9042C0-572E-4DA2-B1DB-5C023B967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436812-8300-44FC-84E1-082BE7884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1EDF78-AAE4-4DE9-9608-89BD528D0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5F8C1F-6DA0-4432-8E10-47B4638AF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5524C6-83CD-431D-A107-68D00AF7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1974-D0CE-4C01-A82E-AB60533AB66A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84FC64-464A-40DF-A18E-06C10074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3B1D5C-17C0-452C-BD3B-5FAA560A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94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4F26-B5D4-4CE7-8A85-CD57723A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17748B-F52F-496C-BD11-3394822C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1D21-A788-4B8D-9CD0-78CC583B12AB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CD1313-09E9-41BE-AB16-5FA664C6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5B3157-8A44-4564-B5B7-6F254C21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693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87DE60-70B3-4D6B-838F-389F16A7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E9BD-24E9-4538-BFB7-8BC796593A73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55B05E-1377-4789-82D3-1F35AA2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F7FB97-6BB1-4E0B-831F-B9E43CF4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51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B6F2BD-0C0A-4755-B732-D4C33993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899A8-A6B9-46F4-9F49-D4982001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2DE54C-C417-4070-A6D3-BB8628DFE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97D756-88E0-42E5-AD04-F789A81A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423-8784-4560-97EE-08FEB3D3E942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BA53A-0D1C-4EE6-9023-242A327F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35C913-FE73-4E86-AF2D-CDE888B3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2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CC728-A279-4DC6-A17F-BE5F10FB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B10B1B-AB65-4966-A5C1-95F840C46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709AAA-9148-41EF-AAF7-A2E8843D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7EB65B-1C39-4556-B65B-A6D03ECD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38E3-8490-4770-B78D-9CE670B3D41C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CBA73A-3D9D-4794-A010-EDE1775A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E2F6C-0FDD-4C4E-858A-2D3B6699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7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6D55FD-B2F2-4282-AAA4-0B332DFD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365259-A640-4386-84BD-CC315A07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41C576-B502-4B5C-AA06-3921A26DC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D84C1-EF59-46EC-99FF-24FFDE65E955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1CE043-A41B-4BEB-862E-885E88DDA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33CA2C-F87F-4E1C-A50D-C9430FD42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D97E-71B9-4DB7-9BC9-BF255CF45B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0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8EEAE043-880F-7C25-01CA-3A83558E7096}"/>
              </a:ext>
            </a:extLst>
          </p:cNvPr>
          <p:cNvSpPr txBox="1"/>
          <p:nvPr/>
        </p:nvSpPr>
        <p:spPr>
          <a:xfrm>
            <a:off x="1759045" y="1405353"/>
            <a:ext cx="8673910" cy="132343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fr-FR" sz="40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Mesurer et gérer les émissions de GES de ce que vend l’entreprise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32D7FBE-DE9F-8483-65A7-C2043234757B}"/>
              </a:ext>
            </a:extLst>
          </p:cNvPr>
          <p:cNvSpPr txBox="1"/>
          <p:nvPr/>
        </p:nvSpPr>
        <p:spPr>
          <a:xfrm>
            <a:off x="3783017" y="4990981"/>
            <a:ext cx="7666893" cy="92333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Carbones sur factures </a:t>
            </a:r>
            <a:r>
              <a:rPr lang="fr-FR" dirty="0"/>
              <a:t>est un collectif de bénévoles créé par </a:t>
            </a:r>
            <a:r>
              <a:rPr lang="fr-FR" i="1" dirty="0"/>
              <a:t>Réconcilions-nous ! </a:t>
            </a:r>
            <a:r>
              <a:rPr lang="fr-FR" dirty="0"/>
              <a:t>un lobby de l’intérêt collectif indépendant. Ses productions sont gratuites et libres, disponibles sur </a:t>
            </a:r>
            <a:r>
              <a:rPr lang="fr-FR" b="1" i="1" dirty="0"/>
              <a:t>carbones-factures.org</a:t>
            </a:r>
          </a:p>
        </p:txBody>
      </p:sp>
      <p:pic>
        <p:nvPicPr>
          <p:cNvPr id="2" name="Image 1" descr="Une image contenant oiseau&#10;&#10;Description générée automatiquement">
            <a:extLst>
              <a:ext uri="{FF2B5EF4-FFF2-40B4-BE49-F238E27FC236}">
                <a16:creationId xmlns:a16="http://schemas.microsoft.com/office/drawing/2014/main" id="{5094C432-3413-26AC-6F75-13D4B9D87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321139" y="4513743"/>
            <a:ext cx="3024962" cy="18778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39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975651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>
                <a:solidFill>
                  <a:schemeClr val="tx1"/>
                </a:solidFill>
              </a:rPr>
              <a:t>10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B92F64-228B-3A00-EC08-C9DCD474E740}"/>
              </a:ext>
            </a:extLst>
          </p:cNvPr>
          <p:cNvSpPr txBox="1"/>
          <p:nvPr/>
        </p:nvSpPr>
        <p:spPr>
          <a:xfrm>
            <a:off x="785305" y="319837"/>
            <a:ext cx="10071748" cy="496098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fr-FR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’entreprise récupère une 3</a:t>
            </a:r>
            <a:r>
              <a:rPr lang="fr-FR" sz="2400" b="1" kern="100" baseline="300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dimension stratégique pour sa gestion 3D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 descr="Une image contenant oiseau&#10;&#10;Description générée automatiquement">
            <a:extLst>
              <a:ext uri="{FF2B5EF4-FFF2-40B4-BE49-F238E27FC236}">
                <a16:creationId xmlns:a16="http://schemas.microsoft.com/office/drawing/2014/main" id="{CEA98CFE-94FB-3323-BD7C-2D4DEF8EFB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203220E6-F05A-2C9E-54D1-265AEBE38177}"/>
              </a:ext>
            </a:extLst>
          </p:cNvPr>
          <p:cNvSpPr txBox="1"/>
          <p:nvPr/>
        </p:nvSpPr>
        <p:spPr>
          <a:xfrm>
            <a:off x="3093414" y="4705566"/>
            <a:ext cx="600517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En synthèse, une source de rentabilité pour l’entreprise en ligne avec sa responsabilité sociétale</a:t>
            </a: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1051EFEF-8E0F-6A99-27D8-64CACD1A3A0D}"/>
              </a:ext>
            </a:extLst>
          </p:cNvPr>
          <p:cNvSpPr txBox="1"/>
          <p:nvPr/>
        </p:nvSpPr>
        <p:spPr>
          <a:xfrm>
            <a:off x="5197072" y="5736338"/>
            <a:ext cx="1797856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2000" b="1"/>
            </a:pPr>
            <a:r>
              <a:rPr lang="fr-FR" dirty="0"/>
              <a:t>Des questions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CE1A3A-4219-029B-B24F-E56E63FE9F6C}"/>
              </a:ext>
            </a:extLst>
          </p:cNvPr>
          <p:cNvSpPr txBox="1"/>
          <p:nvPr/>
        </p:nvSpPr>
        <p:spPr>
          <a:xfrm>
            <a:off x="881343" y="966999"/>
            <a:ext cx="10784793" cy="3518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FR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Pour répondre à des questions assez faciles </a:t>
            </a: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fr-FR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 l’entreprise a-t-elle intérêt à être précurseur du pilotage de sa compétitivité « émission » et de son affichage ? </a:t>
            </a: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Très probablement : </a:t>
            </a:r>
            <a:endParaRPr lang="fr-FR" sz="20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L’émission de l’achat intéresse tous les clients entreprise</a:t>
            </a:r>
            <a:endParaRPr lang="fr-FR" sz="20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Elle intéresse </a:t>
            </a: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 plus en plus de particuliers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Son poids dans les choix va se renforcer par rapport au prix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FR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Pour répondre à des questions plus complexes :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Jusqu’où segmenter mes barèmes d’émissions unitaires ?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kern="100" dirty="0">
                <a:ea typeface="Aptos" panose="020B0004020202020204" pitchFamily="34" charset="0"/>
                <a:cs typeface="Times New Roman" panose="02020603050405020304" pitchFamily="18" charset="0"/>
              </a:rPr>
              <a:t>Jusqu’où est-il rentable de décarboner ?</a:t>
            </a:r>
          </a:p>
        </p:txBody>
      </p:sp>
    </p:spTree>
    <p:extLst>
      <p:ext uri="{BB962C8B-B14F-4D97-AF65-F5344CB8AC3E}">
        <p14:creationId xmlns:p14="http://schemas.microsoft.com/office/powerpoint/2010/main" val="130105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F42D663-CD9A-7196-7A69-9494500A6058}"/>
              </a:ext>
            </a:extLst>
          </p:cNvPr>
          <p:cNvSpPr txBox="1"/>
          <p:nvPr/>
        </p:nvSpPr>
        <p:spPr>
          <a:xfrm>
            <a:off x="1865237" y="1059900"/>
            <a:ext cx="8711868" cy="2585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34101C-9977-FC67-9E84-38139C716CBE}"/>
              </a:ext>
            </a:extLst>
          </p:cNvPr>
          <p:cNvSpPr txBox="1"/>
          <p:nvPr/>
        </p:nvSpPr>
        <p:spPr>
          <a:xfrm>
            <a:off x="2210691" y="1305972"/>
            <a:ext cx="7897952" cy="224676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ea typeface="Aptos" panose="020B0004020202020204" pitchFamily="34" charset="0"/>
                <a:cs typeface="Aptos" panose="020B0004020202020204" pitchFamily="34" charset="0"/>
              </a:rPr>
              <a:t>Vous êtes universitaire,</a:t>
            </a:r>
          </a:p>
          <a:p>
            <a:r>
              <a:rPr lang="fr-FR" sz="2000" b="1" dirty="0">
                <a:ea typeface="Aptos" panose="020B0004020202020204" pitchFamily="34" charset="0"/>
                <a:cs typeface="Aptos" panose="020B0004020202020204" pitchFamily="34" charset="0"/>
              </a:rPr>
              <a:t>Ou responsable dans une entreprise,</a:t>
            </a:r>
          </a:p>
          <a:p>
            <a:pPr lvl="2"/>
            <a:r>
              <a:rPr lang="fr-FR" sz="2000" dirty="0">
                <a:ea typeface="Aptos" panose="020B0004020202020204" pitchFamily="34" charset="0"/>
                <a:cs typeface="Aptos" panose="020B0004020202020204" pitchFamily="34" charset="0"/>
              </a:rPr>
              <a:t>-Ce webinaire peut être partagé avec vos étudiants, vos collègues</a:t>
            </a:r>
          </a:p>
          <a:p>
            <a:pPr lvl="2"/>
            <a:r>
              <a:rPr lang="fr-FR" sz="20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-Il va être prolongé par des cas </a:t>
            </a:r>
            <a:r>
              <a:rPr lang="fr-FR" sz="2000" dirty="0"/>
              <a:t>d’entreprise</a:t>
            </a:r>
          </a:p>
          <a:p>
            <a:pPr lvl="2"/>
            <a:r>
              <a:rPr lang="fr-FR" sz="2000" dirty="0"/>
              <a:t>-Il va être complété par une seconde méthode 3D : </a:t>
            </a:r>
          </a:p>
          <a:p>
            <a:pPr lvl="2"/>
            <a:r>
              <a:rPr lang="fr-FR" sz="2000" dirty="0"/>
              <a:t>pour calculer aussi facilement </a:t>
            </a:r>
            <a:r>
              <a:rPr lang="fr-FR" sz="2000" b="1" dirty="0"/>
              <a:t>la contribution annuelle de l’entreprise à la décarbonation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11</a:t>
            </a:fld>
            <a:endParaRPr lang="fr-FR" dirty="0"/>
          </a:p>
        </p:txBody>
      </p:sp>
      <p:sp>
        <p:nvSpPr>
          <p:cNvPr id="2" name="ZoneTexte 7">
            <a:extLst>
              <a:ext uri="{FF2B5EF4-FFF2-40B4-BE49-F238E27FC236}">
                <a16:creationId xmlns:a16="http://schemas.microsoft.com/office/drawing/2014/main" id="{4A439575-26DB-92CF-1553-B3626CBA1EB8}"/>
              </a:ext>
            </a:extLst>
          </p:cNvPr>
          <p:cNvSpPr txBox="1"/>
          <p:nvPr/>
        </p:nvSpPr>
        <p:spPr>
          <a:xfrm>
            <a:off x="1991597" y="770931"/>
            <a:ext cx="3365573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2000" b="1"/>
            </a:pPr>
            <a:r>
              <a:rPr lang="fr-FR" dirty="0"/>
              <a:t>La présentation est terminée</a:t>
            </a:r>
          </a:p>
        </p:txBody>
      </p:sp>
      <p:pic>
        <p:nvPicPr>
          <p:cNvPr id="7" name="Image 6" descr="Une image contenant oiseau&#10;&#10;Description générée automatiquement">
            <a:extLst>
              <a:ext uri="{FF2B5EF4-FFF2-40B4-BE49-F238E27FC236}">
                <a16:creationId xmlns:a16="http://schemas.microsoft.com/office/drawing/2014/main" id="{A271C1FB-A03F-470F-EC24-F8DCCD9121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8930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F18A2AE-8FBE-BD8B-340B-EA25A3539EDB}"/>
              </a:ext>
            </a:extLst>
          </p:cNvPr>
          <p:cNvSpPr txBox="1"/>
          <p:nvPr/>
        </p:nvSpPr>
        <p:spPr>
          <a:xfrm>
            <a:off x="5542044" y="4488430"/>
            <a:ext cx="1107911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2000" b="1"/>
            </a:pPr>
            <a:r>
              <a:rPr lang="fr-FR" dirty="0"/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21335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8961" y="6289781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2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779512" y="483750"/>
            <a:ext cx="10363601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L’entreprise doit intégrer à sa gestion les émissions de gaz à effet de serre</a:t>
            </a:r>
            <a:endParaRPr lang="fr-FR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3E0902E-62F3-7C92-1C19-0B2DC36E74AB}"/>
              </a:ext>
            </a:extLst>
          </p:cNvPr>
          <p:cNvSpPr txBox="1"/>
          <p:nvPr/>
        </p:nvSpPr>
        <p:spPr>
          <a:xfrm>
            <a:off x="779512" y="1232298"/>
            <a:ext cx="1059522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/>
              <a:t>Ils seront de plus en plus coûteux et mal vus des clients</a:t>
            </a:r>
          </a:p>
          <a:p>
            <a:r>
              <a:rPr lang="fr-FR" sz="2000" dirty="0"/>
              <a:t>La qualité de cette intégration fera de la transition un risque ou une opportunité</a:t>
            </a:r>
          </a:p>
          <a:p>
            <a:endParaRPr lang="fr-FR" sz="2000" dirty="0"/>
          </a:p>
          <a:p>
            <a:r>
              <a:rPr lang="fr-FR" sz="2000" dirty="0"/>
              <a:t>Ce webinaire décrit la méthode 3D :</a:t>
            </a:r>
          </a:p>
          <a:p>
            <a:endParaRPr lang="fr-FR" sz="2000" dirty="0"/>
          </a:p>
          <a:p>
            <a:pPr lvl="2" algn="just"/>
            <a:r>
              <a:rPr lang="fr-FR" sz="2000" b="1" dirty="0"/>
              <a:t>Cette méthode donne à l'entreprise des estimations robustes et exhaustives des émissions de ce qu’elle achète et de ce qu’elle vend, alimentées par les émissions de ses fournisseurs et transmises ensuite à ses clients</a:t>
            </a:r>
            <a:r>
              <a:rPr lang="fr-FR" sz="2000" b="1" kern="1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FR" sz="20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sz="2000" i="1" dirty="0"/>
              <a:t>								Préambule de la méthode</a:t>
            </a:r>
          </a:p>
        </p:txBody>
      </p:sp>
      <p:pic>
        <p:nvPicPr>
          <p:cNvPr id="2" name="Image 1" descr="Une image contenant oiseau&#10;&#10;Description générée automatiquement">
            <a:extLst>
              <a:ext uri="{FF2B5EF4-FFF2-40B4-BE49-F238E27FC236}">
                <a16:creationId xmlns:a16="http://schemas.microsoft.com/office/drawing/2014/main" id="{D92BFC2B-F0F6-8BA0-8D26-14269765E3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E1824CC-3518-8673-05C7-D1216D26D643}"/>
              </a:ext>
            </a:extLst>
          </p:cNvPr>
          <p:cNvSpPr txBox="1"/>
          <p:nvPr/>
        </p:nvSpPr>
        <p:spPr>
          <a:xfrm>
            <a:off x="2759596" y="4530481"/>
            <a:ext cx="7078883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La méthode s’appelle </a:t>
            </a:r>
            <a:r>
              <a:rPr lang="fr-FR" sz="2000" b="1" dirty="0"/>
              <a:t>3D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parce qu’elle ajoute à un achat ou à une vente sa 3</a:t>
            </a:r>
            <a:r>
              <a:rPr lang="fr-FR" sz="2000" baseline="30000" dirty="0"/>
              <a:t>e</a:t>
            </a:r>
            <a:r>
              <a:rPr lang="fr-FR" sz="2000" dirty="0"/>
              <a:t> dimension : </a:t>
            </a:r>
          </a:p>
          <a:p>
            <a:pPr algn="ctr"/>
            <a:r>
              <a:rPr lang="fr-FR" sz="2000" dirty="0"/>
              <a:t>son émission à côté du prix et de la quantité</a:t>
            </a:r>
          </a:p>
        </p:txBody>
      </p:sp>
    </p:spTree>
    <p:extLst>
      <p:ext uri="{BB962C8B-B14F-4D97-AF65-F5344CB8AC3E}">
        <p14:creationId xmlns:p14="http://schemas.microsoft.com/office/powerpoint/2010/main" val="20899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BA69ACC-9AA9-09AC-7F7D-28DF6AC14B3D}"/>
              </a:ext>
            </a:extLst>
          </p:cNvPr>
          <p:cNvSpPr txBox="1"/>
          <p:nvPr/>
        </p:nvSpPr>
        <p:spPr>
          <a:xfrm>
            <a:off x="1678074" y="2310091"/>
            <a:ext cx="8420521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algn="r"/>
            <a:r>
              <a:rPr lang="fr-FR" sz="2000" b="1" i="1" dirty="0"/>
              <a:t>Emissions </a:t>
            </a:r>
          </a:p>
          <a:p>
            <a:pPr lvl="1" algn="r"/>
            <a:r>
              <a:rPr lang="fr-FR" sz="2000" b="1" i="1" dirty="0"/>
              <a:t>de la</a:t>
            </a:r>
          </a:p>
          <a:p>
            <a:pPr lvl="1" algn="r"/>
            <a:r>
              <a:rPr lang="fr-FR" sz="2000" b="1" i="1" dirty="0"/>
              <a:t>production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85AFA34-B700-986E-EDDF-45E71E219905}"/>
              </a:ext>
            </a:extLst>
          </p:cNvPr>
          <p:cNvSpPr txBox="1"/>
          <p:nvPr/>
        </p:nvSpPr>
        <p:spPr>
          <a:xfrm>
            <a:off x="803219" y="1258287"/>
            <a:ext cx="10611708" cy="29238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r-FR" sz="2000" b="1" dirty="0"/>
              <a:t>La balance recense chaque années les émissions nécessaires à la production de l’entreprise</a:t>
            </a:r>
          </a:p>
          <a:p>
            <a:r>
              <a:rPr lang="fr-FR" sz="2000" b="1" dirty="0"/>
              <a:t>et s’assure que les émissions transmises avec les ventes en ont été aussi proches que possible</a:t>
            </a:r>
          </a:p>
          <a:p>
            <a:pPr lvl="0"/>
            <a:endParaRPr lang="fr-FR" sz="800" b="1" dirty="0"/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	+ Le solde de la balance de l’année précédente</a:t>
            </a:r>
          </a:p>
          <a:p>
            <a:pPr lvl="1"/>
            <a:r>
              <a:rPr lang="fr-FR" sz="2000" dirty="0"/>
              <a:t>	+ Les émissions des achats </a:t>
            </a:r>
          </a:p>
          <a:p>
            <a:pPr lvl="1"/>
            <a:r>
              <a:rPr lang="fr-FR" sz="2000" dirty="0"/>
              <a:t>	+ Les émissions ajoutées par les processus de production</a:t>
            </a:r>
          </a:p>
          <a:p>
            <a:pPr lvl="1"/>
            <a:r>
              <a:rPr lang="fr-FR" sz="800" dirty="0"/>
              <a:t> </a:t>
            </a:r>
          </a:p>
          <a:p>
            <a:pPr lvl="1"/>
            <a:r>
              <a:rPr lang="fr-FR" sz="2000" dirty="0"/>
              <a:t>	 - Les émissions transmises avec les ventes</a:t>
            </a:r>
          </a:p>
          <a:p>
            <a:pPr lvl="1"/>
            <a:r>
              <a:rPr lang="fr-FR" sz="800" dirty="0"/>
              <a:t>	</a:t>
            </a:r>
          </a:p>
          <a:p>
            <a:pPr lvl="1"/>
            <a:r>
              <a:rPr lang="fr-FR" sz="2000" dirty="0"/>
              <a:t>	= Le solde de la balance de l’exercice, </a:t>
            </a:r>
            <a:r>
              <a:rPr lang="fr-FR" sz="2000" b="1" dirty="0"/>
              <a:t>aussi proche que possible de zéro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3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803219" y="532083"/>
            <a:ext cx="10489621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La méthode se résume à la tenue par l’entreprise d’une balance de ses émissions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2ED8A95-1CD3-CCB6-507B-52E3ABF49543}"/>
              </a:ext>
            </a:extLst>
          </p:cNvPr>
          <p:cNvSpPr txBox="1"/>
          <p:nvPr/>
        </p:nvSpPr>
        <p:spPr>
          <a:xfrm>
            <a:off x="803219" y="4249578"/>
            <a:ext cx="1048962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Les o</a:t>
            </a:r>
            <a:r>
              <a:rPr lang="fr-FR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pérations prises en compte dans la balance d’un exercice : </a:t>
            </a:r>
          </a:p>
          <a:p>
            <a:pPr lvl="0" algn="just"/>
            <a:endParaRPr lang="fr-FR" sz="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outes celles imputées à l’exercice par le compte de produits et charges </a:t>
            </a:r>
          </a:p>
          <a:p>
            <a:pPr lvl="1" algn="just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 reprend le travail du comptable, donc p</a:t>
            </a:r>
            <a:r>
              <a:rPr lang="fr-F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besoin de compte de bilan ni de partie double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 5" descr="Une image contenant oiseau&#10;&#10;Description générée automatiquement">
            <a:extLst>
              <a:ext uri="{FF2B5EF4-FFF2-40B4-BE49-F238E27FC236}">
                <a16:creationId xmlns:a16="http://schemas.microsoft.com/office/drawing/2014/main" id="{A6AF7990-F438-6423-5F4D-1BE8CFDFE0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BE9A090-F908-5720-E88A-BEFC9EC25EE8}"/>
              </a:ext>
            </a:extLst>
          </p:cNvPr>
          <p:cNvSpPr txBox="1"/>
          <p:nvPr/>
        </p:nvSpPr>
        <p:spPr>
          <a:xfrm>
            <a:off x="4319921" y="5647601"/>
            <a:ext cx="3635482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On va détailler les mesures 1. 2. et 3.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8599CF-AA07-1770-7ED4-708F1BA1A46A}"/>
              </a:ext>
            </a:extLst>
          </p:cNvPr>
          <p:cNvSpPr txBox="1"/>
          <p:nvPr/>
        </p:nvSpPr>
        <p:spPr>
          <a:xfrm>
            <a:off x="944084" y="2599964"/>
            <a:ext cx="498462" cy="113877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1.</a:t>
            </a:r>
          </a:p>
          <a:p>
            <a:r>
              <a:rPr lang="fr-FR" sz="2000" b="1" dirty="0">
                <a:solidFill>
                  <a:srgbClr val="0070C0"/>
                </a:solidFill>
              </a:rPr>
              <a:t>2.</a:t>
            </a:r>
          </a:p>
          <a:p>
            <a:endParaRPr lang="fr-FR" sz="800" b="1" dirty="0">
              <a:solidFill>
                <a:srgbClr val="0070C0"/>
              </a:solidFill>
            </a:endParaRPr>
          </a:p>
          <a:p>
            <a:r>
              <a:rPr lang="fr-FR" sz="2000" b="1" dirty="0">
                <a:solidFill>
                  <a:srgbClr val="0070C0"/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47022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4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779513" y="572349"/>
            <a:ext cx="3651810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1- Les émissions des achats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85AFA34-B700-986E-EDDF-45E71E219905}"/>
              </a:ext>
            </a:extLst>
          </p:cNvPr>
          <p:cNvSpPr txBox="1"/>
          <p:nvPr/>
        </p:nvSpPr>
        <p:spPr>
          <a:xfrm>
            <a:off x="779512" y="1892568"/>
            <a:ext cx="10665300" cy="3600986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r-FR" sz="2000" dirty="0"/>
              <a:t>						* Bilan Carbone</a:t>
            </a:r>
            <a:r>
              <a:rPr lang="fr-FR" baseline="30000" dirty="0"/>
              <a:t>©</a:t>
            </a:r>
            <a:r>
              <a:rPr lang="fr-FR" sz="2000" dirty="0"/>
              <a:t>, GHG Protocol</a:t>
            </a:r>
          </a:p>
          <a:p>
            <a:pPr lvl="0"/>
            <a:endParaRPr lang="fr-FR" sz="800" dirty="0"/>
          </a:p>
          <a:p>
            <a:pPr lvl="0"/>
            <a:r>
              <a:rPr lang="fr-FR" sz="2000" dirty="0"/>
              <a:t>C’est </a:t>
            </a:r>
            <a:r>
              <a:rPr lang="fr-FR" sz="2000" b="1" dirty="0"/>
              <a:t>l’émission transmise par le fournisseur</a:t>
            </a:r>
            <a:r>
              <a:rPr lang="fr-FR" sz="2000" dirty="0"/>
              <a:t> sur la facture (La mesure 3D est collaborative) </a:t>
            </a:r>
          </a:p>
          <a:p>
            <a:pPr lvl="0"/>
            <a:endParaRPr lang="fr-FR" sz="2000" dirty="0"/>
          </a:p>
          <a:p>
            <a:pPr lvl="0"/>
            <a:r>
              <a:rPr lang="fr-FR" sz="2000" dirty="0"/>
              <a:t>Si elle manque, l’entreprise prend </a:t>
            </a:r>
            <a:r>
              <a:rPr lang="fr-FR" sz="2000" b="1" dirty="0"/>
              <a:t>une</a:t>
            </a:r>
            <a:r>
              <a:rPr lang="fr-FR" sz="2000" dirty="0"/>
              <a:t> </a:t>
            </a:r>
            <a:r>
              <a:rPr lang="fr-FR" sz="2000" b="1" dirty="0"/>
              <a:t>donnée officielle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dirty="0"/>
              <a:t>Pour un achat d’énergie : la quantité physique achetée multipliée par une donnée ADEME.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000" dirty="0"/>
              <a:t>Pour un autre achat : le montant acheté multiplié par l’émission unitaire moyenne de la branche de l’achat (source INSEE) corrigée d’un facteur multiplicatif de prudence (x1,20)</a:t>
            </a:r>
          </a:p>
          <a:p>
            <a:pPr lvl="2"/>
            <a:r>
              <a:rPr lang="fr-FR" sz="2000" dirty="0"/>
              <a:t>Une petite entreprise peut regrouper les achats sans émission de branches dont l’émission INSEE n’est pas significativement supérieure à la sienne (solution du calculateur)</a:t>
            </a:r>
          </a:p>
          <a:p>
            <a:pPr lvl="0"/>
            <a:endParaRPr lang="fr-FR" sz="2000" dirty="0"/>
          </a:p>
          <a:p>
            <a:pPr lvl="0"/>
            <a:r>
              <a:rPr lang="fr-FR" sz="2000" dirty="0"/>
              <a:t>(Les émissions de branche seront directement sur le site INSEE le 5 novembre)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56836A5-0DB4-CC71-B228-271AB5B0F301}"/>
              </a:ext>
            </a:extLst>
          </p:cNvPr>
          <p:cNvSpPr txBox="1"/>
          <p:nvPr/>
        </p:nvSpPr>
        <p:spPr>
          <a:xfrm>
            <a:off x="4431323" y="1177434"/>
            <a:ext cx="517490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/>
              <a:t>= </a:t>
            </a:r>
            <a:r>
              <a:rPr lang="fr-FR" sz="2000" b="1" dirty="0"/>
              <a:t>Scopes 2 et 3 amont </a:t>
            </a:r>
            <a:r>
              <a:rPr lang="fr-FR" sz="2000" dirty="0"/>
              <a:t>des Protocoles carbone* </a:t>
            </a:r>
          </a:p>
          <a:p>
            <a:r>
              <a:rPr lang="fr-FR" sz="2000" dirty="0"/>
              <a:t>= </a:t>
            </a:r>
            <a:r>
              <a:rPr lang="fr-FR" sz="2000" b="1" dirty="0"/>
              <a:t>Emissions indirectes </a:t>
            </a:r>
            <a:r>
              <a:rPr lang="fr-FR" sz="2000" dirty="0"/>
              <a:t>du standard E-</a:t>
            </a:r>
            <a:r>
              <a:rPr lang="fr-FR" sz="2000" dirty="0" err="1"/>
              <a:t>liability</a:t>
            </a:r>
            <a:endParaRPr lang="fr-FR" sz="2000" dirty="0"/>
          </a:p>
        </p:txBody>
      </p:sp>
      <p:pic>
        <p:nvPicPr>
          <p:cNvPr id="6" name="Image 5" descr="Une image contenant oiseau&#10;&#10;Description générée automatiquement">
            <a:extLst>
              <a:ext uri="{FF2B5EF4-FFF2-40B4-BE49-F238E27FC236}">
                <a16:creationId xmlns:a16="http://schemas.microsoft.com/office/drawing/2014/main" id="{05532853-33B1-D32E-7A0C-4ADD9B96DE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4CE473C-5F4B-BE3A-91CD-CF42937CFBEB}"/>
              </a:ext>
            </a:extLst>
          </p:cNvPr>
          <p:cNvSpPr txBox="1"/>
          <p:nvPr/>
        </p:nvSpPr>
        <p:spPr>
          <a:xfrm>
            <a:off x="2974842" y="1329484"/>
            <a:ext cx="90267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/>
              <a:t>achats</a:t>
            </a:r>
          </a:p>
        </p:txBody>
      </p:sp>
    </p:spTree>
    <p:extLst>
      <p:ext uri="{BB962C8B-B14F-4D97-AF65-F5344CB8AC3E}">
        <p14:creationId xmlns:p14="http://schemas.microsoft.com/office/powerpoint/2010/main" val="150927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5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747187" y="460170"/>
            <a:ext cx="10024645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2- Les émissions (ou captures) des processus de production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85AFA34-B700-986E-EDDF-45E71E219905}"/>
              </a:ext>
            </a:extLst>
          </p:cNvPr>
          <p:cNvSpPr txBox="1"/>
          <p:nvPr/>
        </p:nvSpPr>
        <p:spPr>
          <a:xfrm>
            <a:off x="747186" y="2450463"/>
            <a:ext cx="11019433" cy="193899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fr-FR" sz="2000" b="1" dirty="0"/>
              <a:t>Les combustions</a:t>
            </a:r>
            <a:r>
              <a:rPr lang="fr-FR" sz="2000" dirty="0"/>
              <a:t> (seule émission des processus de la très grande majorité des entreprises) :</a:t>
            </a:r>
          </a:p>
          <a:p>
            <a:r>
              <a:rPr lang="fr-FR" sz="2000" dirty="0"/>
              <a:t>	sont déjà comptées dans les achats en 1 </a:t>
            </a:r>
          </a:p>
          <a:p>
            <a:endParaRPr lang="fr-FR" sz="2000" dirty="0"/>
          </a:p>
          <a:p>
            <a:r>
              <a:rPr lang="fr-FR" sz="2000" b="1" dirty="0"/>
              <a:t>Les autres processus : </a:t>
            </a:r>
            <a:r>
              <a:rPr lang="fr-FR" sz="2000" dirty="0"/>
              <a:t>chimiques (chimie, ciment,…), biologiques (élevage…), captures sur combustions…</a:t>
            </a:r>
          </a:p>
          <a:p>
            <a:pPr lvl="2"/>
            <a:r>
              <a:rPr lang="fr-FR" sz="2000" dirty="0"/>
              <a:t>sont mesurées à ‘dire d’expert indépendant’ appliquant un protocole carbone (pour le scope 1) donc comme actuellement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861033-373D-3FFF-ACF9-B34E423BFBEC}"/>
              </a:ext>
            </a:extLst>
          </p:cNvPr>
          <p:cNvSpPr txBox="1"/>
          <p:nvPr/>
        </p:nvSpPr>
        <p:spPr>
          <a:xfrm>
            <a:off x="4602144" y="1323083"/>
            <a:ext cx="4972427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/>
              <a:t>= </a:t>
            </a:r>
            <a:r>
              <a:rPr lang="fr-FR" sz="2000" b="1" dirty="0"/>
              <a:t>Scope 1</a:t>
            </a:r>
            <a:r>
              <a:rPr lang="fr-FR" sz="2000" dirty="0"/>
              <a:t> des Protocoles carbone </a:t>
            </a:r>
          </a:p>
          <a:p>
            <a:r>
              <a:rPr lang="fr-FR" sz="2000" dirty="0"/>
              <a:t>= </a:t>
            </a:r>
            <a:r>
              <a:rPr lang="fr-FR" sz="2000" b="1" dirty="0"/>
              <a:t>Emissions directes </a:t>
            </a:r>
            <a:r>
              <a:rPr lang="fr-FR" sz="2000" dirty="0"/>
              <a:t>du standard E-</a:t>
            </a:r>
            <a:r>
              <a:rPr lang="fr-FR" sz="2000" dirty="0" err="1"/>
              <a:t>liability</a:t>
            </a:r>
            <a:endParaRPr lang="fr-FR" sz="2000" dirty="0"/>
          </a:p>
        </p:txBody>
      </p:sp>
      <p:pic>
        <p:nvPicPr>
          <p:cNvPr id="6" name="Image 5" descr="Une image contenant oiseau&#10;&#10;Description générée automatiquement">
            <a:extLst>
              <a:ext uri="{FF2B5EF4-FFF2-40B4-BE49-F238E27FC236}">
                <a16:creationId xmlns:a16="http://schemas.microsoft.com/office/drawing/2014/main" id="{F4006C1E-63A1-C934-7D0F-6D64505FB7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F9B8846-E174-4EC2-74FA-095EB1FBA6BB}"/>
              </a:ext>
            </a:extLst>
          </p:cNvPr>
          <p:cNvSpPr txBox="1"/>
          <p:nvPr/>
        </p:nvSpPr>
        <p:spPr>
          <a:xfrm>
            <a:off x="2721602" y="1476971"/>
            <a:ext cx="126009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/>
              <a:t>processus</a:t>
            </a:r>
          </a:p>
        </p:txBody>
      </p:sp>
    </p:spTree>
    <p:extLst>
      <p:ext uri="{BB962C8B-B14F-4D97-AF65-F5344CB8AC3E}">
        <p14:creationId xmlns:p14="http://schemas.microsoft.com/office/powerpoint/2010/main" val="31947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6</a:t>
            </a:fld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67FA1DE-2F3C-201D-0088-51A3E85F3B42}"/>
              </a:ext>
            </a:extLst>
          </p:cNvPr>
          <p:cNvSpPr txBox="1"/>
          <p:nvPr/>
        </p:nvSpPr>
        <p:spPr>
          <a:xfrm>
            <a:off x="747187" y="439052"/>
            <a:ext cx="7341736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3- Les émissions transmises avec les ventes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F12089B-D28D-9E20-350B-2E6E3D41B373}"/>
              </a:ext>
            </a:extLst>
          </p:cNvPr>
          <p:cNvSpPr txBox="1"/>
          <p:nvPr/>
        </p:nvSpPr>
        <p:spPr>
          <a:xfrm>
            <a:off x="747187" y="1493618"/>
            <a:ext cx="10545651" cy="270843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fr-FR" sz="2000" dirty="0"/>
              <a:t>C’est l’estimation par l’entreprise des émissions nécessaires à la fabrication de ce qu’elle vend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La base est </a:t>
            </a:r>
            <a:r>
              <a:rPr lang="fr-FR" sz="2000" b="1" dirty="0"/>
              <a:t>l’émission moyenne par euro</a:t>
            </a:r>
            <a:r>
              <a:rPr lang="fr-FR" sz="2000" dirty="0"/>
              <a:t> de l’entreprise au dernier exercice : la division des émissions de production de la balance par le chiffre d’affaires du même exercice.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L’entreprise qui </a:t>
            </a:r>
            <a:r>
              <a:rPr lang="fr-FR" sz="2000" b="1" dirty="0"/>
              <a:t>vise une balance à l’équilibre</a:t>
            </a:r>
            <a:r>
              <a:rPr lang="fr-FR" sz="2000" dirty="0"/>
              <a:t> améliore cette émission par ses outils de gestion, budgétaires et analytiques</a:t>
            </a:r>
            <a:endParaRPr lang="fr-FR" sz="2000" b="1" dirty="0"/>
          </a:p>
          <a:p>
            <a:endParaRPr lang="fr-FR" sz="1000" dirty="0"/>
          </a:p>
          <a:p>
            <a:endParaRPr lang="fr-FR" sz="2000" b="1" dirty="0"/>
          </a:p>
          <a:p>
            <a:r>
              <a:rPr lang="fr-FR" sz="2000" b="1" dirty="0"/>
              <a:t>L’estimation est transmise au client</a:t>
            </a:r>
            <a:r>
              <a:rPr lang="fr-FR" sz="2000" dirty="0"/>
              <a:t> sur la facture ou sur un dispositif équivalent</a:t>
            </a:r>
          </a:p>
          <a:p>
            <a:endParaRPr lang="fr-FR" sz="2000" dirty="0"/>
          </a:p>
        </p:txBody>
      </p:sp>
      <p:pic>
        <p:nvPicPr>
          <p:cNvPr id="13" name="Image 12" descr="Une image contenant oiseau&#10;&#10;Description générée automatiquement">
            <a:extLst>
              <a:ext uri="{FF2B5EF4-FFF2-40B4-BE49-F238E27FC236}">
                <a16:creationId xmlns:a16="http://schemas.microsoft.com/office/drawing/2014/main" id="{B4012007-ECF1-1DA2-A990-0CC93B5665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133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7</a:t>
            </a:fld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67FA1DE-2F3C-201D-0088-51A3E85F3B42}"/>
              </a:ext>
            </a:extLst>
          </p:cNvPr>
          <p:cNvSpPr txBox="1"/>
          <p:nvPr/>
        </p:nvSpPr>
        <p:spPr>
          <a:xfrm>
            <a:off x="747186" y="439052"/>
            <a:ext cx="8336523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La méthode de vérification éventuelle par un tiers de confiance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BC17D90-08E1-C124-D62E-81917F1EAA5A}"/>
              </a:ext>
            </a:extLst>
          </p:cNvPr>
          <p:cNvSpPr txBox="1"/>
          <p:nvPr/>
        </p:nvSpPr>
        <p:spPr>
          <a:xfrm>
            <a:off x="747187" y="1544983"/>
            <a:ext cx="982367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fr-F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Elle</a:t>
            </a:r>
            <a:r>
              <a:rPr lang="fr-FR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est factuelle et simple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Elle porte sur deux domaines où l’entreprise n’a PAS de degré de liberté</a:t>
            </a:r>
          </a:p>
          <a:p>
            <a:pPr lvl="0" algn="just"/>
            <a:r>
              <a:rPr lang="fr-F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	</a:t>
            </a:r>
            <a:r>
              <a:rPr lang="fr-FR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-la mesure des émissions de sa production</a:t>
            </a:r>
          </a:p>
          <a:p>
            <a:pPr lvl="0" algn="just"/>
            <a:r>
              <a:rPr lang="fr-FR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	-l’équilibre entre ces émissions et celles transmises aux clients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Elle ne porte PAS sur sa façon de ventiler les émissions entre ses produits</a:t>
            </a:r>
          </a:p>
          <a:p>
            <a:pPr lvl="0" algn="just"/>
            <a:endParaRPr lang="fr-FR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fr-FR" sz="2000" dirty="0"/>
              <a:t>(Rien n’empêche un gros donneur d’ordre de demander une attestation de la cohérence de l’estimation des émissions d’un produit avec les données de gestion de l’entreprise)</a:t>
            </a:r>
          </a:p>
          <a:p>
            <a:pPr lvl="0" algn="just"/>
            <a:endParaRPr lang="fr-FR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6E845B2-2F4D-0E5E-F17D-02EF9C78240D}"/>
              </a:ext>
            </a:extLst>
          </p:cNvPr>
          <p:cNvSpPr txBox="1"/>
          <p:nvPr/>
        </p:nvSpPr>
        <p:spPr>
          <a:xfrm>
            <a:off x="4031901" y="5165032"/>
            <a:ext cx="4128198" cy="707886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Passons aux outils gratuits d’aide à l’application de la méthode</a:t>
            </a:r>
          </a:p>
        </p:txBody>
      </p:sp>
      <p:sp>
        <p:nvSpPr>
          <p:cNvPr id="12" name="ZoneTexte 7">
            <a:extLst>
              <a:ext uri="{FF2B5EF4-FFF2-40B4-BE49-F238E27FC236}">
                <a16:creationId xmlns:a16="http://schemas.microsoft.com/office/drawing/2014/main" id="{33894F46-E31E-1F17-2156-38BB1F3B6CCF}"/>
              </a:ext>
            </a:extLst>
          </p:cNvPr>
          <p:cNvSpPr txBox="1"/>
          <p:nvPr/>
        </p:nvSpPr>
        <p:spPr>
          <a:xfrm>
            <a:off x="5197072" y="4400832"/>
            <a:ext cx="1797856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2000" b="1"/>
            </a:pPr>
            <a:r>
              <a:rPr lang="fr-FR" dirty="0"/>
              <a:t>Des questions ?</a:t>
            </a:r>
          </a:p>
        </p:txBody>
      </p:sp>
      <p:pic>
        <p:nvPicPr>
          <p:cNvPr id="13" name="Image 12" descr="Une image contenant oiseau&#10;&#10;Description générée automatiquement">
            <a:extLst>
              <a:ext uri="{FF2B5EF4-FFF2-40B4-BE49-F238E27FC236}">
                <a16:creationId xmlns:a16="http://schemas.microsoft.com/office/drawing/2014/main" id="{B4012007-ECF1-1DA2-A990-0CC93B5665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7168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975651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>
                <a:solidFill>
                  <a:schemeClr val="tx1"/>
                </a:solidFill>
              </a:rPr>
              <a:t>8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B92F64-228B-3A00-EC08-C9DCD474E740}"/>
              </a:ext>
            </a:extLst>
          </p:cNvPr>
          <p:cNvSpPr txBox="1"/>
          <p:nvPr/>
        </p:nvSpPr>
        <p:spPr>
          <a:xfrm>
            <a:off x="1016418" y="366345"/>
            <a:ext cx="7134330" cy="496098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coût et le risque de passage en 3D est minimal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C5A6B7A-F1F3-FCE0-9CE0-164B06437EF3}"/>
              </a:ext>
            </a:extLst>
          </p:cNvPr>
          <p:cNvSpPr txBox="1"/>
          <p:nvPr/>
        </p:nvSpPr>
        <p:spPr>
          <a:xfrm>
            <a:off x="1016418" y="1311806"/>
            <a:ext cx="10796229" cy="4093428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fr-FR" sz="2000" b="1" dirty="0"/>
              <a:t>La méthode s’adapte aux moyens de gestion des entreprises</a:t>
            </a:r>
            <a:r>
              <a:rPr lang="fr-FR" sz="2000" dirty="0"/>
              <a:t>, très différents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000" dirty="0"/>
              <a:t>Une grande entreprise peut suivre des milliers de référence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2000" dirty="0"/>
              <a:t>Une </a:t>
            </a:r>
            <a:r>
              <a:rPr lang="es-ES_tradnl" sz="2000" dirty="0" err="1"/>
              <a:t>petite</a:t>
            </a:r>
            <a:r>
              <a:rPr lang="es-ES_tradnl" sz="2000" dirty="0"/>
              <a:t> </a:t>
            </a:r>
            <a:r>
              <a:rPr lang="es-ES_tradnl" sz="2000" dirty="0" err="1"/>
              <a:t>entreprise</a:t>
            </a:r>
            <a:r>
              <a:rPr lang="es-ES_tradnl" sz="2000" dirty="0"/>
              <a:t> </a:t>
            </a:r>
            <a:r>
              <a:rPr lang="es-ES_tradnl" sz="2000" dirty="0" err="1"/>
              <a:t>peut</a:t>
            </a:r>
            <a:r>
              <a:rPr lang="es-ES_tradnl" sz="2000" dirty="0"/>
              <a:t> </a:t>
            </a:r>
            <a:r>
              <a:rPr lang="es-ES_tradnl" sz="2000" dirty="0" err="1"/>
              <a:t>ne</a:t>
            </a:r>
            <a:r>
              <a:rPr lang="es-ES_tradnl" sz="2000" dirty="0"/>
              <a:t> </a:t>
            </a:r>
            <a:r>
              <a:rPr lang="es-ES_tradnl" sz="2000" dirty="0" err="1"/>
              <a:t>mobiliser</a:t>
            </a:r>
            <a:r>
              <a:rPr lang="es-ES_tradnl" sz="2000" dirty="0"/>
              <a:t> que </a:t>
            </a:r>
            <a:r>
              <a:rPr lang="fr-FR" sz="2000" dirty="0"/>
              <a:t>2-3h par an de travail administratif</a:t>
            </a:r>
          </a:p>
          <a:p>
            <a:endParaRPr lang="fr-FR" sz="2000" dirty="0"/>
          </a:p>
          <a:p>
            <a:r>
              <a:rPr lang="fr-FR" sz="2000" b="1" dirty="0"/>
              <a:t>Le déploiement peut être progressif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La décarbonation commence dès questionnement des fournisseurs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La valorisation commerciale commence dès l’information des clients</a:t>
            </a:r>
          </a:p>
          <a:p>
            <a:r>
              <a:rPr lang="fr-FR" sz="2000" dirty="0"/>
              <a:t> </a:t>
            </a:r>
          </a:p>
          <a:p>
            <a:r>
              <a:rPr lang="fr-FR" sz="2000" b="1" dirty="0"/>
              <a:t>Pas de révolution en interne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Les comptables ne changent rien à leurs process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Les contrôleurs de gestion transposent aux émissions ce qu’ils font déjà en euros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Tous collaborent mieux en partageant les mêmes données</a:t>
            </a:r>
          </a:p>
          <a:p>
            <a:endParaRPr lang="fr-FR" sz="2000" dirty="0"/>
          </a:p>
        </p:txBody>
      </p:sp>
      <p:pic>
        <p:nvPicPr>
          <p:cNvPr id="2" name="Image 1" descr="Une image contenant oiseau&#10;&#10;Description générée automatiquement">
            <a:extLst>
              <a:ext uri="{FF2B5EF4-FFF2-40B4-BE49-F238E27FC236}">
                <a16:creationId xmlns:a16="http://schemas.microsoft.com/office/drawing/2014/main" id="{CEA98CFE-94FB-3323-BD7C-2D4DEF8EFB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583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2347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>
                <a:solidFill>
                  <a:schemeClr val="tx1"/>
                </a:solidFill>
              </a:rPr>
              <a:t>9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47430B-193C-59CD-3F35-3637B703D90E}"/>
              </a:ext>
            </a:extLst>
          </p:cNvPr>
          <p:cNvSpPr txBox="1"/>
          <p:nvPr/>
        </p:nvSpPr>
        <p:spPr>
          <a:xfrm>
            <a:off x="952304" y="1170933"/>
            <a:ext cx="10493601" cy="37856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Ils apprécient une méthode :</a:t>
            </a:r>
          </a:p>
          <a:p>
            <a:endParaRPr lang="fr-FR" sz="2000" b="1" dirty="0"/>
          </a:p>
          <a:p>
            <a:r>
              <a:rPr lang="fr-FR" sz="2000" b="1" dirty="0"/>
              <a:t> -Rigoureuse </a:t>
            </a:r>
            <a:r>
              <a:rPr lang="fr-FR" sz="2000" dirty="0"/>
              <a:t>(exhaustive, vérifiable, sans degrés de liberté) </a:t>
            </a:r>
          </a:p>
          <a:p>
            <a:endParaRPr lang="fr-FR" sz="2000" b="1" dirty="0"/>
          </a:p>
          <a:p>
            <a:r>
              <a:rPr lang="fr-FR" sz="2000" b="1" dirty="0"/>
              <a:t> -Compatible avec les standards français et internationaux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/>
              <a:t>Les comptes nationaux en émissions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/>
              <a:t>Les standards comptables (comptabilité générale et analytique)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/>
              <a:t>Les standards E-</a:t>
            </a:r>
            <a:r>
              <a:rPr lang="fr-FR" sz="2000" dirty="0" err="1"/>
              <a:t>liability</a:t>
            </a:r>
            <a:r>
              <a:rPr lang="fr-FR" sz="2000" dirty="0"/>
              <a:t> Institute (CSF est seul français de leur </a:t>
            </a:r>
            <a:r>
              <a:rPr lang="fr-FR" sz="2000" i="1" dirty="0" err="1"/>
              <a:t>regulatory</a:t>
            </a:r>
            <a:r>
              <a:rPr lang="fr-FR" sz="2000" i="1" dirty="0"/>
              <a:t> </a:t>
            </a:r>
            <a:r>
              <a:rPr lang="fr-FR" sz="2000" i="1" dirty="0" err="1"/>
              <a:t>carbon</a:t>
            </a:r>
            <a:r>
              <a:rPr lang="fr-FR" sz="2000" i="1" dirty="0"/>
              <a:t> content </a:t>
            </a:r>
            <a:r>
              <a:rPr lang="fr-FR" sz="2000" i="1" dirty="0" err="1"/>
              <a:t>working</a:t>
            </a:r>
            <a:r>
              <a:rPr lang="fr-FR" sz="2000" i="1" dirty="0"/>
              <a:t> group</a:t>
            </a:r>
            <a:r>
              <a:rPr lang="fr-FR" sz="2000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/>
              <a:t>Les standards Carbones  (hors émissions aval, exclues de l’émission du produit pour doubles-comptes, mais pas de la RSE)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pic>
        <p:nvPicPr>
          <p:cNvPr id="3" name="Image 2" descr="Une image contenant oiseau&#10;&#10;Description générée automatiquement">
            <a:extLst>
              <a:ext uri="{FF2B5EF4-FFF2-40B4-BE49-F238E27FC236}">
                <a16:creationId xmlns:a16="http://schemas.microsoft.com/office/drawing/2014/main" id="{094B2231-08D1-4597-4D74-F8DC5D81FD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3"/>
          <a:stretch/>
        </p:blipFill>
        <p:spPr bwMode="auto">
          <a:xfrm>
            <a:off x="512058" y="5452423"/>
            <a:ext cx="1668433" cy="10357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4CCDB07-7828-0F41-5C22-352EC99A66EC}"/>
              </a:ext>
            </a:extLst>
          </p:cNvPr>
          <p:cNvSpPr txBox="1"/>
          <p:nvPr/>
        </p:nvSpPr>
        <p:spPr>
          <a:xfrm>
            <a:off x="952304" y="369863"/>
            <a:ext cx="66542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2400" b="1" dirty="0"/>
              <a:t>Le déploiement 3D est rassurant pour les clients</a:t>
            </a:r>
          </a:p>
        </p:txBody>
      </p:sp>
    </p:spTree>
    <p:extLst>
      <p:ext uri="{BB962C8B-B14F-4D97-AF65-F5344CB8AC3E}">
        <p14:creationId xmlns:p14="http://schemas.microsoft.com/office/powerpoint/2010/main" val="357464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8FB3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b42e21-0980-4b78-a495-b69f5cacdee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3EFEC054CC034F8EDB76F1A360ED82" ma:contentTypeVersion="13" ma:contentTypeDescription="Crée un document." ma:contentTypeScope="" ma:versionID="4d1f7843dafbaf7060fbb41923145e75">
  <xsd:schema xmlns:xsd="http://www.w3.org/2001/XMLSchema" xmlns:xs="http://www.w3.org/2001/XMLSchema" xmlns:p="http://schemas.microsoft.com/office/2006/metadata/properties" xmlns:ns3="11b42e21-0980-4b78-a495-b69f5cacdeea" targetNamespace="http://schemas.microsoft.com/office/2006/metadata/properties" ma:root="true" ma:fieldsID="88687c60a19a4cb56067ce16b3b1454c" ns3:_="">
    <xsd:import namespace="11b42e21-0980-4b78-a495-b69f5cacde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b42e21-0980-4b78-a495-b69f5cacd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5634BB-7CB3-4A41-8390-05AA61720E8B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11b42e21-0980-4b78-a495-b69f5cacdee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47E3C8F-5B60-4E66-B17E-556AA263F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b42e21-0980-4b78-a495-b69f5cacd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149262-1E94-4753-9D6B-9371F5F510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322463</TotalTime>
  <Words>1116</Words>
  <Application>Microsoft Office PowerPoint</Application>
  <PresentationFormat>Grand écran</PresentationFormat>
  <Paragraphs>141</Paragraphs>
  <Slides>11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 cazes</dc:creator>
  <cp:lastModifiedBy>Valérie Vanwormhoudt</cp:lastModifiedBy>
  <cp:revision>108</cp:revision>
  <cp:lastPrinted>2023-04-26T08:42:08Z</cp:lastPrinted>
  <dcterms:created xsi:type="dcterms:W3CDTF">2022-02-11T16:14:50Z</dcterms:created>
  <dcterms:modified xsi:type="dcterms:W3CDTF">2024-10-01T07:59:04Z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0x010100E73EFEC054CC034F8EDB76F1A360ED82</vt:lpwstr>
  </property>
</Properties>
</file>