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2" r:id="rId2"/>
    <p:sldId id="286" r:id="rId3"/>
    <p:sldId id="287" r:id="rId4"/>
  </p:sldIdLst>
  <p:sldSz cx="12192000" cy="6858000"/>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9" autoAdjust="0"/>
    <p:restoredTop sz="94660"/>
  </p:normalViewPr>
  <p:slideViewPr>
    <p:cSldViewPr snapToGrid="0">
      <p:cViewPr>
        <p:scale>
          <a:sx n="68" d="100"/>
          <a:sy n="68" d="100"/>
        </p:scale>
        <p:origin x="64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érie Vanwormhoudt" userId="27052b32-0483-4417-b39c-dddf7ab91363" providerId="ADAL" clId="{AE3255A9-C7E5-4792-B267-E61610F66EA1}"/>
    <pc:docChg chg="custSel modSld">
      <pc:chgData name="Valérie Vanwormhoudt" userId="27052b32-0483-4417-b39c-dddf7ab91363" providerId="ADAL" clId="{AE3255A9-C7E5-4792-B267-E61610F66EA1}" dt="2023-01-23T09:49:57.411" v="38" actId="20577"/>
      <pc:docMkLst>
        <pc:docMk/>
      </pc:docMkLst>
      <pc:sldChg chg="modSp mod">
        <pc:chgData name="Valérie Vanwormhoudt" userId="27052b32-0483-4417-b39c-dddf7ab91363" providerId="ADAL" clId="{AE3255A9-C7E5-4792-B267-E61610F66EA1}" dt="2023-01-23T09:45:52.536" v="16" actId="207"/>
        <pc:sldMkLst>
          <pc:docMk/>
          <pc:sldMk cId="3316293150" sldId="272"/>
        </pc:sldMkLst>
        <pc:spChg chg="mod">
          <ac:chgData name="Valérie Vanwormhoudt" userId="27052b32-0483-4417-b39c-dddf7ab91363" providerId="ADAL" clId="{AE3255A9-C7E5-4792-B267-E61610F66EA1}" dt="2023-01-23T09:45:48.677" v="15" actId="207"/>
          <ac:spMkLst>
            <pc:docMk/>
            <pc:sldMk cId="3316293150" sldId="272"/>
            <ac:spMk id="7" creationId="{BBE87AD8-A807-4CA9-D546-65B695E29536}"/>
          </ac:spMkLst>
        </pc:spChg>
        <pc:spChg chg="mod">
          <ac:chgData name="Valérie Vanwormhoudt" userId="27052b32-0483-4417-b39c-dddf7ab91363" providerId="ADAL" clId="{AE3255A9-C7E5-4792-B267-E61610F66EA1}" dt="2023-01-23T09:45:52.536" v="16" actId="207"/>
          <ac:spMkLst>
            <pc:docMk/>
            <pc:sldMk cId="3316293150" sldId="272"/>
            <ac:spMk id="8" creationId="{8FE4373F-0078-9354-2DA6-3AC7F0C2B889}"/>
          </ac:spMkLst>
        </pc:spChg>
      </pc:sldChg>
      <pc:sldChg chg="modSp mod">
        <pc:chgData name="Valérie Vanwormhoudt" userId="27052b32-0483-4417-b39c-dddf7ab91363" providerId="ADAL" clId="{AE3255A9-C7E5-4792-B267-E61610F66EA1}" dt="2023-01-23T09:49:57.411" v="38" actId="20577"/>
        <pc:sldMkLst>
          <pc:docMk/>
          <pc:sldMk cId="112206253" sldId="286"/>
        </pc:sldMkLst>
        <pc:spChg chg="mod">
          <ac:chgData name="Valérie Vanwormhoudt" userId="27052b32-0483-4417-b39c-dddf7ab91363" providerId="ADAL" clId="{AE3255A9-C7E5-4792-B267-E61610F66EA1}" dt="2023-01-23T09:49:57.411" v="38" actId="20577"/>
          <ac:spMkLst>
            <pc:docMk/>
            <pc:sldMk cId="112206253" sldId="286"/>
            <ac:spMk id="2" creationId="{B5F01A00-BCB6-DDA6-D6F6-921720F0E24A}"/>
          </ac:spMkLst>
        </pc:spChg>
        <pc:spChg chg="mod">
          <ac:chgData name="Valérie Vanwormhoudt" userId="27052b32-0483-4417-b39c-dddf7ab91363" providerId="ADAL" clId="{AE3255A9-C7E5-4792-B267-E61610F66EA1}" dt="2023-01-23T09:47:00.160" v="31" actId="207"/>
          <ac:spMkLst>
            <pc:docMk/>
            <pc:sldMk cId="112206253" sldId="286"/>
            <ac:spMk id="6" creationId="{8B3FBD8D-AE2C-97D1-197E-98B8BE5A02CF}"/>
          </ac:spMkLst>
        </pc:spChg>
        <pc:spChg chg="mod">
          <ac:chgData name="Valérie Vanwormhoudt" userId="27052b32-0483-4417-b39c-dddf7ab91363" providerId="ADAL" clId="{AE3255A9-C7E5-4792-B267-E61610F66EA1}" dt="2023-01-23T09:46:47.127" v="29" actId="207"/>
          <ac:spMkLst>
            <pc:docMk/>
            <pc:sldMk cId="112206253" sldId="286"/>
            <ac:spMk id="13" creationId="{1ED30570-7F18-7201-2F99-C35928986276}"/>
          </ac:spMkLst>
        </pc:spChg>
        <pc:spChg chg="mod">
          <ac:chgData name="Valérie Vanwormhoudt" userId="27052b32-0483-4417-b39c-dddf7ab91363" providerId="ADAL" clId="{AE3255A9-C7E5-4792-B267-E61610F66EA1}" dt="2023-01-23T09:47:17.850" v="32" actId="20577"/>
          <ac:spMkLst>
            <pc:docMk/>
            <pc:sldMk cId="112206253" sldId="286"/>
            <ac:spMk id="18" creationId="{4010F566-C26D-EA3F-8BE5-5C857C0EB768}"/>
          </ac:spMkLst>
        </pc:spChg>
      </pc:sldChg>
      <pc:sldChg chg="modSp mod">
        <pc:chgData name="Valérie Vanwormhoudt" userId="27052b32-0483-4417-b39c-dddf7ab91363" providerId="ADAL" clId="{AE3255A9-C7E5-4792-B267-E61610F66EA1}" dt="2023-01-23T09:48:35.769" v="36" actId="20577"/>
        <pc:sldMkLst>
          <pc:docMk/>
          <pc:sldMk cId="3784552408" sldId="287"/>
        </pc:sldMkLst>
        <pc:spChg chg="mod">
          <ac:chgData name="Valérie Vanwormhoudt" userId="27052b32-0483-4417-b39c-dddf7ab91363" providerId="ADAL" clId="{AE3255A9-C7E5-4792-B267-E61610F66EA1}" dt="2023-01-23T09:48:35.769" v="36" actId="20577"/>
          <ac:spMkLst>
            <pc:docMk/>
            <pc:sldMk cId="3784552408" sldId="287"/>
            <ac:spMk id="6" creationId="{25474FDF-9E23-D819-2479-15BA869AC878}"/>
          </ac:spMkLst>
        </pc:spChg>
        <pc:spChg chg="mod">
          <ac:chgData name="Valérie Vanwormhoudt" userId="27052b32-0483-4417-b39c-dddf7ab91363" providerId="ADAL" clId="{AE3255A9-C7E5-4792-B267-E61610F66EA1}" dt="2023-01-23T09:48:05.135" v="33" actId="207"/>
          <ac:spMkLst>
            <pc:docMk/>
            <pc:sldMk cId="3784552408" sldId="287"/>
            <ac:spMk id="13" creationId="{1ED30570-7F18-7201-2F99-C35928986276}"/>
          </ac:spMkLst>
        </pc:spChg>
        <pc:spChg chg="mod">
          <ac:chgData name="Valérie Vanwormhoudt" userId="27052b32-0483-4417-b39c-dddf7ab91363" providerId="ADAL" clId="{AE3255A9-C7E5-4792-B267-E61610F66EA1}" dt="2023-01-23T09:48:16.148" v="34" actId="207"/>
          <ac:spMkLst>
            <pc:docMk/>
            <pc:sldMk cId="3784552408" sldId="287"/>
            <ac:spMk id="18" creationId="{4010F566-C26D-EA3F-8BE5-5C857C0EB7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2E70C8A2-606E-4D0F-91FA-AD097BAFC76D}" type="datetimeFigureOut">
              <a:rPr lang="fr-FR" smtClean="0"/>
              <a:t>23/01/2023</a:t>
            </a:fld>
            <a:endParaRPr lang="fr-FR"/>
          </a:p>
        </p:txBody>
      </p:sp>
      <p:sp>
        <p:nvSpPr>
          <p:cNvPr id="4" name="Espace réservé de l'image des diapositives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11E4FA2-2A4B-4FC2-8859-7A03DDA177EC}" type="slidenum">
              <a:rPr lang="fr-FR" smtClean="0"/>
              <a:t>‹N°›</a:t>
            </a:fld>
            <a:endParaRPr lang="fr-FR"/>
          </a:p>
        </p:txBody>
      </p:sp>
    </p:spTree>
    <p:extLst>
      <p:ext uri="{BB962C8B-B14F-4D97-AF65-F5344CB8AC3E}">
        <p14:creationId xmlns:p14="http://schemas.microsoft.com/office/powerpoint/2010/main" val="151838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723C32-9411-4D89-B479-1422F396A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7A85DF5-FC0B-4AB9-A8EE-CA17A04A8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8019AC0-34A7-4929-B1E8-F155595CD1DB}"/>
              </a:ext>
            </a:extLst>
          </p:cNvPr>
          <p:cNvSpPr>
            <a:spLocks noGrp="1"/>
          </p:cNvSpPr>
          <p:nvPr>
            <p:ph type="dt" sz="half" idx="10"/>
          </p:nvPr>
        </p:nvSpPr>
        <p:spPr/>
        <p:txBody>
          <a:bodyPr/>
          <a:lstStyle/>
          <a:p>
            <a:fld id="{5DBCDE1C-52F2-40DD-9448-DF7D6B392807}" type="datetime1">
              <a:rPr lang="fr-FR" smtClean="0"/>
              <a:t>23/01/2023</a:t>
            </a:fld>
            <a:endParaRPr lang="fr-FR"/>
          </a:p>
        </p:txBody>
      </p:sp>
      <p:sp>
        <p:nvSpPr>
          <p:cNvPr id="5" name="Espace réservé du pied de page 4">
            <a:extLst>
              <a:ext uri="{FF2B5EF4-FFF2-40B4-BE49-F238E27FC236}">
                <a16:creationId xmlns:a16="http://schemas.microsoft.com/office/drawing/2014/main" id="{D1902486-63B5-44C3-BAE8-28FC3CCFBDB0}"/>
              </a:ext>
            </a:extLst>
          </p:cNvPr>
          <p:cNvSpPr>
            <a:spLocks noGrp="1"/>
          </p:cNvSpPr>
          <p:nvPr>
            <p:ph type="ftr" sz="quarter" idx="11"/>
          </p:nvPr>
        </p:nvSpPr>
        <p:spPr/>
        <p:txBody>
          <a:bodyPr/>
          <a:lstStyle/>
          <a:p>
            <a:r>
              <a:rPr lang="fr-FR"/>
              <a:t>Libre de droits</a:t>
            </a:r>
          </a:p>
        </p:txBody>
      </p:sp>
      <p:sp>
        <p:nvSpPr>
          <p:cNvPr id="6" name="Espace réservé du numéro de diapositive 5">
            <a:extLst>
              <a:ext uri="{FF2B5EF4-FFF2-40B4-BE49-F238E27FC236}">
                <a16:creationId xmlns:a16="http://schemas.microsoft.com/office/drawing/2014/main" id="{C93E115F-E443-4937-AE2E-B6F0FF0A0900}"/>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214799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83AB01-2DE8-4E6A-B27C-B1AE5ACCE1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C72AF9D-6885-4D22-8782-8A0D02FE674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994B64-EF13-49EA-A09D-6CA623CD1F53}"/>
              </a:ext>
            </a:extLst>
          </p:cNvPr>
          <p:cNvSpPr>
            <a:spLocks noGrp="1"/>
          </p:cNvSpPr>
          <p:nvPr>
            <p:ph type="dt" sz="half" idx="10"/>
          </p:nvPr>
        </p:nvSpPr>
        <p:spPr/>
        <p:txBody>
          <a:bodyPr/>
          <a:lstStyle/>
          <a:p>
            <a:fld id="{3E6DB506-DC14-4021-9044-340B97488E29}" type="datetime1">
              <a:rPr lang="fr-FR" smtClean="0"/>
              <a:t>23/01/2023</a:t>
            </a:fld>
            <a:endParaRPr lang="fr-FR"/>
          </a:p>
        </p:txBody>
      </p:sp>
      <p:sp>
        <p:nvSpPr>
          <p:cNvPr id="5" name="Espace réservé du pied de page 4">
            <a:extLst>
              <a:ext uri="{FF2B5EF4-FFF2-40B4-BE49-F238E27FC236}">
                <a16:creationId xmlns:a16="http://schemas.microsoft.com/office/drawing/2014/main" id="{DAA0DDA1-4934-4CDC-A8A9-0B85126820A7}"/>
              </a:ext>
            </a:extLst>
          </p:cNvPr>
          <p:cNvSpPr>
            <a:spLocks noGrp="1"/>
          </p:cNvSpPr>
          <p:nvPr>
            <p:ph type="ftr" sz="quarter" idx="11"/>
          </p:nvPr>
        </p:nvSpPr>
        <p:spPr/>
        <p:txBody>
          <a:bodyPr/>
          <a:lstStyle/>
          <a:p>
            <a:r>
              <a:rPr lang="fr-FR"/>
              <a:t>Libre de droits</a:t>
            </a:r>
          </a:p>
        </p:txBody>
      </p:sp>
      <p:sp>
        <p:nvSpPr>
          <p:cNvPr id="6" name="Espace réservé du numéro de diapositive 5">
            <a:extLst>
              <a:ext uri="{FF2B5EF4-FFF2-40B4-BE49-F238E27FC236}">
                <a16:creationId xmlns:a16="http://schemas.microsoft.com/office/drawing/2014/main" id="{EFEF93B7-444A-433B-AA85-C5869607999C}"/>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51062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F83C7AF-2B80-4DA7-B2D9-4D96A293F8B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61B7944-38CC-43B9-A9F6-063137C0043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237942-1A0F-4AF7-A7D9-041015479361}"/>
              </a:ext>
            </a:extLst>
          </p:cNvPr>
          <p:cNvSpPr>
            <a:spLocks noGrp="1"/>
          </p:cNvSpPr>
          <p:nvPr>
            <p:ph type="dt" sz="half" idx="10"/>
          </p:nvPr>
        </p:nvSpPr>
        <p:spPr/>
        <p:txBody>
          <a:bodyPr/>
          <a:lstStyle/>
          <a:p>
            <a:fld id="{41C1E139-7F08-4FBD-B3EA-8BA434EB2F22}" type="datetime1">
              <a:rPr lang="fr-FR" smtClean="0"/>
              <a:t>23/01/2023</a:t>
            </a:fld>
            <a:endParaRPr lang="fr-FR"/>
          </a:p>
        </p:txBody>
      </p:sp>
      <p:sp>
        <p:nvSpPr>
          <p:cNvPr id="5" name="Espace réservé du pied de page 4">
            <a:extLst>
              <a:ext uri="{FF2B5EF4-FFF2-40B4-BE49-F238E27FC236}">
                <a16:creationId xmlns:a16="http://schemas.microsoft.com/office/drawing/2014/main" id="{2F212996-26E3-4989-B209-D4F3611326D5}"/>
              </a:ext>
            </a:extLst>
          </p:cNvPr>
          <p:cNvSpPr>
            <a:spLocks noGrp="1"/>
          </p:cNvSpPr>
          <p:nvPr>
            <p:ph type="ftr" sz="quarter" idx="11"/>
          </p:nvPr>
        </p:nvSpPr>
        <p:spPr/>
        <p:txBody>
          <a:bodyPr/>
          <a:lstStyle/>
          <a:p>
            <a:r>
              <a:rPr lang="fr-FR"/>
              <a:t>Libre de droits</a:t>
            </a:r>
          </a:p>
        </p:txBody>
      </p:sp>
      <p:sp>
        <p:nvSpPr>
          <p:cNvPr id="6" name="Espace réservé du numéro de diapositive 5">
            <a:extLst>
              <a:ext uri="{FF2B5EF4-FFF2-40B4-BE49-F238E27FC236}">
                <a16:creationId xmlns:a16="http://schemas.microsoft.com/office/drawing/2014/main" id="{2856E13B-9C1F-4B9C-AEEF-1CA777C11617}"/>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56113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A2911-01F7-43AC-BD9B-F854BE2B6A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8AD944-0B0E-4E74-80C0-3409E7112BB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8F63BE-2762-4062-AAFC-3F9F06C6F051}"/>
              </a:ext>
            </a:extLst>
          </p:cNvPr>
          <p:cNvSpPr>
            <a:spLocks noGrp="1"/>
          </p:cNvSpPr>
          <p:nvPr>
            <p:ph type="dt" sz="half" idx="10"/>
          </p:nvPr>
        </p:nvSpPr>
        <p:spPr/>
        <p:txBody>
          <a:bodyPr/>
          <a:lstStyle/>
          <a:p>
            <a:fld id="{540D6844-A2FD-4037-BC54-BC3BEA0E0ADE}" type="datetime1">
              <a:rPr lang="fr-FR" smtClean="0"/>
              <a:t>23/01/2023</a:t>
            </a:fld>
            <a:endParaRPr lang="fr-FR"/>
          </a:p>
        </p:txBody>
      </p:sp>
      <p:sp>
        <p:nvSpPr>
          <p:cNvPr id="5" name="Espace réservé du pied de page 4">
            <a:extLst>
              <a:ext uri="{FF2B5EF4-FFF2-40B4-BE49-F238E27FC236}">
                <a16:creationId xmlns:a16="http://schemas.microsoft.com/office/drawing/2014/main" id="{FFE68A13-0CCD-4A44-AAEF-A78A700E913A}"/>
              </a:ext>
            </a:extLst>
          </p:cNvPr>
          <p:cNvSpPr>
            <a:spLocks noGrp="1"/>
          </p:cNvSpPr>
          <p:nvPr>
            <p:ph type="ftr" sz="quarter" idx="11"/>
          </p:nvPr>
        </p:nvSpPr>
        <p:spPr/>
        <p:txBody>
          <a:bodyPr/>
          <a:lstStyle/>
          <a:p>
            <a:r>
              <a:rPr lang="fr-FR"/>
              <a:t>Libre de droits</a:t>
            </a:r>
          </a:p>
        </p:txBody>
      </p:sp>
      <p:sp>
        <p:nvSpPr>
          <p:cNvPr id="6" name="Espace réservé du numéro de diapositive 5">
            <a:extLst>
              <a:ext uri="{FF2B5EF4-FFF2-40B4-BE49-F238E27FC236}">
                <a16:creationId xmlns:a16="http://schemas.microsoft.com/office/drawing/2014/main" id="{753B70B5-A0A9-4E5D-B1E5-387854E2A8D8}"/>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67993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1EE2D1-4A34-426B-A217-25B18F96094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6D5F6AF-56DB-4674-B175-66287F171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AAD4865-0B2B-4046-8253-2F42A2230CA7}"/>
              </a:ext>
            </a:extLst>
          </p:cNvPr>
          <p:cNvSpPr>
            <a:spLocks noGrp="1"/>
          </p:cNvSpPr>
          <p:nvPr>
            <p:ph type="dt" sz="half" idx="10"/>
          </p:nvPr>
        </p:nvSpPr>
        <p:spPr/>
        <p:txBody>
          <a:bodyPr/>
          <a:lstStyle/>
          <a:p>
            <a:fld id="{C9C12CC7-43C4-488C-9FD0-07302704C5A2}" type="datetime1">
              <a:rPr lang="fr-FR" smtClean="0"/>
              <a:t>23/01/2023</a:t>
            </a:fld>
            <a:endParaRPr lang="fr-FR"/>
          </a:p>
        </p:txBody>
      </p:sp>
      <p:sp>
        <p:nvSpPr>
          <p:cNvPr id="5" name="Espace réservé du pied de page 4">
            <a:extLst>
              <a:ext uri="{FF2B5EF4-FFF2-40B4-BE49-F238E27FC236}">
                <a16:creationId xmlns:a16="http://schemas.microsoft.com/office/drawing/2014/main" id="{48D8A742-00E8-45AC-844D-5B55AC2088E5}"/>
              </a:ext>
            </a:extLst>
          </p:cNvPr>
          <p:cNvSpPr>
            <a:spLocks noGrp="1"/>
          </p:cNvSpPr>
          <p:nvPr>
            <p:ph type="ftr" sz="quarter" idx="11"/>
          </p:nvPr>
        </p:nvSpPr>
        <p:spPr/>
        <p:txBody>
          <a:bodyPr/>
          <a:lstStyle/>
          <a:p>
            <a:r>
              <a:rPr lang="fr-FR"/>
              <a:t>Libre de droits</a:t>
            </a:r>
          </a:p>
        </p:txBody>
      </p:sp>
      <p:sp>
        <p:nvSpPr>
          <p:cNvPr id="6" name="Espace réservé du numéro de diapositive 5">
            <a:extLst>
              <a:ext uri="{FF2B5EF4-FFF2-40B4-BE49-F238E27FC236}">
                <a16:creationId xmlns:a16="http://schemas.microsoft.com/office/drawing/2014/main" id="{D159E82D-64C5-4AB9-92B7-A12EB5C69701}"/>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74454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CF4668-67E2-4836-A33A-C786581284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3D29DB-3B88-4A5D-BF9A-0214508D0FF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32FC6A8-36AF-4745-9E4F-A00AE322ABC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183D983-5293-4F8B-B346-597C5A583B32}"/>
              </a:ext>
            </a:extLst>
          </p:cNvPr>
          <p:cNvSpPr>
            <a:spLocks noGrp="1"/>
          </p:cNvSpPr>
          <p:nvPr>
            <p:ph type="dt" sz="half" idx="10"/>
          </p:nvPr>
        </p:nvSpPr>
        <p:spPr/>
        <p:txBody>
          <a:bodyPr/>
          <a:lstStyle/>
          <a:p>
            <a:fld id="{30A5696B-6E9B-40CA-B96F-C4B1D16628BB}" type="datetime1">
              <a:rPr lang="fr-FR" smtClean="0"/>
              <a:t>23/01/2023</a:t>
            </a:fld>
            <a:endParaRPr lang="fr-FR"/>
          </a:p>
        </p:txBody>
      </p:sp>
      <p:sp>
        <p:nvSpPr>
          <p:cNvPr id="6" name="Espace réservé du pied de page 5">
            <a:extLst>
              <a:ext uri="{FF2B5EF4-FFF2-40B4-BE49-F238E27FC236}">
                <a16:creationId xmlns:a16="http://schemas.microsoft.com/office/drawing/2014/main" id="{81C5E59B-69E9-4F86-B7F0-9C5970112356}"/>
              </a:ext>
            </a:extLst>
          </p:cNvPr>
          <p:cNvSpPr>
            <a:spLocks noGrp="1"/>
          </p:cNvSpPr>
          <p:nvPr>
            <p:ph type="ftr" sz="quarter" idx="11"/>
          </p:nvPr>
        </p:nvSpPr>
        <p:spPr/>
        <p:txBody>
          <a:bodyPr/>
          <a:lstStyle/>
          <a:p>
            <a:r>
              <a:rPr lang="fr-FR"/>
              <a:t>Libre de droits</a:t>
            </a:r>
          </a:p>
        </p:txBody>
      </p:sp>
      <p:sp>
        <p:nvSpPr>
          <p:cNvPr id="7" name="Espace réservé du numéro de diapositive 6">
            <a:extLst>
              <a:ext uri="{FF2B5EF4-FFF2-40B4-BE49-F238E27FC236}">
                <a16:creationId xmlns:a16="http://schemas.microsoft.com/office/drawing/2014/main" id="{CDEC24C8-9AC6-4247-A51F-D3DABDE0DB73}"/>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397112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03079B-88B6-4BE4-BBE9-97C42C88A0F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89042C0-572E-4DA2-B1DB-5C023B967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D436812-8300-44FC-84E1-082BE7884C0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C1EDF78-AAE4-4DE9-9608-89BD528D0D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05F8C1F-6DA0-4432-8E10-47B4638AF77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85524C6-83CD-431D-A107-68D00AF7AA9E}"/>
              </a:ext>
            </a:extLst>
          </p:cNvPr>
          <p:cNvSpPr>
            <a:spLocks noGrp="1"/>
          </p:cNvSpPr>
          <p:nvPr>
            <p:ph type="dt" sz="half" idx="10"/>
          </p:nvPr>
        </p:nvSpPr>
        <p:spPr/>
        <p:txBody>
          <a:bodyPr/>
          <a:lstStyle/>
          <a:p>
            <a:fld id="{F8141974-D0CE-4C01-A82E-AB60533AB66A}" type="datetime1">
              <a:rPr lang="fr-FR" smtClean="0"/>
              <a:t>23/01/2023</a:t>
            </a:fld>
            <a:endParaRPr lang="fr-FR"/>
          </a:p>
        </p:txBody>
      </p:sp>
      <p:sp>
        <p:nvSpPr>
          <p:cNvPr id="8" name="Espace réservé du pied de page 7">
            <a:extLst>
              <a:ext uri="{FF2B5EF4-FFF2-40B4-BE49-F238E27FC236}">
                <a16:creationId xmlns:a16="http://schemas.microsoft.com/office/drawing/2014/main" id="{F784FC64-464A-40DF-A18E-06C100742C39}"/>
              </a:ext>
            </a:extLst>
          </p:cNvPr>
          <p:cNvSpPr>
            <a:spLocks noGrp="1"/>
          </p:cNvSpPr>
          <p:nvPr>
            <p:ph type="ftr" sz="quarter" idx="11"/>
          </p:nvPr>
        </p:nvSpPr>
        <p:spPr/>
        <p:txBody>
          <a:bodyPr/>
          <a:lstStyle/>
          <a:p>
            <a:r>
              <a:rPr lang="fr-FR"/>
              <a:t>Libre de droits</a:t>
            </a:r>
          </a:p>
        </p:txBody>
      </p:sp>
      <p:sp>
        <p:nvSpPr>
          <p:cNvPr id="9" name="Espace réservé du numéro de diapositive 8">
            <a:extLst>
              <a:ext uri="{FF2B5EF4-FFF2-40B4-BE49-F238E27FC236}">
                <a16:creationId xmlns:a16="http://schemas.microsoft.com/office/drawing/2014/main" id="{273B1D5C-17C0-452C-BD3B-5FAA560AB6B0}"/>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268940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094F26-B5D4-4CE7-8A85-CD57723A3E1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E17748B-F52F-496C-BD11-3394822C5881}"/>
              </a:ext>
            </a:extLst>
          </p:cNvPr>
          <p:cNvSpPr>
            <a:spLocks noGrp="1"/>
          </p:cNvSpPr>
          <p:nvPr>
            <p:ph type="dt" sz="half" idx="10"/>
          </p:nvPr>
        </p:nvSpPr>
        <p:spPr/>
        <p:txBody>
          <a:bodyPr/>
          <a:lstStyle/>
          <a:p>
            <a:fld id="{57061D21-A788-4B8D-9CD0-78CC583B12AB}" type="datetime1">
              <a:rPr lang="fr-FR" smtClean="0"/>
              <a:t>23/01/2023</a:t>
            </a:fld>
            <a:endParaRPr lang="fr-FR"/>
          </a:p>
        </p:txBody>
      </p:sp>
      <p:sp>
        <p:nvSpPr>
          <p:cNvPr id="4" name="Espace réservé du pied de page 3">
            <a:extLst>
              <a:ext uri="{FF2B5EF4-FFF2-40B4-BE49-F238E27FC236}">
                <a16:creationId xmlns:a16="http://schemas.microsoft.com/office/drawing/2014/main" id="{5DCD1313-09E9-41BE-AB16-5FA664C65C42}"/>
              </a:ext>
            </a:extLst>
          </p:cNvPr>
          <p:cNvSpPr>
            <a:spLocks noGrp="1"/>
          </p:cNvSpPr>
          <p:nvPr>
            <p:ph type="ftr" sz="quarter" idx="11"/>
          </p:nvPr>
        </p:nvSpPr>
        <p:spPr/>
        <p:txBody>
          <a:bodyPr/>
          <a:lstStyle/>
          <a:p>
            <a:r>
              <a:rPr lang="fr-FR"/>
              <a:t>Libre de droits</a:t>
            </a:r>
          </a:p>
        </p:txBody>
      </p:sp>
      <p:sp>
        <p:nvSpPr>
          <p:cNvPr id="5" name="Espace réservé du numéro de diapositive 4">
            <a:extLst>
              <a:ext uri="{FF2B5EF4-FFF2-40B4-BE49-F238E27FC236}">
                <a16:creationId xmlns:a16="http://schemas.microsoft.com/office/drawing/2014/main" id="{225B3157-8A44-4564-B5B7-6F254C21AC34}"/>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70693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087DE60-70B3-4D6B-838F-389F16A739C8}"/>
              </a:ext>
            </a:extLst>
          </p:cNvPr>
          <p:cNvSpPr>
            <a:spLocks noGrp="1"/>
          </p:cNvSpPr>
          <p:nvPr>
            <p:ph type="dt" sz="half" idx="10"/>
          </p:nvPr>
        </p:nvSpPr>
        <p:spPr/>
        <p:txBody>
          <a:bodyPr/>
          <a:lstStyle/>
          <a:p>
            <a:fld id="{7200E9BD-24E9-4538-BFB7-8BC796593A73}" type="datetime1">
              <a:rPr lang="fr-FR" smtClean="0"/>
              <a:t>23/01/2023</a:t>
            </a:fld>
            <a:endParaRPr lang="fr-FR"/>
          </a:p>
        </p:txBody>
      </p:sp>
      <p:sp>
        <p:nvSpPr>
          <p:cNvPr id="3" name="Espace réservé du pied de page 2">
            <a:extLst>
              <a:ext uri="{FF2B5EF4-FFF2-40B4-BE49-F238E27FC236}">
                <a16:creationId xmlns:a16="http://schemas.microsoft.com/office/drawing/2014/main" id="{7F55B05E-1377-4789-82D3-1F35AA2C5159}"/>
              </a:ext>
            </a:extLst>
          </p:cNvPr>
          <p:cNvSpPr>
            <a:spLocks noGrp="1"/>
          </p:cNvSpPr>
          <p:nvPr>
            <p:ph type="ftr" sz="quarter" idx="11"/>
          </p:nvPr>
        </p:nvSpPr>
        <p:spPr/>
        <p:txBody>
          <a:bodyPr/>
          <a:lstStyle/>
          <a:p>
            <a:r>
              <a:rPr lang="fr-FR"/>
              <a:t>Libre de droits</a:t>
            </a:r>
          </a:p>
        </p:txBody>
      </p:sp>
      <p:sp>
        <p:nvSpPr>
          <p:cNvPr id="4" name="Espace réservé du numéro de diapositive 3">
            <a:extLst>
              <a:ext uri="{FF2B5EF4-FFF2-40B4-BE49-F238E27FC236}">
                <a16:creationId xmlns:a16="http://schemas.microsoft.com/office/drawing/2014/main" id="{32F7FB97-6BB1-4E0B-831F-B9E43CF49703}"/>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3586511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6F2BD-0C0A-4755-B732-D4C33993CE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D0899A8-A6B9-46F4-9F49-D49820015D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F2DE54C-C417-4070-A6D3-BB8628DFE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97D756-88E0-42E5-AD04-F789A81A2A24}"/>
              </a:ext>
            </a:extLst>
          </p:cNvPr>
          <p:cNvSpPr>
            <a:spLocks noGrp="1"/>
          </p:cNvSpPr>
          <p:nvPr>
            <p:ph type="dt" sz="half" idx="10"/>
          </p:nvPr>
        </p:nvSpPr>
        <p:spPr/>
        <p:txBody>
          <a:bodyPr/>
          <a:lstStyle/>
          <a:p>
            <a:fld id="{A002B423-8784-4560-97EE-08FEB3D3E942}" type="datetime1">
              <a:rPr lang="fr-FR" smtClean="0"/>
              <a:t>23/01/2023</a:t>
            </a:fld>
            <a:endParaRPr lang="fr-FR"/>
          </a:p>
        </p:txBody>
      </p:sp>
      <p:sp>
        <p:nvSpPr>
          <p:cNvPr id="6" name="Espace réservé du pied de page 5">
            <a:extLst>
              <a:ext uri="{FF2B5EF4-FFF2-40B4-BE49-F238E27FC236}">
                <a16:creationId xmlns:a16="http://schemas.microsoft.com/office/drawing/2014/main" id="{DD0BA53A-0D1C-4EE6-9023-242A327F75F6}"/>
              </a:ext>
            </a:extLst>
          </p:cNvPr>
          <p:cNvSpPr>
            <a:spLocks noGrp="1"/>
          </p:cNvSpPr>
          <p:nvPr>
            <p:ph type="ftr" sz="quarter" idx="11"/>
          </p:nvPr>
        </p:nvSpPr>
        <p:spPr/>
        <p:txBody>
          <a:bodyPr/>
          <a:lstStyle/>
          <a:p>
            <a:r>
              <a:rPr lang="fr-FR"/>
              <a:t>Libre de droits</a:t>
            </a:r>
          </a:p>
        </p:txBody>
      </p:sp>
      <p:sp>
        <p:nvSpPr>
          <p:cNvPr id="7" name="Espace réservé du numéro de diapositive 6">
            <a:extLst>
              <a:ext uri="{FF2B5EF4-FFF2-40B4-BE49-F238E27FC236}">
                <a16:creationId xmlns:a16="http://schemas.microsoft.com/office/drawing/2014/main" id="{6135C913-FE73-4E86-AF2D-CDE888B31B78}"/>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38612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CCC728-A279-4DC6-A17F-BE5F10FB88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B10B1B-AB65-4966-A5C1-95F840C46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E709AAA-9148-41EF-AAF7-A2E8843D4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87EB65B-1C39-4556-B65B-A6D03ECD5230}"/>
              </a:ext>
            </a:extLst>
          </p:cNvPr>
          <p:cNvSpPr>
            <a:spLocks noGrp="1"/>
          </p:cNvSpPr>
          <p:nvPr>
            <p:ph type="dt" sz="half" idx="10"/>
          </p:nvPr>
        </p:nvSpPr>
        <p:spPr/>
        <p:txBody>
          <a:bodyPr/>
          <a:lstStyle/>
          <a:p>
            <a:fld id="{45D938E3-8490-4770-B78D-9CE670B3D41C}" type="datetime1">
              <a:rPr lang="fr-FR" smtClean="0"/>
              <a:t>23/01/2023</a:t>
            </a:fld>
            <a:endParaRPr lang="fr-FR"/>
          </a:p>
        </p:txBody>
      </p:sp>
      <p:sp>
        <p:nvSpPr>
          <p:cNvPr id="6" name="Espace réservé du pied de page 5">
            <a:extLst>
              <a:ext uri="{FF2B5EF4-FFF2-40B4-BE49-F238E27FC236}">
                <a16:creationId xmlns:a16="http://schemas.microsoft.com/office/drawing/2014/main" id="{20CBA73A-3D9D-4794-A010-EDE1775AA032}"/>
              </a:ext>
            </a:extLst>
          </p:cNvPr>
          <p:cNvSpPr>
            <a:spLocks noGrp="1"/>
          </p:cNvSpPr>
          <p:nvPr>
            <p:ph type="ftr" sz="quarter" idx="11"/>
          </p:nvPr>
        </p:nvSpPr>
        <p:spPr/>
        <p:txBody>
          <a:bodyPr/>
          <a:lstStyle/>
          <a:p>
            <a:r>
              <a:rPr lang="fr-FR"/>
              <a:t>Libre de droits</a:t>
            </a:r>
          </a:p>
        </p:txBody>
      </p:sp>
      <p:sp>
        <p:nvSpPr>
          <p:cNvPr id="7" name="Espace réservé du numéro de diapositive 6">
            <a:extLst>
              <a:ext uri="{FF2B5EF4-FFF2-40B4-BE49-F238E27FC236}">
                <a16:creationId xmlns:a16="http://schemas.microsoft.com/office/drawing/2014/main" id="{11FE2F6C-0FDD-4C4E-858A-2D3B6699F8DB}"/>
              </a:ext>
            </a:extLst>
          </p:cNvPr>
          <p:cNvSpPr>
            <a:spLocks noGrp="1"/>
          </p:cNvSpPr>
          <p:nvPr>
            <p:ph type="sldNum" sz="quarter" idx="12"/>
          </p:nvPr>
        </p:nvSpPr>
        <p:spPr/>
        <p:txBody>
          <a:bodyPr/>
          <a:lstStyle/>
          <a:p>
            <a:fld id="{4DF7D97E-71B9-4DB7-9BC9-BF255CF45BEE}" type="slidenum">
              <a:rPr lang="fr-FR" smtClean="0"/>
              <a:t>‹N°›</a:t>
            </a:fld>
            <a:endParaRPr lang="fr-FR"/>
          </a:p>
        </p:txBody>
      </p:sp>
    </p:spTree>
    <p:extLst>
      <p:ext uri="{BB962C8B-B14F-4D97-AF65-F5344CB8AC3E}">
        <p14:creationId xmlns:p14="http://schemas.microsoft.com/office/powerpoint/2010/main" val="14977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F6D55FD-B2F2-4282-AAA4-0B332DFD1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D365259-A640-4386-84BD-CC315A07EF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641C576-B502-4B5C-AA06-3921A26DCA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84C1-EF59-46EC-99FF-24FFDE65E955}" type="datetime1">
              <a:rPr lang="fr-FR" smtClean="0"/>
              <a:t>23/01/2023</a:t>
            </a:fld>
            <a:endParaRPr lang="fr-FR"/>
          </a:p>
        </p:txBody>
      </p:sp>
      <p:sp>
        <p:nvSpPr>
          <p:cNvPr id="5" name="Espace réservé du pied de page 4">
            <a:extLst>
              <a:ext uri="{FF2B5EF4-FFF2-40B4-BE49-F238E27FC236}">
                <a16:creationId xmlns:a16="http://schemas.microsoft.com/office/drawing/2014/main" id="{F41CE043-A41B-4BEB-862E-885E88DDA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Libre de droits</a:t>
            </a:r>
          </a:p>
        </p:txBody>
      </p:sp>
      <p:sp>
        <p:nvSpPr>
          <p:cNvPr id="6" name="Espace réservé du numéro de diapositive 5">
            <a:extLst>
              <a:ext uri="{FF2B5EF4-FFF2-40B4-BE49-F238E27FC236}">
                <a16:creationId xmlns:a16="http://schemas.microsoft.com/office/drawing/2014/main" id="{9033CA2C-F87F-4E1C-A50D-C9430FD422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7D97E-71B9-4DB7-9BC9-BF255CF45BEE}" type="slidenum">
              <a:rPr lang="fr-FR" smtClean="0"/>
              <a:t>‹N°›</a:t>
            </a:fld>
            <a:endParaRPr lang="fr-FR"/>
          </a:p>
        </p:txBody>
      </p:sp>
    </p:spTree>
    <p:extLst>
      <p:ext uri="{BB962C8B-B14F-4D97-AF65-F5344CB8AC3E}">
        <p14:creationId xmlns:p14="http://schemas.microsoft.com/office/powerpoint/2010/main" val="3295089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F01A00-BCB6-DDA6-D6F6-921720F0E24A}"/>
              </a:ext>
            </a:extLst>
          </p:cNvPr>
          <p:cNvSpPr>
            <a:spLocks noGrp="1"/>
          </p:cNvSpPr>
          <p:nvPr>
            <p:ph type="dt" sz="half" idx="10"/>
          </p:nvPr>
        </p:nvSpPr>
        <p:spPr/>
        <p:txBody>
          <a:bodyPr/>
          <a:lstStyle/>
          <a:p>
            <a:r>
              <a:rPr lang="fr-FR" sz="1600" b="1" dirty="0"/>
              <a:t>18/1/2023</a:t>
            </a:r>
          </a:p>
        </p:txBody>
      </p:sp>
      <p:sp>
        <p:nvSpPr>
          <p:cNvPr id="3" name="Espace réservé du pied de page 2">
            <a:extLst>
              <a:ext uri="{FF2B5EF4-FFF2-40B4-BE49-F238E27FC236}">
                <a16:creationId xmlns:a16="http://schemas.microsoft.com/office/drawing/2014/main" id="{E8C298D5-81E2-5F5F-8332-7514CFEE3A05}"/>
              </a:ext>
            </a:extLst>
          </p:cNvPr>
          <p:cNvSpPr>
            <a:spLocks noGrp="1"/>
          </p:cNvSpPr>
          <p:nvPr>
            <p:ph type="ftr" sz="quarter" idx="11"/>
          </p:nvPr>
        </p:nvSpPr>
        <p:spPr/>
        <p:txBody>
          <a:bodyPr/>
          <a:lstStyle/>
          <a:p>
            <a:r>
              <a:rPr lang="fr-FR" sz="1600" b="1" dirty="0">
                <a:solidFill>
                  <a:schemeClr val="tx1"/>
                </a:solidFill>
              </a:rPr>
              <a:t>Carbones-factures.org - Copyright free</a:t>
            </a:r>
          </a:p>
        </p:txBody>
      </p:sp>
      <p:sp>
        <p:nvSpPr>
          <p:cNvPr id="4" name="Espace réservé du numéro de diapositive 3">
            <a:extLst>
              <a:ext uri="{FF2B5EF4-FFF2-40B4-BE49-F238E27FC236}">
                <a16:creationId xmlns:a16="http://schemas.microsoft.com/office/drawing/2014/main" id="{CC78F67A-D3C3-BE78-C3CB-320D9782E758}"/>
              </a:ext>
            </a:extLst>
          </p:cNvPr>
          <p:cNvSpPr>
            <a:spLocks noGrp="1"/>
          </p:cNvSpPr>
          <p:nvPr>
            <p:ph type="sldNum" sz="quarter" idx="12"/>
          </p:nvPr>
        </p:nvSpPr>
        <p:spPr>
          <a:xfrm>
            <a:off x="8610600" y="6347019"/>
            <a:ext cx="2743200" cy="365125"/>
          </a:xfrm>
        </p:spPr>
        <p:txBody>
          <a:bodyPr/>
          <a:lstStyle/>
          <a:p>
            <a:fld id="{4DF7D97E-71B9-4DB7-9BC9-BF255CF45BEE}" type="slidenum">
              <a:rPr lang="fr-FR" smtClean="0"/>
              <a:t>1</a:t>
            </a:fld>
            <a:endParaRPr lang="fr-FR"/>
          </a:p>
        </p:txBody>
      </p:sp>
      <p:pic>
        <p:nvPicPr>
          <p:cNvPr id="5" name="Image 4">
            <a:extLst>
              <a:ext uri="{FF2B5EF4-FFF2-40B4-BE49-F238E27FC236}">
                <a16:creationId xmlns:a16="http://schemas.microsoft.com/office/drawing/2014/main" id="{985F8844-66AC-67FC-5D63-8E15C8DC4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1077" y="262394"/>
            <a:ext cx="702469" cy="700709"/>
          </a:xfrm>
          <a:prstGeom prst="rect">
            <a:avLst/>
          </a:prstGeom>
        </p:spPr>
      </p:pic>
      <p:sp>
        <p:nvSpPr>
          <p:cNvPr id="7" name="ZoneTexte 6">
            <a:extLst>
              <a:ext uri="{FF2B5EF4-FFF2-40B4-BE49-F238E27FC236}">
                <a16:creationId xmlns:a16="http://schemas.microsoft.com/office/drawing/2014/main" id="{BBE87AD8-A807-4CA9-D546-65B695E29536}"/>
              </a:ext>
            </a:extLst>
          </p:cNvPr>
          <p:cNvSpPr txBox="1"/>
          <p:nvPr/>
        </p:nvSpPr>
        <p:spPr>
          <a:xfrm>
            <a:off x="438544" y="1103288"/>
            <a:ext cx="11433411" cy="4524315"/>
          </a:xfrm>
          <a:prstGeom prst="rect">
            <a:avLst/>
          </a:prstGeom>
          <a:noFill/>
          <a:ln w="28575">
            <a:noFill/>
          </a:ln>
        </p:spPr>
        <p:txBody>
          <a:bodyPr wrap="square" rtlCol="0">
            <a:spAutoFit/>
          </a:bodyPr>
          <a:lstStyle/>
          <a:p>
            <a:r>
              <a:rPr lang="en-US" b="1" dirty="0">
                <a:latin typeface="Calibri" panose="020F0502020204030204" pitchFamily="34" charset="0"/>
                <a:ea typeface="Times New Roman" panose="02020603050405020304" pitchFamily="18" charset="0"/>
              </a:rPr>
              <a:t>More and more individuals and companies, public authorities, associations... wish to know the carbon weight of each product or service purchased or produced, </a:t>
            </a:r>
            <a:r>
              <a:rPr lang="en-US" dirty="0">
                <a:latin typeface="Calibri" panose="020F0502020204030204" pitchFamily="34" charset="0"/>
                <a:ea typeface="Times New Roman" panose="02020603050405020304" pitchFamily="18" charset="0"/>
              </a:rPr>
              <a:t>in particular to</a:t>
            </a:r>
            <a:r>
              <a:rPr lang="fr-FR" dirty="0">
                <a:effectLst/>
                <a:latin typeface="Calibri" panose="020F0502020204030204" pitchFamily="34" charset="0"/>
                <a:ea typeface="Times New Roman" panose="02020603050405020304" pitchFamily="18" charset="0"/>
              </a:rPr>
              <a:t>,</a:t>
            </a:r>
          </a:p>
          <a:p>
            <a:pPr marL="742950" lvl="1" indent="-285750">
              <a:buFont typeface="Arial" panose="020B0604020202020204" pitchFamily="34" charset="0"/>
              <a:buChar char="•"/>
            </a:pPr>
            <a:r>
              <a:rPr lang="en-US" dirty="0">
                <a:effectLst/>
                <a:latin typeface="Calibri" panose="020F0502020204030204" pitchFamily="34" charset="0"/>
                <a:ea typeface="Times New Roman" panose="02020603050405020304" pitchFamily="18" charset="0"/>
              </a:rPr>
              <a:t>Guide their purchases or their strategy for innovation and climate competitiveness.</a:t>
            </a:r>
          </a:p>
          <a:p>
            <a:pPr marL="742950" lvl="1" indent="-285750">
              <a:buFont typeface="Arial" panose="020B0604020202020204" pitchFamily="34" charset="0"/>
              <a:buChar char="•"/>
            </a:pPr>
            <a:r>
              <a:rPr lang="en-US" dirty="0">
                <a:latin typeface="Calibri" panose="020F0502020204030204" pitchFamily="34" charset="0"/>
                <a:ea typeface="Times New Roman" panose="02020603050405020304" pitchFamily="18" charset="0"/>
              </a:rPr>
              <a:t>Know their carbon risk, which is </a:t>
            </a:r>
            <a:r>
              <a:rPr lang="en-US" b="1" dirty="0">
                <a:latin typeface="Calibri" panose="020F0502020204030204" pitchFamily="34" charset="0"/>
                <a:ea typeface="Times New Roman" panose="02020603050405020304" pitchFamily="18" charset="0"/>
              </a:rPr>
              <a:t>their global carbon footprint </a:t>
            </a:r>
            <a:r>
              <a:rPr lang="en-US" dirty="0">
                <a:latin typeface="Calibri" panose="020F0502020204030204" pitchFamily="34" charset="0"/>
                <a:ea typeface="Times New Roman" panose="02020603050405020304" pitchFamily="18" charset="0"/>
              </a:rPr>
              <a:t>: the weight of their products in case of </a:t>
            </a:r>
            <a:r>
              <a:rPr lang="en-US" dirty="0" err="1">
                <a:latin typeface="Calibri" panose="020F0502020204030204" pitchFamily="34" charset="0"/>
                <a:ea typeface="Times New Roman" panose="02020603050405020304" pitchFamily="18" charset="0"/>
              </a:rPr>
              <a:t>organisations</a:t>
            </a:r>
            <a:r>
              <a:rPr lang="en-US" dirty="0">
                <a:latin typeface="Calibri" panose="020F0502020204030204" pitchFamily="34" charset="0"/>
                <a:ea typeface="Times New Roman" panose="02020603050405020304" pitchFamily="18" charset="0"/>
              </a:rPr>
              <a:t>, the weight of purchased products for individuals.</a:t>
            </a:r>
          </a:p>
          <a:p>
            <a:pPr marL="742950" lvl="1" indent="-285750">
              <a:buFont typeface="Arial" panose="020B0604020202020204" pitchFamily="34" charset="0"/>
              <a:buChar char="•"/>
            </a:pPr>
            <a:r>
              <a:rPr lang="en-US" dirty="0">
                <a:latin typeface="Calibri" panose="020F0502020204030204" pitchFamily="34" charset="0"/>
                <a:ea typeface="Times New Roman" panose="02020603050405020304" pitchFamily="18" charset="0"/>
              </a:rPr>
              <a:t>Comply with regulations : the European CSRD requires the 48,000 major European groups to publish their footprint and therefore to calculate the carbon weight of their products, as well as millions of SMEs upstream or downstream.</a:t>
            </a:r>
          </a:p>
          <a:p>
            <a:r>
              <a:rPr lang="en-US" sz="1800" dirty="0">
                <a:effectLst/>
                <a:ea typeface="Times New Roman" panose="02020603050405020304" pitchFamily="18" charset="0"/>
              </a:rPr>
              <a:t>This massive need cannot be covered by using current carbon counting protocols </a:t>
            </a:r>
            <a:r>
              <a:rPr lang="fr-FR" sz="1800" dirty="0">
                <a:effectLst/>
                <a:ea typeface="Times New Roman" panose="02020603050405020304" pitchFamily="18" charset="0"/>
              </a:rPr>
              <a:t>*.</a:t>
            </a:r>
          </a:p>
          <a:p>
            <a:endParaRPr lang="fr-FR" dirty="0">
              <a:ea typeface="Times New Roman" panose="02020603050405020304" pitchFamily="18" charset="0"/>
            </a:endParaRPr>
          </a:p>
          <a:p>
            <a:r>
              <a:rPr lang="en-US" b="1" dirty="0">
                <a:ea typeface="Times New Roman" panose="02020603050405020304" pitchFamily="18" charset="0"/>
              </a:rPr>
              <a:t>The Carbon on Invoices Protocol is a simple, low-cost counting method which produces carbon weights verified and generalizable </a:t>
            </a:r>
            <a:r>
              <a:rPr lang="en-US" dirty="0">
                <a:ea typeface="Times New Roman" panose="02020603050405020304" pitchFamily="18" charset="0"/>
              </a:rPr>
              <a:t>thanks to</a:t>
            </a:r>
            <a:r>
              <a:rPr lang="fr-FR" sz="1800" dirty="0">
                <a:effectLst/>
                <a:ea typeface="Times New Roman" panose="02020603050405020304" pitchFamily="18" charset="0"/>
              </a:rPr>
              <a:t>,</a:t>
            </a:r>
          </a:p>
          <a:p>
            <a:pPr marL="742950" lvl="1" indent="-285750">
              <a:buFont typeface="Arial" panose="020B0604020202020204" pitchFamily="34" charset="0"/>
              <a:buChar char="•"/>
            </a:pPr>
            <a:r>
              <a:rPr lang="fr-FR" b="1" dirty="0">
                <a:ea typeface="Times New Roman" panose="02020603050405020304" pitchFamily="18" charset="0"/>
              </a:rPr>
              <a:t>Collaborative </a:t>
            </a:r>
            <a:r>
              <a:rPr lang="fr-FR" b="1" dirty="0" err="1">
                <a:ea typeface="Times New Roman" panose="02020603050405020304" pitchFamily="18" charset="0"/>
              </a:rPr>
              <a:t>development</a:t>
            </a:r>
            <a:r>
              <a:rPr lang="fr-FR" b="1" dirty="0">
                <a:ea typeface="Times New Roman" panose="02020603050405020304" pitchFamily="18" charset="0"/>
              </a:rPr>
              <a:t> : </a:t>
            </a:r>
            <a:r>
              <a:rPr lang="en-US" dirty="0">
                <a:ea typeface="Times New Roman" panose="02020603050405020304" pitchFamily="18" charset="0"/>
              </a:rPr>
              <a:t>a</a:t>
            </a:r>
            <a:r>
              <a:rPr lang="en-US" dirty="0">
                <a:effectLst/>
                <a:ea typeface="Times New Roman" panose="02020603050405020304" pitchFamily="18" charset="0"/>
              </a:rPr>
              <a:t>ccountants and carbon experts share the counting, and each </a:t>
            </a:r>
            <a:r>
              <a:rPr lang="en-US" dirty="0" err="1">
                <a:effectLst/>
                <a:ea typeface="Times New Roman" panose="02020603050405020304" pitchFamily="18" charset="0"/>
              </a:rPr>
              <a:t>organisation</a:t>
            </a:r>
            <a:r>
              <a:rPr lang="en-US" dirty="0">
                <a:effectLst/>
                <a:ea typeface="Times New Roman" panose="02020603050405020304" pitchFamily="18" charset="0"/>
              </a:rPr>
              <a:t> helps its clients by communicating the carbon weight of its products.</a:t>
            </a:r>
          </a:p>
          <a:p>
            <a:pPr marL="742950" lvl="1" indent="-285750">
              <a:buFont typeface="Arial" panose="020B0604020202020204" pitchFamily="34" charset="0"/>
              <a:buChar char="•"/>
            </a:pPr>
            <a:r>
              <a:rPr lang="fr-FR" b="1" dirty="0">
                <a:ea typeface="Times New Roman" panose="02020603050405020304" pitchFamily="18" charset="0"/>
              </a:rPr>
              <a:t>A "</a:t>
            </a:r>
            <a:r>
              <a:rPr lang="fr-FR" b="1" dirty="0" err="1">
                <a:ea typeface="Times New Roman" panose="02020603050405020304" pitchFamily="18" charset="0"/>
              </a:rPr>
              <a:t>snowball</a:t>
            </a:r>
            <a:r>
              <a:rPr lang="fr-FR" b="1" dirty="0">
                <a:ea typeface="Times New Roman" panose="02020603050405020304" pitchFamily="18" charset="0"/>
              </a:rPr>
              <a:t>" </a:t>
            </a:r>
            <a:r>
              <a:rPr lang="fr-FR" b="1" dirty="0" err="1">
                <a:ea typeface="Times New Roman" panose="02020603050405020304" pitchFamily="18" charset="0"/>
              </a:rPr>
              <a:t>deployment</a:t>
            </a:r>
            <a:r>
              <a:rPr lang="fr-FR" b="1" dirty="0">
                <a:ea typeface="Times New Roman" panose="02020603050405020304" pitchFamily="18" charset="0"/>
              </a:rPr>
              <a:t> : </a:t>
            </a:r>
            <a:r>
              <a:rPr lang="en-US" dirty="0">
                <a:effectLst/>
                <a:ea typeface="Times New Roman" panose="02020603050405020304" pitchFamily="18" charset="0"/>
              </a:rPr>
              <a:t>A precursor </a:t>
            </a:r>
            <a:r>
              <a:rPr lang="en-US" dirty="0" err="1">
                <a:effectLst/>
                <a:ea typeface="Times New Roman" panose="02020603050405020304" pitchFamily="18" charset="0"/>
              </a:rPr>
              <a:t>organisation</a:t>
            </a:r>
            <a:r>
              <a:rPr lang="en-US" dirty="0">
                <a:effectLst/>
                <a:ea typeface="Times New Roman" panose="02020603050405020304" pitchFamily="18" charset="0"/>
              </a:rPr>
              <a:t> determines the carbon weights of its products and its global footprint, even if its suppliers have not yet given theirs.</a:t>
            </a:r>
            <a:endParaRPr lang="fr-FR" dirty="0">
              <a:effectLst/>
              <a:latin typeface="Calibri" panose="020F0502020204030204" pitchFamily="34" charset="0"/>
              <a:ea typeface="Calibri" panose="020F0502020204030204" pitchFamily="34" charset="0"/>
            </a:endParaRPr>
          </a:p>
        </p:txBody>
      </p:sp>
      <p:sp>
        <p:nvSpPr>
          <p:cNvPr id="8" name="ZoneTexte 7">
            <a:extLst>
              <a:ext uri="{FF2B5EF4-FFF2-40B4-BE49-F238E27FC236}">
                <a16:creationId xmlns:a16="http://schemas.microsoft.com/office/drawing/2014/main" id="{8FE4373F-0078-9354-2DA6-3AC7F0C2B889}"/>
              </a:ext>
            </a:extLst>
          </p:cNvPr>
          <p:cNvSpPr txBox="1"/>
          <p:nvPr/>
        </p:nvSpPr>
        <p:spPr>
          <a:xfrm>
            <a:off x="331864" y="5641091"/>
            <a:ext cx="11646773" cy="671915"/>
          </a:xfrm>
          <a:prstGeom prst="rect">
            <a:avLst/>
          </a:prstGeom>
          <a:noFill/>
          <a:ln w="28575">
            <a:noFill/>
          </a:ln>
        </p:spPr>
        <p:txBody>
          <a:bodyPr wrap="square" rtlCol="0">
            <a:spAutoFit/>
          </a:bodyPr>
          <a:lstStyle/>
          <a:p>
            <a:pPr>
              <a:lnSpc>
                <a:spcPct val="107000"/>
              </a:lnSpc>
              <a:spcAft>
                <a:spcPts val="800"/>
              </a:spcAft>
            </a:pPr>
            <a:r>
              <a:rPr lang="fr-F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ea typeface="Times New Roman" panose="02020603050405020304" pitchFamily="18" charset="0"/>
              </a:rPr>
              <a:t>For full weights calculation (upstream and downstream Scopes 1 to 3) these counting protocols (ACV, GHG Protocol...) are complex  and can only produce estimates, difficult to update and verify.</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0820F82B-C97B-A1C6-0087-985D16A9B80A}"/>
              </a:ext>
            </a:extLst>
          </p:cNvPr>
          <p:cNvSpPr txBox="1"/>
          <p:nvPr/>
        </p:nvSpPr>
        <p:spPr>
          <a:xfrm>
            <a:off x="545226" y="135694"/>
            <a:ext cx="9839745" cy="954107"/>
          </a:xfrm>
          <a:prstGeom prst="rect">
            <a:avLst/>
          </a:prstGeom>
          <a:noFill/>
          <a:ln w="28575">
            <a:noFill/>
          </a:ln>
        </p:spPr>
        <p:txBody>
          <a:bodyPr wrap="square" rtlCol="0">
            <a:spAutoFit/>
          </a:bodyPr>
          <a:lstStyle/>
          <a:p>
            <a:r>
              <a:rPr lang="fr-FR" sz="2800" b="1" dirty="0">
                <a:latin typeface="Calibri" panose="020F0502020204030204" pitchFamily="34" charset="0"/>
                <a:ea typeface="Calibri" panose="020F0502020204030204" pitchFamily="34" charset="0"/>
                <a:cs typeface="Times New Roman" panose="02020603050405020304" pitchFamily="18" charset="0"/>
              </a:rPr>
              <a:t>1- </a:t>
            </a:r>
            <a:r>
              <a:rPr lang="en-US" sz="2800" b="1" dirty="0">
                <a:latin typeface="Calibri" panose="020F0502020204030204" pitchFamily="34" charset="0"/>
                <a:ea typeface="Calibri" panose="020F0502020204030204" pitchFamily="34" charset="0"/>
                <a:cs typeface="Times New Roman" panose="02020603050405020304" pitchFamily="18" charset="0"/>
              </a:rPr>
              <a:t>A simple and reliable method to associate carbon weight with any product or service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629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F01A00-BCB6-DDA6-D6F6-921720F0E24A}"/>
              </a:ext>
            </a:extLst>
          </p:cNvPr>
          <p:cNvSpPr>
            <a:spLocks noGrp="1"/>
          </p:cNvSpPr>
          <p:nvPr>
            <p:ph type="dt" sz="half" idx="10"/>
          </p:nvPr>
        </p:nvSpPr>
        <p:spPr/>
        <p:txBody>
          <a:bodyPr/>
          <a:lstStyle/>
          <a:p>
            <a:r>
              <a:rPr lang="fr-FR" sz="1600" b="1" dirty="0"/>
              <a:t>18/1/2023</a:t>
            </a:r>
          </a:p>
        </p:txBody>
      </p:sp>
      <p:sp>
        <p:nvSpPr>
          <p:cNvPr id="3" name="Espace réservé du pied de page 2">
            <a:extLst>
              <a:ext uri="{FF2B5EF4-FFF2-40B4-BE49-F238E27FC236}">
                <a16:creationId xmlns:a16="http://schemas.microsoft.com/office/drawing/2014/main" id="{E8C298D5-81E2-5F5F-8332-7514CFEE3A05}"/>
              </a:ext>
            </a:extLst>
          </p:cNvPr>
          <p:cNvSpPr>
            <a:spLocks noGrp="1"/>
          </p:cNvSpPr>
          <p:nvPr>
            <p:ph type="ftr" sz="quarter" idx="11"/>
          </p:nvPr>
        </p:nvSpPr>
        <p:spPr/>
        <p:txBody>
          <a:bodyPr/>
          <a:lstStyle/>
          <a:p>
            <a:r>
              <a:rPr lang="fr-FR" sz="1600" b="1" dirty="0">
                <a:solidFill>
                  <a:schemeClr val="tx1"/>
                </a:solidFill>
              </a:rPr>
              <a:t>Carbones-factures.org - Copyright free</a:t>
            </a:r>
          </a:p>
        </p:txBody>
      </p:sp>
      <p:sp>
        <p:nvSpPr>
          <p:cNvPr id="4" name="Espace réservé du numéro de diapositive 3">
            <a:extLst>
              <a:ext uri="{FF2B5EF4-FFF2-40B4-BE49-F238E27FC236}">
                <a16:creationId xmlns:a16="http://schemas.microsoft.com/office/drawing/2014/main" id="{CC78F67A-D3C3-BE78-C3CB-320D9782E758}"/>
              </a:ext>
            </a:extLst>
          </p:cNvPr>
          <p:cNvSpPr>
            <a:spLocks noGrp="1"/>
          </p:cNvSpPr>
          <p:nvPr>
            <p:ph type="sldNum" sz="quarter" idx="12"/>
          </p:nvPr>
        </p:nvSpPr>
        <p:spPr>
          <a:xfrm>
            <a:off x="8610600" y="6347019"/>
            <a:ext cx="2743200" cy="365125"/>
          </a:xfrm>
        </p:spPr>
        <p:txBody>
          <a:bodyPr/>
          <a:lstStyle/>
          <a:p>
            <a:fld id="{4DF7D97E-71B9-4DB7-9BC9-BF255CF45BEE}" type="slidenum">
              <a:rPr lang="fr-FR" smtClean="0"/>
              <a:t>2</a:t>
            </a:fld>
            <a:endParaRPr lang="fr-FR" dirty="0"/>
          </a:p>
        </p:txBody>
      </p:sp>
      <p:pic>
        <p:nvPicPr>
          <p:cNvPr id="5" name="Image 4">
            <a:extLst>
              <a:ext uri="{FF2B5EF4-FFF2-40B4-BE49-F238E27FC236}">
                <a16:creationId xmlns:a16="http://schemas.microsoft.com/office/drawing/2014/main" id="{985F8844-66AC-67FC-5D63-8E15C8DC4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2058" y="51181"/>
            <a:ext cx="702469" cy="700709"/>
          </a:xfrm>
          <a:prstGeom prst="rect">
            <a:avLst/>
          </a:prstGeom>
        </p:spPr>
      </p:pic>
      <p:sp>
        <p:nvSpPr>
          <p:cNvPr id="13" name="ZoneTexte 12">
            <a:extLst>
              <a:ext uri="{FF2B5EF4-FFF2-40B4-BE49-F238E27FC236}">
                <a16:creationId xmlns:a16="http://schemas.microsoft.com/office/drawing/2014/main" id="{1ED30570-7F18-7201-2F99-C35928986276}"/>
              </a:ext>
            </a:extLst>
          </p:cNvPr>
          <p:cNvSpPr txBox="1"/>
          <p:nvPr/>
        </p:nvSpPr>
        <p:spPr>
          <a:xfrm>
            <a:off x="517883" y="155519"/>
            <a:ext cx="9270576" cy="532903"/>
          </a:xfrm>
          <a:prstGeom prst="rect">
            <a:avLst/>
          </a:prstGeom>
          <a:noFill/>
          <a:ln w="28575">
            <a:noFill/>
          </a:ln>
        </p:spPr>
        <p:txBody>
          <a:bodyPr wrap="square" rtlCol="0">
            <a:spAutoFit/>
          </a:bodyPr>
          <a:lstStyle/>
          <a:p>
            <a:pPr>
              <a:lnSpc>
                <a:spcPct val="107000"/>
              </a:lnSpc>
              <a:spcAft>
                <a:spcPts val="800"/>
              </a:spcAft>
            </a:pPr>
            <a:r>
              <a:rPr lang="fr-FR" sz="2800" b="1" dirty="0">
                <a:latin typeface="Calibri" panose="020F0502020204030204" pitchFamily="34" charset="0"/>
                <a:ea typeface="Calibri" panose="020F0502020204030204" pitchFamily="34" charset="0"/>
                <a:cs typeface="Times New Roman" panose="02020603050405020304" pitchFamily="18" charset="0"/>
              </a:rPr>
              <a:t>2 – </a:t>
            </a:r>
            <a:r>
              <a:rPr lang="en-US" sz="2800" b="1" dirty="0">
                <a:latin typeface="Calibri" panose="020F0502020204030204" pitchFamily="34" charset="0"/>
                <a:ea typeface="Calibri" panose="020F0502020204030204" pitchFamily="34" charset="0"/>
                <a:cs typeface="Times New Roman" panose="02020603050405020304" pitchFamily="18" charset="0"/>
              </a:rPr>
              <a:t>The 3 steps of the Carbon on invoices Protocol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ZoneTexte 17">
            <a:extLst>
              <a:ext uri="{FF2B5EF4-FFF2-40B4-BE49-F238E27FC236}">
                <a16:creationId xmlns:a16="http://schemas.microsoft.com/office/drawing/2014/main" id="{4010F566-C26D-EA3F-8BE5-5C857C0EB768}"/>
              </a:ext>
            </a:extLst>
          </p:cNvPr>
          <p:cNvSpPr txBox="1"/>
          <p:nvPr/>
        </p:nvSpPr>
        <p:spPr>
          <a:xfrm>
            <a:off x="257775" y="591153"/>
            <a:ext cx="11377498" cy="5909310"/>
          </a:xfrm>
          <a:prstGeom prst="rect">
            <a:avLst/>
          </a:prstGeom>
          <a:noFill/>
          <a:ln w="28575">
            <a:noFill/>
          </a:ln>
        </p:spPr>
        <p:txBody>
          <a:bodyPr wrap="square" rtlCol="0">
            <a:spAutoFit/>
          </a:bodyPr>
          <a:lstStyle/>
          <a:p>
            <a:r>
              <a:rPr lang="fr-FR" sz="1800" b="1" dirty="0">
                <a:effectLst/>
                <a:latin typeface="Calibri" panose="020F0502020204030204" pitchFamily="34" charset="0"/>
                <a:ea typeface="Times New Roman" panose="02020603050405020304" pitchFamily="18" charset="0"/>
              </a:rPr>
              <a:t>1- </a:t>
            </a:r>
            <a:r>
              <a:rPr lang="en-US" b="1" dirty="0">
                <a:latin typeface="Calibri" panose="020F0502020204030204" pitchFamily="34" charset="0"/>
                <a:ea typeface="Times New Roman" panose="02020603050405020304" pitchFamily="18" charset="0"/>
              </a:rPr>
              <a:t>In every </a:t>
            </a:r>
            <a:r>
              <a:rPr lang="en-US" b="1" dirty="0" err="1">
                <a:latin typeface="Calibri" panose="020F0502020204030204" pitchFamily="34" charset="0"/>
                <a:ea typeface="Times New Roman" panose="02020603050405020304" pitchFamily="18" charset="0"/>
              </a:rPr>
              <a:t>organisation</a:t>
            </a:r>
            <a:r>
              <a:rPr lang="en-US" b="1" dirty="0">
                <a:latin typeface="Calibri" panose="020F0502020204030204" pitchFamily="34" charset="0"/>
                <a:ea typeface="Times New Roman" panose="02020603050405020304" pitchFamily="18" charset="0"/>
              </a:rPr>
              <a:t> generating GHG, a carbon expert counts the carbons of GHG emitted or absorbed by the </a:t>
            </a:r>
            <a:r>
              <a:rPr lang="en-US" b="1" dirty="0" err="1">
                <a:latin typeface="Calibri" panose="020F0502020204030204" pitchFamily="34" charset="0"/>
                <a:ea typeface="Times New Roman" panose="02020603050405020304" pitchFamily="18" charset="0"/>
              </a:rPr>
              <a:t>organisation</a:t>
            </a:r>
            <a:r>
              <a:rPr lang="en-US" b="1" dirty="0">
                <a:latin typeface="Calibri" panose="020F0502020204030204" pitchFamily="34" charset="0"/>
                <a:ea typeface="Times New Roman" panose="02020603050405020304" pitchFamily="18" charset="0"/>
              </a:rPr>
              <a:t>, and estimates those to be emitted downstream </a:t>
            </a:r>
            <a:r>
              <a:rPr lang="en-US" dirty="0">
                <a:latin typeface="Calibri" panose="020F0502020204030204" pitchFamily="34" charset="0"/>
                <a:ea typeface="Times New Roman" panose="02020603050405020304" pitchFamily="18" charset="0"/>
              </a:rPr>
              <a:t>(as today). </a:t>
            </a:r>
            <a:r>
              <a:rPr lang="en-US" sz="1800" dirty="0">
                <a:effectLst/>
                <a:latin typeface="Calibri" panose="020F0502020204030204" pitchFamily="34" charset="0"/>
                <a:ea typeface="Times New Roman" panose="02020603050405020304" pitchFamily="18" charset="0"/>
              </a:rPr>
              <a:t>These so-called </a:t>
            </a:r>
            <a:r>
              <a:rPr lang="en-US" sz="1800" b="1" dirty="0">
                <a:effectLst/>
                <a:latin typeface="Calibri" panose="020F0502020204030204" pitchFamily="34" charset="0"/>
                <a:ea typeface="Times New Roman" panose="02020603050405020304" pitchFamily="18" charset="0"/>
              </a:rPr>
              <a:t>Upstream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organisations</a:t>
            </a:r>
            <a:r>
              <a:rPr lang="en-US" sz="1800" dirty="0">
                <a:effectLst/>
                <a:latin typeface="Calibri" panose="020F0502020204030204" pitchFamily="34" charset="0"/>
                <a:ea typeface="Times New Roman" panose="02020603050405020304" pitchFamily="18" charset="0"/>
              </a:rPr>
              <a:t> are</a:t>
            </a:r>
            <a:r>
              <a:rPr lang="fr-FR" sz="1800" dirty="0">
                <a:effectLst/>
                <a:latin typeface="Calibri" panose="020F0502020204030204" pitchFamily="34" charset="0"/>
                <a:ea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ea typeface="Times New Roman" panose="02020603050405020304" pitchFamily="18" charset="0"/>
              </a:rPr>
              <a:t>Primary net emitters of GHGs (animal methane, forests, etc.), latent carbon producers in the form of confined gas (fossil methane, etc.), solid products (coal, wood, etc.) or liquids (oil, etc.).</a:t>
            </a: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rPr>
              <a:t>Their customers whose processes significantly modify the supplier's estimates : processors (refiners, electricity companies), and large distributors (losses of confined gas). Their carbon expert measures the difference between the supplier's estimate and reality.</a:t>
            </a: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rPr>
              <a:t>For the other so-called </a:t>
            </a:r>
            <a:r>
              <a:rPr lang="en-US" b="1" dirty="0">
                <a:latin typeface="Calibri" panose="020F0502020204030204" pitchFamily="34" charset="0"/>
                <a:ea typeface="Calibri" panose="020F0502020204030204" pitchFamily="34" charset="0"/>
              </a:rPr>
              <a:t>Downstream </a:t>
            </a:r>
            <a:r>
              <a:rPr lang="en-US" dirty="0" err="1">
                <a:latin typeface="Calibri" panose="020F0502020204030204" pitchFamily="34" charset="0"/>
                <a:ea typeface="Calibri" panose="020F0502020204030204" pitchFamily="34" charset="0"/>
              </a:rPr>
              <a:t>organisations</a:t>
            </a:r>
            <a:r>
              <a:rPr lang="en-US" dirty="0">
                <a:latin typeface="Calibri" panose="020F0502020204030204" pitchFamily="34" charset="0"/>
                <a:ea typeface="Calibri" panose="020F0502020204030204" pitchFamily="34" charset="0"/>
              </a:rPr>
              <a:t> (the vast majority) the carbon weights of their outputs are equal to the carbon weights of the inputs purchased, thanks to estimates made upstream.</a:t>
            </a:r>
            <a:endParaRPr lang="fr-FR" sz="1800" dirty="0">
              <a:effectLst/>
              <a:latin typeface="Calibri" panose="020F0502020204030204" pitchFamily="34" charset="0"/>
              <a:ea typeface="Calibri" panose="020F0502020204030204" pitchFamily="34" charset="0"/>
            </a:endParaRPr>
          </a:p>
          <a:p>
            <a:endParaRPr lang="fr-FR" sz="1800" b="1" dirty="0">
              <a:effectLst/>
              <a:latin typeface="Calibri" panose="020F0502020204030204" pitchFamily="34" charset="0"/>
              <a:ea typeface="Calibri" panose="020F0502020204030204" pitchFamily="34" charset="0"/>
            </a:endParaRPr>
          </a:p>
          <a:p>
            <a:r>
              <a:rPr lang="fr-FR" sz="1800" b="1" dirty="0">
                <a:effectLst/>
                <a:latin typeface="Calibri" panose="020F0502020204030204" pitchFamily="34" charset="0"/>
                <a:ea typeface="Calibri" panose="020F0502020204030204" pitchFamily="34" charset="0"/>
              </a:rPr>
              <a:t>2- </a:t>
            </a:r>
            <a:r>
              <a:rPr lang="en-US" sz="1800" dirty="0">
                <a:effectLst/>
                <a:latin typeface="Calibri" panose="020F0502020204030204" pitchFamily="34" charset="0"/>
                <a:ea typeface="Calibri" panose="020F0502020204030204" pitchFamily="34" charset="0"/>
              </a:rPr>
              <a:t>Based on this exhaustive count, </a:t>
            </a:r>
            <a:r>
              <a:rPr lang="en-US" sz="1800" b="1" dirty="0">
                <a:effectLst/>
                <a:latin typeface="Calibri" panose="020F0502020204030204" pitchFamily="34" charset="0"/>
                <a:ea typeface="Calibri" panose="020F0502020204030204" pitchFamily="34" charset="0"/>
              </a:rPr>
              <a:t>each carbon is tracked from one </a:t>
            </a:r>
            <a:r>
              <a:rPr lang="en-US" sz="1800" b="1" dirty="0" err="1">
                <a:effectLst/>
                <a:latin typeface="Calibri" panose="020F0502020204030204" pitchFamily="34" charset="0"/>
                <a:ea typeface="Calibri" panose="020F0502020204030204" pitchFamily="34" charset="0"/>
              </a:rPr>
              <a:t>organisation</a:t>
            </a:r>
            <a:r>
              <a:rPr lang="en-US" sz="1800" b="1" dirty="0">
                <a:effectLst/>
                <a:latin typeface="Calibri" panose="020F0502020204030204" pitchFamily="34" charset="0"/>
                <a:ea typeface="Calibri" panose="020F0502020204030204" pitchFamily="34" charset="0"/>
              </a:rPr>
              <a:t> to the following and from product to product without double counting</a:t>
            </a:r>
            <a:r>
              <a:rPr lang="en-US" sz="1800" dirty="0">
                <a:effectLst/>
                <a:latin typeface="Calibri" panose="020F0502020204030204" pitchFamily="34" charset="0"/>
                <a:ea typeface="Calibri" panose="020F0502020204030204" pitchFamily="34" charset="0"/>
              </a:rPr>
              <a:t>, thanks to the carbon weight mentioned on the invoice next to the price. </a:t>
            </a:r>
          </a:p>
          <a:p>
            <a:r>
              <a:rPr lang="en-US" sz="1800" dirty="0">
                <a:effectLst/>
                <a:latin typeface="Calibri" panose="020F0502020204030204" pitchFamily="34" charset="0"/>
                <a:ea typeface="Calibri" panose="020F0502020204030204" pitchFamily="34" charset="0"/>
              </a:rPr>
              <a:t>Then the </a:t>
            </a:r>
            <a:r>
              <a:rPr lang="en-US" sz="1800" dirty="0" err="1">
                <a:effectLst/>
                <a:latin typeface="Calibri" panose="020F0502020204030204" pitchFamily="34" charset="0"/>
                <a:ea typeface="Calibri" panose="020F0502020204030204" pitchFamily="34" charset="0"/>
              </a:rPr>
              <a:t>organisation</a:t>
            </a:r>
            <a:r>
              <a:rPr lang="en-US" sz="1800" dirty="0">
                <a:effectLst/>
                <a:latin typeface="Calibri" panose="020F0502020204030204" pitchFamily="34" charset="0"/>
                <a:ea typeface="Calibri" panose="020F0502020204030204" pitchFamily="34" charset="0"/>
              </a:rPr>
              <a:t> adds up the required carbons: purchase weights (given by the seller or estimated) plus expert weights (Upstream) if any. </a:t>
            </a:r>
          </a:p>
          <a:p>
            <a:r>
              <a:rPr lang="en-US" dirty="0">
                <a:latin typeface="Calibri" panose="020F0502020204030204" pitchFamily="34" charset="0"/>
                <a:ea typeface="Calibri" panose="020F0502020204030204" pitchFamily="34" charset="0"/>
              </a:rPr>
              <a:t>Last t</a:t>
            </a:r>
            <a:r>
              <a:rPr lang="en-US" sz="1800" dirty="0">
                <a:effectLst/>
                <a:latin typeface="Calibri" panose="020F0502020204030204" pitchFamily="34" charset="0"/>
                <a:ea typeface="Calibri" panose="020F0502020204030204" pitchFamily="34" charset="0"/>
              </a:rPr>
              <a:t>his total weight is divided by the expected </a:t>
            </a:r>
            <a:r>
              <a:rPr lang="en-US" dirty="0">
                <a:latin typeface="Calibri" panose="020F0502020204030204" pitchFamily="34" charset="0"/>
                <a:ea typeface="Calibri" panose="020F0502020204030204" pitchFamily="34" charset="0"/>
              </a:rPr>
              <a:t>turnover,</a:t>
            </a:r>
            <a:r>
              <a:rPr lang="en-US" sz="1800" dirty="0">
                <a:effectLst/>
                <a:latin typeface="Calibri" panose="020F0502020204030204" pitchFamily="34" charset="0"/>
                <a:ea typeface="Calibri" panose="020F0502020204030204" pitchFamily="34" charset="0"/>
              </a:rPr>
              <a:t> giving the ratio to be applied to the price before tax of each product sold to obtain its specific carbon weight </a:t>
            </a:r>
          </a:p>
          <a:p>
            <a:r>
              <a:rPr lang="en-US" sz="1800" dirty="0">
                <a:effectLst/>
                <a:latin typeface="Calibri" panose="020F0502020204030204" pitchFamily="34" charset="0"/>
                <a:ea typeface="Calibri" panose="020F0502020204030204" pitchFamily="34" charset="0"/>
              </a:rPr>
              <a:t>(if the </a:t>
            </a:r>
            <a:r>
              <a:rPr lang="en-US" sz="1800" dirty="0" err="1">
                <a:effectLst/>
                <a:latin typeface="Calibri" panose="020F0502020204030204" pitchFamily="34" charset="0"/>
                <a:ea typeface="Calibri" panose="020F0502020204030204" pitchFamily="34" charset="0"/>
              </a:rPr>
              <a:t>organisation</a:t>
            </a:r>
            <a:r>
              <a:rPr lang="en-US" sz="1800" dirty="0">
                <a:effectLst/>
                <a:latin typeface="Calibri" panose="020F0502020204030204" pitchFamily="34" charset="0"/>
                <a:ea typeface="Calibri" panose="020F0502020204030204" pitchFamily="34" charset="0"/>
              </a:rPr>
              <a:t> has an analytic accounting system, a mirror carbon accounting system can be used to refine this).</a:t>
            </a:r>
            <a:r>
              <a:rPr lang="fr-FR" sz="1800" dirty="0">
                <a:effectLst/>
                <a:latin typeface="Calibri" panose="020F0502020204030204" pitchFamily="34" charset="0"/>
                <a:ea typeface="Calibri" panose="020F0502020204030204" pitchFamily="34" charset="0"/>
              </a:rPr>
              <a:t> </a:t>
            </a:r>
            <a:endParaRPr lang="fr-FR" b="1" dirty="0">
              <a:latin typeface="Calibri" panose="020F0502020204030204" pitchFamily="34" charset="0"/>
              <a:ea typeface="Calibri" panose="020F0502020204030204" pitchFamily="34" charset="0"/>
            </a:endParaRPr>
          </a:p>
          <a:p>
            <a:endParaRPr lang="fr-FR" b="1" dirty="0">
              <a:latin typeface="Calibri" panose="020F0502020204030204" pitchFamily="34" charset="0"/>
              <a:ea typeface="Calibri" panose="020F0502020204030204" pitchFamily="34" charset="0"/>
            </a:endParaRPr>
          </a:p>
          <a:p>
            <a:r>
              <a:rPr lang="fr-FR" b="1" dirty="0">
                <a:latin typeface="Calibri" panose="020F0502020204030204" pitchFamily="34" charset="0"/>
                <a:ea typeface="Calibri" panose="020F0502020204030204" pitchFamily="34" charset="0"/>
              </a:rPr>
              <a:t>3</a:t>
            </a:r>
            <a:r>
              <a:rPr lang="fr-FR" sz="1800" b="1"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Checking* is also carried out by the accountant </a:t>
            </a:r>
            <a:r>
              <a:rPr lang="en-US" sz="1800" dirty="0">
                <a:effectLst/>
                <a:latin typeface="Calibri" panose="020F0502020204030204" pitchFamily="34" charset="0"/>
                <a:ea typeface="Calibri" panose="020F0502020204030204" pitchFamily="34" charset="0"/>
              </a:rPr>
              <a:t>(and the auditor) based on an income statement that mirrors the one in €, using the same rules : exhaustiveness and reconciliation of invoices, incoming and outgoing carbon</a:t>
            </a:r>
            <a:r>
              <a:rPr lang="en-US" dirty="0">
                <a:latin typeface="Calibri" panose="020F0502020204030204" pitchFamily="34" charset="0"/>
                <a:ea typeface="Calibri" panose="020F0502020204030204" pitchFamily="34" charset="0"/>
              </a:rPr>
              <a:t> balanced, </a:t>
            </a:r>
            <a:r>
              <a:rPr lang="en-US" dirty="0" err="1">
                <a:latin typeface="Calibri" panose="020F0502020204030204" pitchFamily="34" charset="0"/>
                <a:ea typeface="Calibri" panose="020F0502020204030204" pitchFamily="34" charset="0"/>
              </a:rPr>
              <a:t>etc</a:t>
            </a:r>
            <a:endParaRPr lang="fr-FR" sz="1800" dirty="0">
              <a:effectLst/>
              <a:latin typeface="Calibri" panose="020F0502020204030204" pitchFamily="34" charset="0"/>
              <a:ea typeface="Calibri" panose="020F0502020204030204" pitchFamily="34" charset="0"/>
            </a:endParaRPr>
          </a:p>
          <a:p>
            <a:endParaRPr lang="fr-FR" sz="1800" dirty="0">
              <a:effectLst/>
              <a:latin typeface="Calibri" panose="020F0502020204030204" pitchFamily="34" charset="0"/>
              <a:ea typeface="Calibri" panose="020F0502020204030204" pitchFamily="34" charset="0"/>
            </a:endParaRPr>
          </a:p>
        </p:txBody>
      </p:sp>
      <p:sp>
        <p:nvSpPr>
          <p:cNvPr id="6" name="ZoneTexte 5">
            <a:extLst>
              <a:ext uri="{FF2B5EF4-FFF2-40B4-BE49-F238E27FC236}">
                <a16:creationId xmlns:a16="http://schemas.microsoft.com/office/drawing/2014/main" id="{8B3FBD8D-AE2C-97D1-197E-98B8BE5A02CF}"/>
              </a:ext>
            </a:extLst>
          </p:cNvPr>
          <p:cNvSpPr txBox="1"/>
          <p:nvPr/>
        </p:nvSpPr>
        <p:spPr>
          <a:xfrm>
            <a:off x="372506" y="6126336"/>
            <a:ext cx="11646773" cy="375552"/>
          </a:xfrm>
          <a:prstGeom prst="rect">
            <a:avLst/>
          </a:prstGeom>
          <a:noFill/>
          <a:ln w="28575">
            <a:noFill/>
          </a:ln>
        </p:spPr>
        <p:txBody>
          <a:bodyPr wrap="square" rtlCol="0">
            <a:spAutoFit/>
          </a:bodyPr>
          <a:lstStyle/>
          <a:p>
            <a:pP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It is not essential for small </a:t>
            </a:r>
            <a:r>
              <a:rPr lang="en-US" dirty="0" err="1">
                <a:latin typeface="Calibri" panose="020F0502020204030204" pitchFamily="34" charset="0"/>
                <a:ea typeface="Calibri" panose="020F0502020204030204" pitchFamily="34" charset="0"/>
                <a:cs typeface="Times New Roman" panose="02020603050405020304" pitchFamily="18" charset="0"/>
              </a:rPr>
              <a:t>organisations</a:t>
            </a:r>
            <a:r>
              <a:rPr lang="en-US" dirty="0">
                <a:latin typeface="Calibri" panose="020F0502020204030204" pitchFamily="34" charset="0"/>
                <a:ea typeface="Calibri" panose="020F0502020204030204" pitchFamily="34" charset="0"/>
                <a:cs typeface="Times New Roman" panose="02020603050405020304" pitchFamily="18" charset="0"/>
              </a:rPr>
              <a:t> or during the roll-out of the carbon on invoices protocol</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0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F01A00-BCB6-DDA6-D6F6-921720F0E24A}"/>
              </a:ext>
            </a:extLst>
          </p:cNvPr>
          <p:cNvSpPr>
            <a:spLocks noGrp="1"/>
          </p:cNvSpPr>
          <p:nvPr>
            <p:ph type="dt" sz="half" idx="10"/>
          </p:nvPr>
        </p:nvSpPr>
        <p:spPr/>
        <p:txBody>
          <a:bodyPr/>
          <a:lstStyle/>
          <a:p>
            <a:r>
              <a:rPr lang="fr-FR" sz="1600" b="1" dirty="0"/>
              <a:t>18/1/2023</a:t>
            </a:r>
          </a:p>
        </p:txBody>
      </p:sp>
      <p:sp>
        <p:nvSpPr>
          <p:cNvPr id="3" name="Espace réservé du pied de page 2">
            <a:extLst>
              <a:ext uri="{FF2B5EF4-FFF2-40B4-BE49-F238E27FC236}">
                <a16:creationId xmlns:a16="http://schemas.microsoft.com/office/drawing/2014/main" id="{E8C298D5-81E2-5F5F-8332-7514CFEE3A05}"/>
              </a:ext>
            </a:extLst>
          </p:cNvPr>
          <p:cNvSpPr>
            <a:spLocks noGrp="1"/>
          </p:cNvSpPr>
          <p:nvPr>
            <p:ph type="ftr" sz="quarter" idx="11"/>
          </p:nvPr>
        </p:nvSpPr>
        <p:spPr/>
        <p:txBody>
          <a:bodyPr/>
          <a:lstStyle/>
          <a:p>
            <a:r>
              <a:rPr lang="fr-FR" sz="1600" b="1" dirty="0">
                <a:solidFill>
                  <a:schemeClr val="tx1"/>
                </a:solidFill>
              </a:rPr>
              <a:t>Carbones-factures.org - Copyright free</a:t>
            </a:r>
          </a:p>
        </p:txBody>
      </p:sp>
      <p:sp>
        <p:nvSpPr>
          <p:cNvPr id="4" name="Espace réservé du numéro de diapositive 3">
            <a:extLst>
              <a:ext uri="{FF2B5EF4-FFF2-40B4-BE49-F238E27FC236}">
                <a16:creationId xmlns:a16="http://schemas.microsoft.com/office/drawing/2014/main" id="{CC78F67A-D3C3-BE78-C3CB-320D9782E758}"/>
              </a:ext>
            </a:extLst>
          </p:cNvPr>
          <p:cNvSpPr>
            <a:spLocks noGrp="1"/>
          </p:cNvSpPr>
          <p:nvPr>
            <p:ph type="sldNum" sz="quarter" idx="12"/>
          </p:nvPr>
        </p:nvSpPr>
        <p:spPr>
          <a:xfrm>
            <a:off x="8610600" y="6347019"/>
            <a:ext cx="2743200" cy="365125"/>
          </a:xfrm>
        </p:spPr>
        <p:txBody>
          <a:bodyPr/>
          <a:lstStyle/>
          <a:p>
            <a:fld id="{4DF7D97E-71B9-4DB7-9BC9-BF255CF45BEE}" type="slidenum">
              <a:rPr lang="fr-FR" smtClean="0"/>
              <a:t>3</a:t>
            </a:fld>
            <a:endParaRPr lang="fr-FR" dirty="0"/>
          </a:p>
        </p:txBody>
      </p:sp>
      <p:pic>
        <p:nvPicPr>
          <p:cNvPr id="5" name="Image 4">
            <a:extLst>
              <a:ext uri="{FF2B5EF4-FFF2-40B4-BE49-F238E27FC236}">
                <a16:creationId xmlns:a16="http://schemas.microsoft.com/office/drawing/2014/main" id="{985F8844-66AC-67FC-5D63-8E15C8DC4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1077" y="262394"/>
            <a:ext cx="702469" cy="700709"/>
          </a:xfrm>
          <a:prstGeom prst="rect">
            <a:avLst/>
          </a:prstGeom>
        </p:spPr>
      </p:pic>
      <p:sp>
        <p:nvSpPr>
          <p:cNvPr id="13" name="ZoneTexte 12">
            <a:extLst>
              <a:ext uri="{FF2B5EF4-FFF2-40B4-BE49-F238E27FC236}">
                <a16:creationId xmlns:a16="http://schemas.microsoft.com/office/drawing/2014/main" id="{1ED30570-7F18-7201-2F99-C35928986276}"/>
              </a:ext>
            </a:extLst>
          </p:cNvPr>
          <p:cNvSpPr txBox="1"/>
          <p:nvPr/>
        </p:nvSpPr>
        <p:spPr>
          <a:xfrm>
            <a:off x="517882" y="155519"/>
            <a:ext cx="10417595" cy="532903"/>
          </a:xfrm>
          <a:prstGeom prst="rect">
            <a:avLst/>
          </a:prstGeom>
          <a:noFill/>
          <a:ln w="28575">
            <a:noFill/>
          </a:ln>
        </p:spPr>
        <p:txBody>
          <a:bodyPr wrap="square" rtlCol="0">
            <a:spAutoFit/>
          </a:bodyPr>
          <a:lstStyle/>
          <a:p>
            <a:pPr>
              <a:lnSpc>
                <a:spcPct val="107000"/>
              </a:lnSpc>
              <a:spcAft>
                <a:spcPts val="800"/>
              </a:spcAft>
            </a:pPr>
            <a:r>
              <a:rPr lang="fr-FR" sz="2800" b="1" dirty="0">
                <a:latin typeface="Calibri" panose="020F0502020204030204" pitchFamily="34" charset="0"/>
                <a:ea typeface="Calibri" panose="020F0502020204030204" pitchFamily="34" charset="0"/>
                <a:cs typeface="Times New Roman" panose="02020603050405020304" pitchFamily="18" charset="0"/>
              </a:rPr>
              <a:t>3 – </a:t>
            </a:r>
            <a:r>
              <a:rPr lang="en-US" sz="2800" b="1" dirty="0">
                <a:latin typeface="Calibri" panose="020F0502020204030204" pitchFamily="34" charset="0"/>
                <a:ea typeface="Calibri" panose="020F0502020204030204" pitchFamily="34" charset="0"/>
                <a:cs typeface="Times New Roman" panose="02020603050405020304" pitchFamily="18" charset="0"/>
              </a:rPr>
              <a:t>KEYPOINTS when using the Carbon on Invoices Protocol</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ZoneTexte 17">
            <a:extLst>
              <a:ext uri="{FF2B5EF4-FFF2-40B4-BE49-F238E27FC236}">
                <a16:creationId xmlns:a16="http://schemas.microsoft.com/office/drawing/2014/main" id="{4010F566-C26D-EA3F-8BE5-5C857C0EB768}"/>
              </a:ext>
            </a:extLst>
          </p:cNvPr>
          <p:cNvSpPr txBox="1"/>
          <p:nvPr/>
        </p:nvSpPr>
        <p:spPr>
          <a:xfrm>
            <a:off x="619483" y="879629"/>
            <a:ext cx="11294672" cy="4801314"/>
          </a:xfrm>
          <a:prstGeom prst="rect">
            <a:avLst/>
          </a:prstGeom>
          <a:noFill/>
          <a:ln w="28575">
            <a:noFill/>
          </a:ln>
        </p:spPr>
        <p:txBody>
          <a:bodyPr wrap="square" rtlCol="0">
            <a:spAutoFit/>
          </a:bodyPr>
          <a:lstStyle/>
          <a:p>
            <a:r>
              <a:rPr lang="fr-FR" sz="1800" b="1" dirty="0">
                <a:effectLst/>
                <a:latin typeface="Calibri" panose="020F0502020204030204" pitchFamily="34" charset="0"/>
                <a:ea typeface="Times New Roman" panose="02020603050405020304" pitchFamily="18" charset="0"/>
              </a:rPr>
              <a:t>1- </a:t>
            </a:r>
            <a:r>
              <a:rPr lang="fr-FR" sz="1800" b="1" dirty="0" err="1">
                <a:effectLst/>
                <a:latin typeface="Calibri" panose="020F0502020204030204" pitchFamily="34" charset="0"/>
                <a:ea typeface="Times New Roman" panose="02020603050405020304" pitchFamily="18" charset="0"/>
              </a:rPr>
              <a:t>Missing</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product</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weights</a:t>
            </a:r>
            <a:endParaRPr lang="fr-FR" sz="1800" b="1"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A mechanism supplements the missing weights (including imports) with an estimate. The protocol indicates the rules to be followed by the editors of the missing product carbon weight estimators, to ensure comparability and truthfulness of the weights, as well as their prudence (high range of the estimates).</a:t>
            </a:r>
          </a:p>
          <a:p>
            <a:endParaRPr lang="fr-FR" b="1" dirty="0">
              <a:latin typeface="Calibri" panose="020F0502020204030204" pitchFamily="34" charset="0"/>
              <a:ea typeface="Calibri" panose="020F0502020204030204" pitchFamily="34" charset="0"/>
            </a:endParaRPr>
          </a:p>
          <a:p>
            <a:r>
              <a:rPr lang="fr-FR" b="1" dirty="0">
                <a:latin typeface="Calibri" panose="020F0502020204030204" pitchFamily="34" charset="0"/>
                <a:ea typeface="Calibri" panose="020F0502020204030204" pitchFamily="34" charset="0"/>
              </a:rPr>
              <a:t>2</a:t>
            </a:r>
            <a:r>
              <a:rPr lang="fr-FR" sz="1800" b="1"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The right information for the consumer</a:t>
            </a:r>
            <a:endParaRPr lang="fr-FR" sz="1800" b="1" dirty="0">
              <a:effectLst/>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The Carbon on Invoices protocol aims to give to consumers simple, real and comparable accounting carbon weights. </a:t>
            </a:r>
          </a:p>
          <a:p>
            <a:r>
              <a:rPr lang="en-US" dirty="0">
                <a:latin typeface="Calibri" panose="020F0502020204030204" pitchFamily="34" charset="0"/>
                <a:ea typeface="Calibri" panose="020F0502020204030204" pitchFamily="34" charset="0"/>
              </a:rPr>
              <a:t>However National or European authorities already impose environmental labelling that goes beyond the accounting weight (consumption of a power tool, a vehicle, etc.). Some manufacturers also voluntarily add to their labelling counts beyond the accounting carbon weight (weight of the shampoo including the carbons of the rinsing water). </a:t>
            </a:r>
          </a:p>
          <a:p>
            <a:r>
              <a:rPr lang="en-US" dirty="0">
                <a:latin typeface="Calibri" panose="020F0502020204030204" pitchFamily="34" charset="0"/>
                <a:ea typeface="Calibri" panose="020F0502020204030204" pitchFamily="34" charset="0"/>
              </a:rPr>
              <a:t>The Protocol doesn’t take this into account in order to keep the accounting carbon weights comparable.</a:t>
            </a:r>
          </a:p>
          <a:p>
            <a:r>
              <a:rPr lang="fr-FR" dirty="0">
                <a:latin typeface="Calibri" panose="020F0502020204030204" pitchFamily="34" charset="0"/>
                <a:ea typeface="Calibri" panose="020F0502020204030204" pitchFamily="34" charset="0"/>
              </a:rPr>
              <a:t> </a:t>
            </a:r>
          </a:p>
          <a:p>
            <a:r>
              <a:rPr lang="fr-FR" sz="1800" b="1" dirty="0">
                <a:effectLst/>
                <a:latin typeface="Calibri" panose="020F0502020204030204" pitchFamily="34" charset="0"/>
                <a:ea typeface="Calibri" panose="020F0502020204030204" pitchFamily="34" charset="0"/>
              </a:rPr>
              <a:t>3- The right </a:t>
            </a:r>
            <a:r>
              <a:rPr lang="fr-FR" sz="1800" b="1" dirty="0" err="1">
                <a:effectLst/>
                <a:latin typeface="Calibri" panose="020F0502020204030204" pitchFamily="34" charset="0"/>
                <a:ea typeface="Calibri" panose="020F0502020204030204" pitchFamily="34" charset="0"/>
              </a:rPr>
              <a:t>financial</a:t>
            </a:r>
            <a:r>
              <a:rPr lang="fr-FR" sz="1800" b="1" dirty="0">
                <a:effectLst/>
                <a:latin typeface="Calibri" panose="020F0502020204030204" pitchFamily="34" charset="0"/>
                <a:ea typeface="Calibri" panose="020F0502020204030204" pitchFamily="34" charset="0"/>
              </a:rPr>
              <a:t> information</a:t>
            </a:r>
          </a:p>
          <a:p>
            <a:r>
              <a:rPr lang="en-US" sz="1800" dirty="0">
                <a:effectLst/>
                <a:latin typeface="Calibri" panose="020F0502020204030204" pitchFamily="34" charset="0"/>
                <a:ea typeface="Calibri" panose="020F0502020204030204" pitchFamily="34" charset="0"/>
              </a:rPr>
              <a:t>The Carbon on Invoices protocol allows to provide financiers and investors with a comprehensive, real and comparable carbon footprint for every </a:t>
            </a:r>
            <a:r>
              <a:rPr lang="en-US" sz="1800" dirty="0" err="1">
                <a:effectLst/>
                <a:latin typeface="Calibri" panose="020F0502020204030204" pitchFamily="34" charset="0"/>
                <a:ea typeface="Calibri" panose="020F0502020204030204" pitchFamily="34" charset="0"/>
              </a:rPr>
              <a:t>organisation</a:t>
            </a:r>
            <a:r>
              <a:rPr lang="en-US" sz="1800" dirty="0">
                <a:effectLst/>
                <a:latin typeface="Calibri" panose="020F0502020204030204" pitchFamily="34" charset="0"/>
                <a:ea typeface="Calibri" panose="020F0502020204030204" pitchFamily="34" charset="0"/>
              </a:rPr>
              <a:t>. However National, European and/or accounting authorities may require the publication of additional weights*. </a:t>
            </a:r>
          </a:p>
          <a:p>
            <a:r>
              <a:rPr lang="en-US" sz="1800" dirty="0">
                <a:effectLst/>
                <a:latin typeface="Calibri" panose="020F0502020204030204" pitchFamily="34" charset="0"/>
                <a:ea typeface="Calibri" panose="020F0502020204030204" pitchFamily="34" charset="0"/>
              </a:rPr>
              <a:t>These could be then included in an extra-accounting annex to maintain comparable accounting carbon footprints.</a:t>
            </a:r>
            <a:endParaRPr lang="fr-FR" sz="1800" dirty="0">
              <a:effectLst/>
              <a:latin typeface="Calibri" panose="020F0502020204030204" pitchFamily="34" charset="0"/>
              <a:ea typeface="Calibri" panose="020F0502020204030204" pitchFamily="34" charset="0"/>
            </a:endParaRPr>
          </a:p>
        </p:txBody>
      </p:sp>
      <p:sp>
        <p:nvSpPr>
          <p:cNvPr id="6" name="ZoneTexte 5">
            <a:extLst>
              <a:ext uri="{FF2B5EF4-FFF2-40B4-BE49-F238E27FC236}">
                <a16:creationId xmlns:a16="http://schemas.microsoft.com/office/drawing/2014/main" id="{25474FDF-9E23-D819-2479-15BA869AC878}"/>
              </a:ext>
            </a:extLst>
          </p:cNvPr>
          <p:cNvSpPr txBox="1"/>
          <p:nvPr/>
        </p:nvSpPr>
        <p:spPr>
          <a:xfrm>
            <a:off x="619483" y="5673358"/>
            <a:ext cx="11511557" cy="671915"/>
          </a:xfrm>
          <a:prstGeom prst="rect">
            <a:avLst/>
          </a:prstGeom>
          <a:noFill/>
          <a:ln w="28575">
            <a:noFill/>
          </a:ln>
        </p:spPr>
        <p:txBody>
          <a:bodyPr wrap="square" rtlCol="0">
            <a:spAutoFit/>
          </a:bodyPr>
          <a:lstStyle/>
          <a:p>
            <a:pPr>
              <a:lnSpc>
                <a:spcPct val="107000"/>
              </a:lnSpc>
              <a:spcAft>
                <a:spcPts val="800"/>
              </a:spcAf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issue of information beyond the accounting carbon footprint is under discussion for the CSRD. This includes : unreimbursed commuting, destruction of consumer goods packaging.</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45524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63363</TotalTime>
  <Words>888</Words>
  <Application>Microsoft Office PowerPoint</Application>
  <PresentationFormat>Grand écran</PresentationFormat>
  <Paragraphs>46</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 cazes</dc:creator>
  <cp:lastModifiedBy>Valérie Vanwormhoudt</cp:lastModifiedBy>
  <cp:revision>43</cp:revision>
  <cp:lastPrinted>2023-01-16T13:08:36Z</cp:lastPrinted>
  <dcterms:created xsi:type="dcterms:W3CDTF">2022-02-11T16:14:50Z</dcterms:created>
  <dcterms:modified xsi:type="dcterms:W3CDTF">2023-01-23T09:50:06Z</dcterms:modified>
</cp:coreProperties>
</file>